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3"/>
  </p:notesMasterIdLst>
  <p:sldIdLst>
    <p:sldId id="256" r:id="rId2"/>
    <p:sldId id="365" r:id="rId3"/>
    <p:sldId id="371" r:id="rId4"/>
    <p:sldId id="323" r:id="rId5"/>
    <p:sldId id="322" r:id="rId6"/>
    <p:sldId id="324" r:id="rId7"/>
    <p:sldId id="366" r:id="rId8"/>
    <p:sldId id="372" r:id="rId9"/>
    <p:sldId id="373" r:id="rId10"/>
    <p:sldId id="305" r:id="rId11"/>
    <p:sldId id="326" r:id="rId12"/>
    <p:sldId id="287" r:id="rId13"/>
    <p:sldId id="288" r:id="rId14"/>
    <p:sldId id="304" r:id="rId15"/>
    <p:sldId id="289" r:id="rId16"/>
    <p:sldId id="290" r:id="rId17"/>
    <p:sldId id="331" r:id="rId18"/>
    <p:sldId id="302" r:id="rId19"/>
    <p:sldId id="330" r:id="rId20"/>
    <p:sldId id="329" r:id="rId21"/>
    <p:sldId id="291" r:id="rId22"/>
    <p:sldId id="361" r:id="rId23"/>
    <p:sldId id="350" r:id="rId24"/>
    <p:sldId id="367" r:id="rId25"/>
    <p:sldId id="284" r:id="rId26"/>
    <p:sldId id="334" r:id="rId27"/>
    <p:sldId id="297" r:id="rId28"/>
    <p:sldId id="377" r:id="rId29"/>
    <p:sldId id="375" r:id="rId30"/>
    <p:sldId id="344" r:id="rId31"/>
    <p:sldId id="376" r:id="rId32"/>
    <p:sldId id="368" r:id="rId33"/>
    <p:sldId id="364" r:id="rId34"/>
    <p:sldId id="343" r:id="rId35"/>
    <p:sldId id="359" r:id="rId36"/>
    <p:sldId id="310" r:id="rId37"/>
    <p:sldId id="312" r:id="rId38"/>
    <p:sldId id="369" r:id="rId39"/>
    <p:sldId id="362" r:id="rId40"/>
    <p:sldId id="355" r:id="rId41"/>
    <p:sldId id="356" r:id="rId42"/>
    <p:sldId id="370" r:id="rId43"/>
    <p:sldId id="351" r:id="rId44"/>
    <p:sldId id="360" r:id="rId45"/>
    <p:sldId id="352" r:id="rId46"/>
    <p:sldId id="353" r:id="rId47"/>
    <p:sldId id="271" r:id="rId48"/>
    <p:sldId id="318" r:id="rId49"/>
    <p:sldId id="357" r:id="rId50"/>
    <p:sldId id="378" r:id="rId51"/>
    <p:sldId id="27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5" autoAdjust="0"/>
    <p:restoredTop sz="86423" autoAdjust="0"/>
  </p:normalViewPr>
  <p:slideViewPr>
    <p:cSldViewPr snapToGrid="0" snapToObjects="1">
      <p:cViewPr varScale="1">
        <p:scale>
          <a:sx n="63" d="100"/>
          <a:sy n="63" d="100"/>
        </p:scale>
        <p:origin x="-1008" y="-96"/>
      </p:cViewPr>
      <p:guideLst>
        <p:guide orient="horz" pos="2160"/>
        <p:guide pos="2880"/>
      </p:guideLst>
    </p:cSldViewPr>
  </p:slideViewPr>
  <p:outlineViewPr>
    <p:cViewPr>
      <p:scale>
        <a:sx n="33" d="100"/>
        <a:sy n="33" d="100"/>
      </p:scale>
      <p:origin x="0" y="57016"/>
    </p:cViewPr>
  </p:outlineViewPr>
  <p:notesTextViewPr>
    <p:cViewPr>
      <p:scale>
        <a:sx n="100" d="100"/>
        <a:sy n="100" d="100"/>
      </p:scale>
      <p:origin x="0" y="0"/>
    </p:cViewPr>
  </p:notesTextViewPr>
  <p:sorterViewPr>
    <p:cViewPr>
      <p:scale>
        <a:sx n="100" d="100"/>
        <a:sy n="100" d="100"/>
      </p:scale>
      <p:origin x="0" y="130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AB8A6-61A9-41DF-B156-84055545432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it-IT"/>
        </a:p>
      </dgm:t>
    </dgm:pt>
    <dgm:pt modelId="{6C979B33-AF68-48A6-8E18-9E917F17EE8B}">
      <dgm:prSet phldrT="[Testo]" custT="1"/>
      <dgm:spPr>
        <a:solidFill>
          <a:srgbClr val="C00000">
            <a:alpha val="50000"/>
          </a:srgbClr>
        </a:solidFill>
      </dgm:spPr>
      <dgm:t>
        <a:bodyPr/>
        <a:lstStyle/>
        <a:p>
          <a:r>
            <a:rPr lang="it-IT" sz="3600" dirty="0" err="1" smtClean="0">
              <a:latin typeface="Bookman Old Style" pitchFamily="18" charset="0"/>
            </a:rPr>
            <a:t>Ethical</a:t>
          </a:r>
          <a:endParaRPr lang="it-IT" sz="5400" dirty="0">
            <a:latin typeface="Bookman Old Style" pitchFamily="18" charset="0"/>
          </a:endParaRPr>
        </a:p>
      </dgm:t>
    </dgm:pt>
    <dgm:pt modelId="{3DE91AC5-04E3-4DA2-8F22-29CB3CBF6417}" type="parTrans" cxnId="{EC674502-694A-499D-93A7-49715CBD4745}">
      <dgm:prSet/>
      <dgm:spPr/>
      <dgm:t>
        <a:bodyPr/>
        <a:lstStyle/>
        <a:p>
          <a:endParaRPr lang="it-IT"/>
        </a:p>
      </dgm:t>
    </dgm:pt>
    <dgm:pt modelId="{531A478F-2393-4893-A3F5-5307B46CCEC0}" type="sibTrans" cxnId="{EC674502-694A-499D-93A7-49715CBD4745}">
      <dgm:prSet/>
      <dgm:spPr/>
      <dgm:t>
        <a:bodyPr/>
        <a:lstStyle/>
        <a:p>
          <a:endParaRPr lang="it-IT"/>
        </a:p>
      </dgm:t>
    </dgm:pt>
    <dgm:pt modelId="{3C5F5D57-CA16-431F-8937-283F6A91B362}">
      <dgm:prSet phldrT="[Testo]" custT="1"/>
      <dgm:spPr>
        <a:solidFill>
          <a:schemeClr val="accent1">
            <a:lumMod val="60000"/>
            <a:lumOff val="40000"/>
            <a:alpha val="50000"/>
          </a:schemeClr>
        </a:solidFill>
      </dgm:spPr>
      <dgm:t>
        <a:bodyPr/>
        <a:lstStyle/>
        <a:p>
          <a:r>
            <a:rPr lang="it-IT" sz="1500" dirty="0" smtClean="0">
              <a:latin typeface="Bookman Old Style" pitchFamily="18" charset="0"/>
            </a:rPr>
            <a:t>Commercial</a:t>
          </a:r>
          <a:endParaRPr lang="it-IT" sz="1500" dirty="0">
            <a:latin typeface="Bookman Old Style" pitchFamily="18" charset="0"/>
          </a:endParaRPr>
        </a:p>
      </dgm:t>
    </dgm:pt>
    <dgm:pt modelId="{34D60D2E-5B8C-4E26-84CE-0C7EB0592257}" type="parTrans" cxnId="{D41ED4F4-6E2E-4030-AC1A-F213B3ED570B}">
      <dgm:prSet/>
      <dgm:spPr/>
      <dgm:t>
        <a:bodyPr/>
        <a:lstStyle/>
        <a:p>
          <a:endParaRPr lang="it-IT"/>
        </a:p>
      </dgm:t>
    </dgm:pt>
    <dgm:pt modelId="{9263E5B3-7A18-4D98-897C-D446E65D6C34}" type="sibTrans" cxnId="{D41ED4F4-6E2E-4030-AC1A-F213B3ED570B}">
      <dgm:prSet/>
      <dgm:spPr/>
      <dgm:t>
        <a:bodyPr/>
        <a:lstStyle/>
        <a:p>
          <a:endParaRPr lang="it-IT"/>
        </a:p>
      </dgm:t>
    </dgm:pt>
    <dgm:pt modelId="{484BB53B-F71E-4627-9D11-BB24DCCC62AF}">
      <dgm:prSet phldrT="[Testo]" custT="1"/>
      <dgm:spPr/>
      <dgm:t>
        <a:bodyPr/>
        <a:lstStyle/>
        <a:p>
          <a:r>
            <a:rPr lang="it-IT" sz="1600" dirty="0" err="1" smtClean="0">
              <a:latin typeface="Bookman Old Style" pitchFamily="18" charset="0"/>
            </a:rPr>
            <a:t>Legal</a:t>
          </a:r>
          <a:endParaRPr lang="it-IT" sz="1200" dirty="0">
            <a:latin typeface="Bookman Old Style" pitchFamily="18" charset="0"/>
          </a:endParaRPr>
        </a:p>
      </dgm:t>
    </dgm:pt>
    <dgm:pt modelId="{A9F0AED5-DC11-497F-8F02-4518285CBFA0}" type="parTrans" cxnId="{5D1975DA-A6E7-4523-904B-8EF8752C2CAE}">
      <dgm:prSet/>
      <dgm:spPr/>
      <dgm:t>
        <a:bodyPr/>
        <a:lstStyle/>
        <a:p>
          <a:endParaRPr lang="it-IT"/>
        </a:p>
      </dgm:t>
    </dgm:pt>
    <dgm:pt modelId="{1D560E93-96D7-4423-A6A9-77D3CB7279ED}" type="sibTrans" cxnId="{5D1975DA-A6E7-4523-904B-8EF8752C2CAE}">
      <dgm:prSet/>
      <dgm:spPr/>
      <dgm:t>
        <a:bodyPr/>
        <a:lstStyle/>
        <a:p>
          <a:endParaRPr lang="it-IT"/>
        </a:p>
      </dgm:t>
    </dgm:pt>
    <dgm:pt modelId="{DB18FA36-2373-4295-B200-2E9740DEDDDA}">
      <dgm:prSet phldrT="[Testo]" custT="1"/>
      <dgm:spPr/>
      <dgm:t>
        <a:bodyPr/>
        <a:lstStyle/>
        <a:p>
          <a:r>
            <a:rPr lang="it-IT" sz="1600" dirty="0" err="1" smtClean="0">
              <a:latin typeface="Bookman Old Style" pitchFamily="18" charset="0"/>
            </a:rPr>
            <a:t>Scientific</a:t>
          </a:r>
          <a:endParaRPr lang="it-IT" sz="1200" dirty="0">
            <a:latin typeface="Bookman Old Style" pitchFamily="18" charset="0"/>
          </a:endParaRPr>
        </a:p>
      </dgm:t>
    </dgm:pt>
    <dgm:pt modelId="{840A6FDA-4088-4F76-BB48-D944FEDAE76D}" type="parTrans" cxnId="{E488E0B6-AFAC-432C-89B6-FC1C264AE9F5}">
      <dgm:prSet/>
      <dgm:spPr/>
      <dgm:t>
        <a:bodyPr/>
        <a:lstStyle/>
        <a:p>
          <a:endParaRPr lang="it-IT"/>
        </a:p>
      </dgm:t>
    </dgm:pt>
    <dgm:pt modelId="{2F380F69-6849-4E37-AF25-D28BCDCD03A1}" type="sibTrans" cxnId="{E488E0B6-AFAC-432C-89B6-FC1C264AE9F5}">
      <dgm:prSet/>
      <dgm:spPr/>
      <dgm:t>
        <a:bodyPr/>
        <a:lstStyle/>
        <a:p>
          <a:endParaRPr lang="it-IT"/>
        </a:p>
      </dgm:t>
    </dgm:pt>
    <dgm:pt modelId="{675F0E65-D1DD-42DA-BBBF-509D68AB1015}" type="pres">
      <dgm:prSet presAssocID="{AD5AB8A6-61A9-41DF-B156-840555454323}" presName="composite" presStyleCnt="0">
        <dgm:presLayoutVars>
          <dgm:chMax val="1"/>
          <dgm:dir/>
          <dgm:resizeHandles val="exact"/>
        </dgm:presLayoutVars>
      </dgm:prSet>
      <dgm:spPr/>
      <dgm:t>
        <a:bodyPr/>
        <a:lstStyle/>
        <a:p>
          <a:endParaRPr lang="it-IT"/>
        </a:p>
      </dgm:t>
    </dgm:pt>
    <dgm:pt modelId="{34CCE0A8-34B5-4344-B0F8-7D34FD4F073A}" type="pres">
      <dgm:prSet presAssocID="{AD5AB8A6-61A9-41DF-B156-840555454323}" presName="radial" presStyleCnt="0">
        <dgm:presLayoutVars>
          <dgm:animLvl val="ctr"/>
        </dgm:presLayoutVars>
      </dgm:prSet>
      <dgm:spPr/>
    </dgm:pt>
    <dgm:pt modelId="{FCD28AFD-15FC-44B3-A94B-2BE90E5EA831}" type="pres">
      <dgm:prSet presAssocID="{6C979B33-AF68-48A6-8E18-9E917F17EE8B}" presName="centerShape" presStyleLbl="vennNode1" presStyleIdx="0" presStyleCnt="4"/>
      <dgm:spPr/>
      <dgm:t>
        <a:bodyPr/>
        <a:lstStyle/>
        <a:p>
          <a:endParaRPr lang="it-IT"/>
        </a:p>
      </dgm:t>
    </dgm:pt>
    <dgm:pt modelId="{1BC6EAF3-3A0C-4F06-A4B6-CB2E773DD9A2}" type="pres">
      <dgm:prSet presAssocID="{3C5F5D57-CA16-431F-8937-283F6A91B362}" presName="node" presStyleLbl="vennNode1" presStyleIdx="1" presStyleCnt="4" custScaleX="142220" custScaleY="143005">
        <dgm:presLayoutVars>
          <dgm:bulletEnabled val="1"/>
        </dgm:presLayoutVars>
      </dgm:prSet>
      <dgm:spPr/>
      <dgm:t>
        <a:bodyPr/>
        <a:lstStyle/>
        <a:p>
          <a:endParaRPr lang="it-IT"/>
        </a:p>
      </dgm:t>
    </dgm:pt>
    <dgm:pt modelId="{B7741E78-1786-4A0F-8BD7-99C149175C22}" type="pres">
      <dgm:prSet presAssocID="{484BB53B-F71E-4627-9D11-BB24DCCC62AF}" presName="node" presStyleLbl="vennNode1" presStyleIdx="2" presStyleCnt="4" custScaleX="143215" custScaleY="143846">
        <dgm:presLayoutVars>
          <dgm:bulletEnabled val="1"/>
        </dgm:presLayoutVars>
      </dgm:prSet>
      <dgm:spPr/>
      <dgm:t>
        <a:bodyPr/>
        <a:lstStyle/>
        <a:p>
          <a:endParaRPr lang="it-IT"/>
        </a:p>
      </dgm:t>
    </dgm:pt>
    <dgm:pt modelId="{4E180A1E-44C4-4358-A5DA-A4C32AAAEE1D}" type="pres">
      <dgm:prSet presAssocID="{DB18FA36-2373-4295-B200-2E9740DEDDDA}" presName="node" presStyleLbl="vennNode1" presStyleIdx="3" presStyleCnt="4" custScaleX="143943" custScaleY="143522">
        <dgm:presLayoutVars>
          <dgm:bulletEnabled val="1"/>
        </dgm:presLayoutVars>
      </dgm:prSet>
      <dgm:spPr/>
      <dgm:t>
        <a:bodyPr/>
        <a:lstStyle/>
        <a:p>
          <a:endParaRPr lang="it-IT"/>
        </a:p>
      </dgm:t>
    </dgm:pt>
  </dgm:ptLst>
  <dgm:cxnLst>
    <dgm:cxn modelId="{E488E0B6-AFAC-432C-89B6-FC1C264AE9F5}" srcId="{6C979B33-AF68-48A6-8E18-9E917F17EE8B}" destId="{DB18FA36-2373-4295-B200-2E9740DEDDDA}" srcOrd="2" destOrd="0" parTransId="{840A6FDA-4088-4F76-BB48-D944FEDAE76D}" sibTransId="{2F380F69-6849-4E37-AF25-D28BCDCD03A1}"/>
    <dgm:cxn modelId="{23F65BBA-1669-4097-A1CB-ADE2C4FB1A37}" type="presOf" srcId="{AD5AB8A6-61A9-41DF-B156-840555454323}" destId="{675F0E65-D1DD-42DA-BBBF-509D68AB1015}" srcOrd="0" destOrd="0" presId="urn:microsoft.com/office/officeart/2005/8/layout/radial3"/>
    <dgm:cxn modelId="{EC674502-694A-499D-93A7-49715CBD4745}" srcId="{AD5AB8A6-61A9-41DF-B156-840555454323}" destId="{6C979B33-AF68-48A6-8E18-9E917F17EE8B}" srcOrd="0" destOrd="0" parTransId="{3DE91AC5-04E3-4DA2-8F22-29CB3CBF6417}" sibTransId="{531A478F-2393-4893-A3F5-5307B46CCEC0}"/>
    <dgm:cxn modelId="{3DA25286-2240-4868-9ED0-1FAB5C52547C}" type="presOf" srcId="{484BB53B-F71E-4627-9D11-BB24DCCC62AF}" destId="{B7741E78-1786-4A0F-8BD7-99C149175C22}" srcOrd="0" destOrd="0" presId="urn:microsoft.com/office/officeart/2005/8/layout/radial3"/>
    <dgm:cxn modelId="{C3F424DB-6417-4309-8EC3-4E08CA439484}" type="presOf" srcId="{DB18FA36-2373-4295-B200-2E9740DEDDDA}" destId="{4E180A1E-44C4-4358-A5DA-A4C32AAAEE1D}" srcOrd="0" destOrd="0" presId="urn:microsoft.com/office/officeart/2005/8/layout/radial3"/>
    <dgm:cxn modelId="{5D1975DA-A6E7-4523-904B-8EF8752C2CAE}" srcId="{6C979B33-AF68-48A6-8E18-9E917F17EE8B}" destId="{484BB53B-F71E-4627-9D11-BB24DCCC62AF}" srcOrd="1" destOrd="0" parTransId="{A9F0AED5-DC11-497F-8F02-4518285CBFA0}" sibTransId="{1D560E93-96D7-4423-A6A9-77D3CB7279ED}"/>
    <dgm:cxn modelId="{8F638EF7-7B48-4683-9793-D765662F5F98}" type="presOf" srcId="{6C979B33-AF68-48A6-8E18-9E917F17EE8B}" destId="{FCD28AFD-15FC-44B3-A94B-2BE90E5EA831}" srcOrd="0" destOrd="0" presId="urn:microsoft.com/office/officeart/2005/8/layout/radial3"/>
    <dgm:cxn modelId="{D41ED4F4-6E2E-4030-AC1A-F213B3ED570B}" srcId="{6C979B33-AF68-48A6-8E18-9E917F17EE8B}" destId="{3C5F5D57-CA16-431F-8937-283F6A91B362}" srcOrd="0" destOrd="0" parTransId="{34D60D2E-5B8C-4E26-84CE-0C7EB0592257}" sibTransId="{9263E5B3-7A18-4D98-897C-D446E65D6C34}"/>
    <dgm:cxn modelId="{0FBACB2F-757B-4538-BC5C-B37E32A81197}" type="presOf" srcId="{3C5F5D57-CA16-431F-8937-283F6A91B362}" destId="{1BC6EAF3-3A0C-4F06-A4B6-CB2E773DD9A2}" srcOrd="0" destOrd="0" presId="urn:microsoft.com/office/officeart/2005/8/layout/radial3"/>
    <dgm:cxn modelId="{DD98A40C-45BF-48DE-99F4-9F7041FC7E46}" type="presParOf" srcId="{675F0E65-D1DD-42DA-BBBF-509D68AB1015}" destId="{34CCE0A8-34B5-4344-B0F8-7D34FD4F073A}" srcOrd="0" destOrd="0" presId="urn:microsoft.com/office/officeart/2005/8/layout/radial3"/>
    <dgm:cxn modelId="{64659729-FC84-4905-88C7-A8A9996498DE}" type="presParOf" srcId="{34CCE0A8-34B5-4344-B0F8-7D34FD4F073A}" destId="{FCD28AFD-15FC-44B3-A94B-2BE90E5EA831}" srcOrd="0" destOrd="0" presId="urn:microsoft.com/office/officeart/2005/8/layout/radial3"/>
    <dgm:cxn modelId="{28A52C62-524E-4F69-B1F2-04438B09814F}" type="presParOf" srcId="{34CCE0A8-34B5-4344-B0F8-7D34FD4F073A}" destId="{1BC6EAF3-3A0C-4F06-A4B6-CB2E773DD9A2}" srcOrd="1" destOrd="0" presId="urn:microsoft.com/office/officeart/2005/8/layout/radial3"/>
    <dgm:cxn modelId="{B9BB0791-C6C6-413B-BA6C-C4E630681D5E}" type="presParOf" srcId="{34CCE0A8-34B5-4344-B0F8-7D34FD4F073A}" destId="{B7741E78-1786-4A0F-8BD7-99C149175C22}" srcOrd="2" destOrd="0" presId="urn:microsoft.com/office/officeart/2005/8/layout/radial3"/>
    <dgm:cxn modelId="{21A8BC39-F8C5-4570-A4C7-CE93A7561694}" type="presParOf" srcId="{34CCE0A8-34B5-4344-B0F8-7D34FD4F073A}" destId="{4E180A1E-44C4-4358-A5DA-A4C32AAAEE1D}"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D28AFD-15FC-44B3-A94B-2BE90E5EA831}">
      <dsp:nvSpPr>
        <dsp:cNvPr id="0" name=""/>
        <dsp:cNvSpPr/>
      </dsp:nvSpPr>
      <dsp:spPr>
        <a:xfrm>
          <a:off x="1802099" y="1187230"/>
          <a:ext cx="2496343" cy="2496343"/>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kern="1200" dirty="0" err="1" smtClean="0">
              <a:latin typeface="Bookman Old Style" pitchFamily="18" charset="0"/>
            </a:rPr>
            <a:t>Ethical</a:t>
          </a:r>
          <a:endParaRPr lang="it-IT" sz="5400" kern="1200" dirty="0">
            <a:latin typeface="Bookman Old Style" pitchFamily="18" charset="0"/>
          </a:endParaRPr>
        </a:p>
      </dsp:txBody>
      <dsp:txXfrm>
        <a:off x="1802099" y="1187230"/>
        <a:ext cx="2496343" cy="2496343"/>
      </dsp:txXfrm>
    </dsp:sp>
    <dsp:sp modelId="{1BC6EAF3-3A0C-4F06-A4B6-CB2E773DD9A2}">
      <dsp:nvSpPr>
        <dsp:cNvPr id="0" name=""/>
        <dsp:cNvSpPr/>
      </dsp:nvSpPr>
      <dsp:spPr>
        <a:xfrm>
          <a:off x="2162696" y="-81177"/>
          <a:ext cx="1775150" cy="1784948"/>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kern="1200" dirty="0" smtClean="0">
              <a:latin typeface="Bookman Old Style" pitchFamily="18" charset="0"/>
            </a:rPr>
            <a:t>Commercial</a:t>
          </a:r>
          <a:endParaRPr lang="it-IT" sz="1500" kern="1200" dirty="0">
            <a:latin typeface="Bookman Old Style" pitchFamily="18" charset="0"/>
          </a:endParaRPr>
        </a:p>
      </dsp:txBody>
      <dsp:txXfrm>
        <a:off x="2162696" y="-81177"/>
        <a:ext cx="1775150" cy="1784948"/>
      </dsp:txXfrm>
    </dsp:sp>
    <dsp:sp modelId="{B7741E78-1786-4A0F-8BD7-99C149175C22}">
      <dsp:nvSpPr>
        <dsp:cNvPr id="0" name=""/>
        <dsp:cNvSpPr/>
      </dsp:nvSpPr>
      <dsp:spPr>
        <a:xfrm>
          <a:off x="3563003" y="2349731"/>
          <a:ext cx="1787569" cy="17954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err="1" smtClean="0">
              <a:latin typeface="Bookman Old Style" pitchFamily="18" charset="0"/>
            </a:rPr>
            <a:t>Legal</a:t>
          </a:r>
          <a:endParaRPr lang="it-IT" sz="1200" kern="1200" dirty="0">
            <a:latin typeface="Bookman Old Style" pitchFamily="18" charset="0"/>
          </a:endParaRPr>
        </a:p>
      </dsp:txBody>
      <dsp:txXfrm>
        <a:off x="3563003" y="2349731"/>
        <a:ext cx="1787569" cy="1795445"/>
      </dsp:txXfrm>
    </dsp:sp>
    <dsp:sp modelId="{4E180A1E-44C4-4358-A5DA-A4C32AAAEE1D}">
      <dsp:nvSpPr>
        <dsp:cNvPr id="0" name=""/>
        <dsp:cNvSpPr/>
      </dsp:nvSpPr>
      <dsp:spPr>
        <a:xfrm>
          <a:off x="745427" y="2351753"/>
          <a:ext cx="1796656" cy="17914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err="1" smtClean="0">
              <a:latin typeface="Bookman Old Style" pitchFamily="18" charset="0"/>
            </a:rPr>
            <a:t>Scientific</a:t>
          </a:r>
          <a:endParaRPr lang="it-IT" sz="1200" kern="1200" dirty="0">
            <a:latin typeface="Bookman Old Style" pitchFamily="18" charset="0"/>
          </a:endParaRPr>
        </a:p>
      </dsp:txBody>
      <dsp:txXfrm>
        <a:off x="745427" y="2351753"/>
        <a:ext cx="1796656" cy="1791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2B46B-E530-F541-9DEB-A5BB39A2EDC2}" type="datetimeFigureOut">
              <a:rPr lang="en-US" smtClean="0"/>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34AB6-3620-1F46-88B7-AAFB8EE48B54}" type="slidenum">
              <a:rPr lang="en-US" smtClean="0"/>
              <a:pPr/>
              <a:t>‹N›</a:t>
            </a:fld>
            <a:endParaRPr lang="en-US"/>
          </a:p>
        </p:txBody>
      </p:sp>
    </p:spTree>
    <p:extLst>
      <p:ext uri="{BB962C8B-B14F-4D97-AF65-F5344CB8AC3E}">
        <p14:creationId xmlns:p14="http://schemas.microsoft.com/office/powerpoint/2010/main" xmlns="" val="2467365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state of the art of clinical</a:t>
            </a:r>
            <a:r>
              <a:rPr lang="en-US" baseline="0" dirty="0" smtClean="0"/>
              <a:t> trials, la </a:t>
            </a:r>
            <a:r>
              <a:rPr lang="en-US" baseline="0" dirty="0" err="1" smtClean="0"/>
              <a:t>relazione</a:t>
            </a:r>
            <a:r>
              <a:rPr lang="en-US" baseline="0" dirty="0" smtClean="0"/>
              <a:t> con </a:t>
            </a:r>
            <a:r>
              <a:rPr lang="en-US" baseline="0" dirty="0" err="1" smtClean="0"/>
              <a:t>il</a:t>
            </a:r>
            <a:r>
              <a:rPr lang="en-US" baseline="0" dirty="0" smtClean="0"/>
              <a:t> </a:t>
            </a:r>
            <a:r>
              <a:rPr lang="en-US" baseline="0" dirty="0" err="1" smtClean="0"/>
              <a:t>singolo</a:t>
            </a:r>
            <a:r>
              <a:rPr lang="en-US" baseline="0" dirty="0" smtClean="0"/>
              <a:t>, </a:t>
            </a:r>
            <a:r>
              <a:rPr lang="en-US" baseline="0" dirty="0" err="1" smtClean="0"/>
              <a:t>nel</a:t>
            </a:r>
            <a:r>
              <a:rPr lang="en-US" baseline="0" dirty="0" smtClean="0"/>
              <a:t> </a:t>
            </a:r>
            <a:r>
              <a:rPr lang="en-US" baseline="0" dirty="0" err="1" smtClean="0"/>
              <a:t>contesto</a:t>
            </a:r>
            <a:r>
              <a:rPr lang="en-US" baseline="0" dirty="0" smtClean="0"/>
              <a:t> in cui </a:t>
            </a:r>
            <a:r>
              <a:rPr lang="en-US" baseline="0" dirty="0" err="1" smtClean="0"/>
              <a:t>stiamo</a:t>
            </a:r>
            <a:r>
              <a:rPr lang="en-US" baseline="0" dirty="0" smtClean="0"/>
              <a:t> </a:t>
            </a:r>
            <a:r>
              <a:rPr lang="en-US" baseline="0" dirty="0" err="1" smtClean="0"/>
              <a:t>parlando</a:t>
            </a:r>
            <a:r>
              <a:rPr lang="en-US" baseline="0" dirty="0" smtClean="0"/>
              <a:t>, </a:t>
            </a:r>
            <a:r>
              <a:rPr lang="en-US" baseline="0" dirty="0" err="1" smtClean="0"/>
              <a:t>è</a:t>
            </a:r>
            <a:r>
              <a:rPr lang="en-US" baseline="0" dirty="0" smtClean="0"/>
              <a:t> la </a:t>
            </a:r>
            <a:r>
              <a:rPr lang="en-US" baseline="0" dirty="0" err="1" smtClean="0"/>
              <a:t>chiave</a:t>
            </a:r>
            <a:r>
              <a:rPr lang="en-US" baseline="0" dirty="0" smtClean="0"/>
              <a:t>.  La </a:t>
            </a:r>
            <a:r>
              <a:rPr lang="en-US" baseline="0" dirty="0" err="1" smtClean="0"/>
              <a:t>narrazione</a:t>
            </a:r>
            <a:r>
              <a:rPr lang="en-US" baseline="0" dirty="0" smtClean="0"/>
              <a:t> </a:t>
            </a:r>
            <a:r>
              <a:rPr lang="en-US" baseline="0" dirty="0" err="1" smtClean="0"/>
              <a:t>che</a:t>
            </a:r>
            <a:r>
              <a:rPr lang="en-US" baseline="0" dirty="0" smtClean="0"/>
              <a:t> </a:t>
            </a:r>
            <a:r>
              <a:rPr lang="en-US" baseline="0" dirty="0" err="1" smtClean="0"/>
              <a:t>ascolta</a:t>
            </a:r>
            <a:r>
              <a:rPr lang="en-US" baseline="0" dirty="0" smtClean="0"/>
              <a:t> la </a:t>
            </a:r>
            <a:r>
              <a:rPr lang="en-US" baseline="0" dirty="0" err="1" smtClean="0"/>
              <a:t>singola</a:t>
            </a:r>
            <a:r>
              <a:rPr lang="en-US" baseline="0" dirty="0" smtClean="0"/>
              <a:t> persona.  La </a:t>
            </a:r>
            <a:r>
              <a:rPr lang="en-US" baseline="0" dirty="0" err="1" smtClean="0"/>
              <a:t>ricerca</a:t>
            </a:r>
            <a:r>
              <a:rPr lang="en-US" baseline="0" dirty="0" smtClean="0"/>
              <a:t> </a:t>
            </a:r>
            <a:r>
              <a:rPr lang="en-US" baseline="0" dirty="0" err="1" smtClean="0"/>
              <a:t>clinica</a:t>
            </a:r>
            <a:r>
              <a:rPr lang="en-US" baseline="0" dirty="0" smtClean="0"/>
              <a:t> </a:t>
            </a:r>
            <a:r>
              <a:rPr lang="en-US" baseline="0" dirty="0" err="1" smtClean="0"/>
              <a:t>classica</a:t>
            </a:r>
            <a:r>
              <a:rPr lang="en-US" baseline="0" dirty="0" smtClean="0"/>
              <a:t> </a:t>
            </a:r>
            <a:r>
              <a:rPr lang="en-US" baseline="0" dirty="0" err="1" smtClean="0"/>
              <a:t>deriva</a:t>
            </a:r>
            <a:r>
              <a:rPr lang="en-US" baseline="0" dirty="0" smtClean="0"/>
              <a:t> </a:t>
            </a:r>
            <a:r>
              <a:rPr lang="en-US" baseline="0" dirty="0" err="1" smtClean="0"/>
              <a:t>delle</a:t>
            </a:r>
            <a:r>
              <a:rPr lang="en-US" baseline="0" dirty="0" smtClean="0"/>
              <a:t> </a:t>
            </a:r>
            <a:r>
              <a:rPr lang="en-US" baseline="0" dirty="0" err="1" smtClean="0"/>
              <a:t>relazioni</a:t>
            </a:r>
            <a:r>
              <a:rPr lang="en-US" baseline="0" dirty="0" smtClean="0"/>
              <a:t> </a:t>
            </a:r>
            <a:r>
              <a:rPr lang="en-US" baseline="0" dirty="0" err="1" smtClean="0"/>
              <a:t>raggupando</a:t>
            </a:r>
            <a:r>
              <a:rPr lang="en-US" baseline="0" dirty="0" smtClean="0"/>
              <a:t> large </a:t>
            </a:r>
            <a:r>
              <a:rPr lang="en-US" baseline="0" dirty="0" err="1" smtClean="0"/>
              <a:t>coorti</a:t>
            </a:r>
            <a:r>
              <a:rPr lang="en-US" baseline="0" dirty="0" smtClean="0"/>
              <a:t>.  </a:t>
            </a:r>
            <a:r>
              <a:rPr lang="en-US" baseline="0" dirty="0" err="1" smtClean="0"/>
              <a:t>Gli</a:t>
            </a:r>
            <a:r>
              <a:rPr lang="en-US" baseline="0" dirty="0" smtClean="0"/>
              <a:t> </a:t>
            </a:r>
            <a:r>
              <a:rPr lang="en-US" baseline="0" dirty="0" err="1" smtClean="0"/>
              <a:t>strumenti</a:t>
            </a:r>
            <a:r>
              <a:rPr lang="en-US" baseline="0" dirty="0" smtClean="0"/>
              <a:t> </a:t>
            </a:r>
            <a:r>
              <a:rPr lang="en-US" baseline="0" dirty="0" err="1" smtClean="0"/>
              <a:t>che</a:t>
            </a:r>
            <a:r>
              <a:rPr lang="en-US" baseline="0" dirty="0" smtClean="0"/>
              <a:t> </a:t>
            </a:r>
            <a:r>
              <a:rPr lang="en-US" baseline="0" dirty="0" err="1" smtClean="0"/>
              <a:t>oggi</a:t>
            </a:r>
            <a:r>
              <a:rPr lang="en-US" baseline="0" dirty="0" smtClean="0"/>
              <a:t> </a:t>
            </a:r>
            <a:r>
              <a:rPr lang="en-US" baseline="0" dirty="0" err="1" smtClean="0"/>
              <a:t>abbiamo</a:t>
            </a:r>
            <a:r>
              <a:rPr lang="en-US" baseline="0" dirty="0" smtClean="0"/>
              <a:t> ci </a:t>
            </a:r>
            <a:r>
              <a:rPr lang="en-US" baseline="0" dirty="0" err="1" smtClean="0"/>
              <a:t>possono</a:t>
            </a:r>
            <a:r>
              <a:rPr lang="en-US" baseline="0" dirty="0" smtClean="0"/>
              <a:t> </a:t>
            </a:r>
            <a:r>
              <a:rPr lang="en-US" baseline="0" dirty="0" err="1" smtClean="0"/>
              <a:t>permettere</a:t>
            </a:r>
            <a:r>
              <a:rPr lang="en-US" baseline="0" dirty="0" smtClean="0"/>
              <a:t> di fare </a:t>
            </a:r>
            <a:r>
              <a:rPr lang="en-US" baseline="0" dirty="0" err="1" smtClean="0"/>
              <a:t>relazioni</a:t>
            </a:r>
            <a:r>
              <a:rPr lang="en-US" baseline="0" dirty="0" smtClean="0"/>
              <a:t> molto </a:t>
            </a:r>
            <a:r>
              <a:rPr lang="en-US" baseline="0" dirty="0" err="1" smtClean="0"/>
              <a:t>più</a:t>
            </a:r>
            <a:r>
              <a:rPr lang="en-US" baseline="0" dirty="0" smtClean="0"/>
              <a:t> </a:t>
            </a:r>
            <a:r>
              <a:rPr lang="en-US" baseline="0" dirty="0" err="1" smtClean="0"/>
              <a:t>complesse</a:t>
            </a:r>
            <a:r>
              <a:rPr lang="en-US" baseline="0" dirty="0" smtClean="0"/>
              <a:t>, </a:t>
            </a:r>
            <a:r>
              <a:rPr lang="en-US" baseline="0" dirty="0" err="1" smtClean="0"/>
              <a:t>andando</a:t>
            </a:r>
            <a:r>
              <a:rPr lang="en-US" baseline="0" dirty="0" smtClean="0"/>
              <a:t> ad </a:t>
            </a:r>
            <a:r>
              <a:rPr lang="en-US" baseline="0" dirty="0" err="1" smtClean="0"/>
              <a:t>identificare</a:t>
            </a:r>
            <a:r>
              <a:rPr lang="en-US" baseline="0" dirty="0" smtClean="0"/>
              <a:t> biomarker </a:t>
            </a:r>
            <a:r>
              <a:rPr lang="en-US" baseline="0" dirty="0" err="1" smtClean="0"/>
              <a:t>sul</a:t>
            </a:r>
            <a:r>
              <a:rPr lang="en-US" baseline="0" dirty="0" smtClean="0"/>
              <a:t> </a:t>
            </a:r>
            <a:r>
              <a:rPr lang="en-US" baseline="0" dirty="0" err="1" smtClean="0"/>
              <a:t>singolo</a:t>
            </a:r>
            <a:r>
              <a:rPr lang="en-US" baseline="0" dirty="0" smtClean="0"/>
              <a:t> </a:t>
            </a:r>
            <a:r>
              <a:rPr lang="en-US" baseline="0" dirty="0" err="1" smtClean="0"/>
              <a:t>individuo</a:t>
            </a:r>
            <a:r>
              <a:rPr lang="en-US" baseline="0" dirty="0" smtClean="0"/>
              <a:t>.  E </a:t>
            </a:r>
            <a:r>
              <a:rPr lang="en-US" baseline="0" dirty="0" err="1" smtClean="0"/>
              <a:t>quindi</a:t>
            </a:r>
            <a:r>
              <a:rPr lang="en-US" baseline="0" dirty="0" smtClean="0"/>
              <a:t> </a:t>
            </a:r>
            <a:r>
              <a:rPr lang="en-US" baseline="0" dirty="0" err="1" smtClean="0"/>
              <a:t>l’approccio</a:t>
            </a:r>
            <a:r>
              <a:rPr lang="en-US" baseline="0" dirty="0" smtClean="0"/>
              <a:t> </a:t>
            </a:r>
            <a:r>
              <a:rPr lang="en-US" baseline="0" dirty="0" err="1" smtClean="0"/>
              <a:t>statistico</a:t>
            </a:r>
            <a:r>
              <a:rPr lang="en-US" baseline="0" dirty="0" smtClean="0"/>
              <a:t> </a:t>
            </a:r>
            <a:r>
              <a:rPr lang="en-US" baseline="0" dirty="0" err="1" smtClean="0"/>
              <a:t>servirà</a:t>
            </a:r>
            <a:r>
              <a:rPr lang="en-US" baseline="0" dirty="0" smtClean="0"/>
              <a:t> al </a:t>
            </a:r>
            <a:r>
              <a:rPr lang="en-US" baseline="0" dirty="0" err="1" smtClean="0"/>
              <a:t>opposto</a:t>
            </a:r>
            <a:r>
              <a:rPr lang="en-US" baseline="0" dirty="0" smtClean="0"/>
              <a:t> </a:t>
            </a:r>
            <a:r>
              <a:rPr lang="en-US" baseline="0" dirty="0" err="1" smtClean="0"/>
              <a:t>rispetto</a:t>
            </a:r>
            <a:r>
              <a:rPr lang="en-US" baseline="0" dirty="0" smtClean="0"/>
              <a:t> a prima, </a:t>
            </a:r>
            <a:r>
              <a:rPr lang="en-US" baseline="0" dirty="0" err="1" smtClean="0"/>
              <a:t>perchè</a:t>
            </a:r>
            <a:r>
              <a:rPr lang="en-US" baseline="0" dirty="0" smtClean="0"/>
              <a:t> prima </a:t>
            </a:r>
            <a:r>
              <a:rPr lang="en-US" baseline="0" dirty="0" err="1" smtClean="0"/>
              <a:t>si</a:t>
            </a:r>
            <a:r>
              <a:rPr lang="en-US" baseline="0" dirty="0" smtClean="0"/>
              <a:t> </a:t>
            </a:r>
            <a:r>
              <a:rPr lang="en-US" baseline="0" dirty="0" err="1" smtClean="0"/>
              <a:t>derivava</a:t>
            </a:r>
            <a:r>
              <a:rPr lang="en-US" baseline="0" dirty="0" smtClean="0"/>
              <a:t> un </a:t>
            </a:r>
            <a:r>
              <a:rPr lang="en-US" baseline="0" dirty="0" err="1" smtClean="0"/>
              <a:t>inferenza</a:t>
            </a:r>
            <a:r>
              <a:rPr lang="en-US" baseline="0" dirty="0" smtClean="0"/>
              <a:t> </a:t>
            </a:r>
            <a:r>
              <a:rPr lang="en-US" baseline="0" dirty="0" err="1" smtClean="0"/>
              <a:t>sul</a:t>
            </a:r>
            <a:r>
              <a:rPr lang="en-US" baseline="0" dirty="0" smtClean="0"/>
              <a:t> </a:t>
            </a:r>
            <a:r>
              <a:rPr lang="en-US" baseline="0" dirty="0" err="1" smtClean="0"/>
              <a:t>singolo</a:t>
            </a:r>
            <a:r>
              <a:rPr lang="en-US" baseline="0" dirty="0" smtClean="0"/>
              <a:t> </a:t>
            </a:r>
            <a:r>
              <a:rPr lang="en-US" baseline="0" dirty="0" err="1" smtClean="0"/>
              <a:t>dall’osservazione</a:t>
            </a:r>
            <a:r>
              <a:rPr lang="en-US" baseline="0" dirty="0" smtClean="0"/>
              <a:t> di </a:t>
            </a:r>
            <a:r>
              <a:rPr lang="en-US" baseline="0" dirty="0" err="1" smtClean="0"/>
              <a:t>grandi</a:t>
            </a:r>
            <a:r>
              <a:rPr lang="en-US" baseline="0" dirty="0" smtClean="0"/>
              <a:t> </a:t>
            </a:r>
            <a:r>
              <a:rPr lang="en-US" baseline="0" dirty="0" err="1" smtClean="0"/>
              <a:t>gruppi</a:t>
            </a:r>
            <a:r>
              <a:rPr lang="en-US" baseline="0" dirty="0" smtClean="0"/>
              <a:t>.  </a:t>
            </a:r>
            <a:r>
              <a:rPr lang="en-US" baseline="0" dirty="0" err="1" smtClean="0"/>
              <a:t>Dovremmo</a:t>
            </a:r>
            <a:r>
              <a:rPr lang="en-US" baseline="0" dirty="0" smtClean="0"/>
              <a:t> </a:t>
            </a:r>
            <a:r>
              <a:rPr lang="en-US" baseline="0" dirty="0" err="1" smtClean="0"/>
              <a:t>andare</a:t>
            </a:r>
            <a:r>
              <a:rPr lang="en-US" baseline="0" dirty="0" smtClean="0"/>
              <a:t> verso un </a:t>
            </a:r>
            <a:r>
              <a:rPr lang="en-US" baseline="0" dirty="0" err="1" smtClean="0"/>
              <a:t>sistema</a:t>
            </a:r>
            <a:r>
              <a:rPr lang="en-US" baseline="0" dirty="0" smtClean="0"/>
              <a:t> </a:t>
            </a:r>
            <a:r>
              <a:rPr lang="en-US" baseline="0" dirty="0" err="1" smtClean="0"/>
              <a:t>nel</a:t>
            </a:r>
            <a:r>
              <a:rPr lang="en-US" baseline="0" dirty="0" smtClean="0"/>
              <a:t> quale </a:t>
            </a:r>
            <a:r>
              <a:rPr lang="en-US" baseline="0" dirty="0" err="1" smtClean="0"/>
              <a:t>l’osservazione</a:t>
            </a:r>
            <a:r>
              <a:rPr lang="en-US" baseline="0" dirty="0" smtClean="0"/>
              <a:t> del </a:t>
            </a:r>
            <a:r>
              <a:rPr lang="en-US" baseline="0" dirty="0" err="1" smtClean="0"/>
              <a:t>particolare</a:t>
            </a:r>
            <a:r>
              <a:rPr lang="en-US" baseline="0" dirty="0" smtClean="0"/>
              <a:t> ci </a:t>
            </a:r>
            <a:r>
              <a:rPr lang="en-US" baseline="0" dirty="0" err="1" smtClean="0"/>
              <a:t>permetterà</a:t>
            </a:r>
            <a:r>
              <a:rPr lang="en-US" baseline="0" dirty="0" smtClean="0"/>
              <a:t> di </a:t>
            </a:r>
            <a:r>
              <a:rPr lang="en-US" baseline="0" dirty="0" err="1" smtClean="0"/>
              <a:t>derivare</a:t>
            </a:r>
            <a:r>
              <a:rPr lang="en-US" baseline="0" dirty="0" smtClean="0"/>
              <a:t> </a:t>
            </a:r>
            <a:r>
              <a:rPr lang="en-US" baseline="0" dirty="0" err="1" smtClean="0"/>
              <a:t>delle</a:t>
            </a:r>
            <a:r>
              <a:rPr lang="en-US" baseline="0" dirty="0" smtClean="0"/>
              <a:t> </a:t>
            </a:r>
            <a:r>
              <a:rPr lang="en-US" baseline="0" dirty="0" err="1" smtClean="0"/>
              <a:t>relazioni</a:t>
            </a:r>
            <a:r>
              <a:rPr lang="en-US" baseline="0" dirty="0" smtClean="0"/>
              <a:t> </a:t>
            </a:r>
            <a:r>
              <a:rPr lang="en-US" baseline="0" dirty="0" err="1" smtClean="0"/>
              <a:t>più</a:t>
            </a:r>
            <a:r>
              <a:rPr lang="en-US" baseline="0" dirty="0" smtClean="0"/>
              <a:t> </a:t>
            </a:r>
            <a:r>
              <a:rPr lang="en-US" baseline="0" dirty="0" err="1" smtClean="0"/>
              <a:t>generalizzabili</a:t>
            </a:r>
            <a:r>
              <a:rPr lang="en-US" baseline="0" dirty="0" smtClean="0"/>
              <a:t>.  E in </a:t>
            </a:r>
            <a:r>
              <a:rPr lang="en-US" baseline="0" dirty="0" err="1" smtClean="0"/>
              <a:t>questo</a:t>
            </a:r>
            <a:r>
              <a:rPr lang="en-US" baseline="0" dirty="0" smtClean="0"/>
              <a:t> </a:t>
            </a:r>
            <a:r>
              <a:rPr lang="en-US" baseline="0" dirty="0" err="1" smtClean="0"/>
              <a:t>si</a:t>
            </a:r>
            <a:r>
              <a:rPr lang="en-US" baseline="0" dirty="0" smtClean="0"/>
              <a:t> </a:t>
            </a:r>
            <a:r>
              <a:rPr lang="en-US" baseline="0" dirty="0" err="1" smtClean="0"/>
              <a:t>stanno</a:t>
            </a:r>
            <a:r>
              <a:rPr lang="en-US" baseline="0" dirty="0" smtClean="0"/>
              <a:t> </a:t>
            </a:r>
            <a:r>
              <a:rPr lang="en-US" baseline="0" dirty="0" err="1" smtClean="0"/>
              <a:t>compiendo</a:t>
            </a:r>
            <a:r>
              <a:rPr lang="en-US" baseline="0" dirty="0" smtClean="0"/>
              <a:t> molto </a:t>
            </a:r>
            <a:r>
              <a:rPr lang="en-US" baseline="0" dirty="0" err="1" smtClean="0"/>
              <a:t>sforzi</a:t>
            </a:r>
            <a:r>
              <a:rPr lang="en-US" baseline="0" dirty="0" smtClean="0"/>
              <a:t>, slide </a:t>
            </a:r>
            <a:r>
              <a:rPr lang="en-US" baseline="0" dirty="0" err="1" smtClean="0"/>
              <a:t>dopo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10</a:t>
            </a:fld>
            <a:endParaRPr lang="en-US"/>
          </a:p>
        </p:txBody>
      </p:sp>
    </p:spTree>
    <p:extLst>
      <p:ext uri="{BB962C8B-B14F-4D97-AF65-F5344CB8AC3E}">
        <p14:creationId xmlns:p14="http://schemas.microsoft.com/office/powerpoint/2010/main" xmlns="" val="15957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13</a:t>
            </a:fld>
            <a:endParaRPr lang="en-US"/>
          </a:p>
        </p:txBody>
      </p:sp>
    </p:spTree>
    <p:extLst>
      <p:ext uri="{BB962C8B-B14F-4D97-AF65-F5344CB8AC3E}">
        <p14:creationId xmlns:p14="http://schemas.microsoft.com/office/powerpoint/2010/main" xmlns="" val="36002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14</a:t>
            </a:fld>
            <a:endParaRPr lang="en-US"/>
          </a:p>
        </p:txBody>
      </p:sp>
    </p:spTree>
    <p:extLst>
      <p:ext uri="{BB962C8B-B14F-4D97-AF65-F5344CB8AC3E}">
        <p14:creationId xmlns:p14="http://schemas.microsoft.com/office/powerpoint/2010/main" xmlns="" val="184425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15</a:t>
            </a:fld>
            <a:endParaRPr lang="en-US"/>
          </a:p>
        </p:txBody>
      </p:sp>
    </p:spTree>
    <p:extLst>
      <p:ext uri="{BB962C8B-B14F-4D97-AF65-F5344CB8AC3E}">
        <p14:creationId xmlns:p14="http://schemas.microsoft.com/office/powerpoint/2010/main" xmlns="" val="36002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16</a:t>
            </a:fld>
            <a:endParaRPr lang="en-US"/>
          </a:p>
        </p:txBody>
      </p:sp>
    </p:spTree>
    <p:extLst>
      <p:ext uri="{BB962C8B-B14F-4D97-AF65-F5344CB8AC3E}">
        <p14:creationId xmlns:p14="http://schemas.microsoft.com/office/powerpoint/2010/main" xmlns="" val="36002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21</a:t>
            </a:fld>
            <a:endParaRPr lang="en-US"/>
          </a:p>
        </p:txBody>
      </p:sp>
    </p:spTree>
    <p:extLst>
      <p:ext uri="{BB962C8B-B14F-4D97-AF65-F5344CB8AC3E}">
        <p14:creationId xmlns:p14="http://schemas.microsoft.com/office/powerpoint/2010/main" xmlns="" val="36002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22</a:t>
            </a:fld>
            <a:endParaRPr lang="en-US"/>
          </a:p>
        </p:txBody>
      </p:sp>
    </p:spTree>
    <p:extLst>
      <p:ext uri="{BB962C8B-B14F-4D97-AF65-F5344CB8AC3E}">
        <p14:creationId xmlns:p14="http://schemas.microsoft.com/office/powerpoint/2010/main" xmlns="" val="360026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34AB6-3620-1F46-88B7-AAFB8EE48B54}" type="slidenum">
              <a:rPr lang="en-US" smtClean="0"/>
              <a:pPr/>
              <a:t>46</a:t>
            </a:fld>
            <a:endParaRPr lang="en-US"/>
          </a:p>
        </p:txBody>
      </p:sp>
    </p:spTree>
    <p:extLst>
      <p:ext uri="{BB962C8B-B14F-4D97-AF65-F5344CB8AC3E}">
        <p14:creationId xmlns:p14="http://schemas.microsoft.com/office/powerpoint/2010/main" xmlns="" val="360026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C8BB0D0-0E9A-3648-9338-41D0E93E962E}" type="datetimeFigureOut">
              <a:rPr lang="en-US" smtClean="0"/>
              <a:pPr/>
              <a:t>2/18/2016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BB0D0-0E9A-3648-9338-41D0E93E962E}" type="datetimeFigureOut">
              <a:rPr lang="en-US" smtClean="0"/>
              <a:pPr/>
              <a:t>2/18/2016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BB0D0-0E9A-3648-9338-41D0E93E962E}" type="datetimeFigureOut">
              <a:rPr lang="en-US" smtClean="0"/>
              <a:pPr/>
              <a:t>2/18/2016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8BB0D0-0E9A-3648-9338-41D0E93E962E}" type="datetimeFigureOut">
              <a:rPr lang="en-US" smtClean="0"/>
              <a:pPr/>
              <a:t>2/18/2016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C8BB0D0-0E9A-3648-9338-41D0E93E962E}" type="datetimeFigureOut">
              <a:rPr lang="en-US" smtClean="0"/>
              <a:pPr/>
              <a:t>2/18/2016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C8BB0D0-0E9A-3648-9338-41D0E93E962E}" type="datetimeFigureOut">
              <a:rPr lang="en-US" smtClean="0"/>
              <a:pPr/>
              <a:t>2/18/2016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C8BB0D0-0E9A-3648-9338-41D0E93E962E}" type="datetimeFigureOut">
              <a:rPr lang="en-US" smtClean="0"/>
              <a:pPr/>
              <a:t>2/18/2016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C8BB0D0-0E9A-3648-9338-41D0E93E962E}" type="datetimeFigureOut">
              <a:rPr lang="en-US" smtClean="0"/>
              <a:pPr/>
              <a:t>2/18/2016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8BB0D0-0E9A-3648-9338-41D0E93E962E}" type="datetimeFigureOut">
              <a:rPr lang="en-US" smtClean="0"/>
              <a:pPr/>
              <a:t>2/18/2016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8BB0D0-0E9A-3648-9338-41D0E93E962E}" type="datetimeFigureOut">
              <a:rPr lang="en-US" smtClean="0"/>
              <a:pPr/>
              <a:t>2/18/2016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8BB0D0-0E9A-3648-9338-41D0E93E962E}" type="datetimeFigureOut">
              <a:rPr lang="en-US" smtClean="0"/>
              <a:pPr/>
              <a:t>2/18/2016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7E563AB-3DE5-5D47-9F90-C1BED0FE7C6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BB0D0-0E9A-3648-9338-41D0E93E962E}" type="datetimeFigureOut">
              <a:rPr lang="en-US" smtClean="0"/>
              <a:pPr/>
              <a:t>2/18/2016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563AB-3DE5-5D47-9F90-C1BED0FE7C6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noProof="0" dirty="0" smtClean="0">
                <a:latin typeface="Bookman Old Style" pitchFamily="18" charset="0"/>
              </a:rPr>
              <a:t>Individualized research and translational medicine</a:t>
            </a:r>
            <a:endParaRPr lang="en-US" noProof="0" dirty="0">
              <a:latin typeface="Bookman Old Style" pitchFamily="18" charset="0"/>
            </a:endParaRPr>
          </a:p>
        </p:txBody>
      </p:sp>
      <p:sp>
        <p:nvSpPr>
          <p:cNvPr id="3" name="Subtitle 2"/>
          <p:cNvSpPr>
            <a:spLocks noGrp="1"/>
          </p:cNvSpPr>
          <p:nvPr>
            <p:ph type="subTitle" idx="1"/>
          </p:nvPr>
        </p:nvSpPr>
        <p:spPr/>
        <p:txBody>
          <a:bodyPr>
            <a:normAutofit/>
          </a:bodyPr>
          <a:lstStyle/>
          <a:p>
            <a:r>
              <a:rPr lang="en-US" sz="2400" noProof="0" dirty="0" smtClean="0">
                <a:latin typeface="Bookman Old Style" pitchFamily="18" charset="0"/>
              </a:rPr>
              <a:t>Andrea </a:t>
            </a:r>
            <a:r>
              <a:rPr lang="en-US" sz="2400" noProof="0" dirty="0" err="1" smtClean="0">
                <a:latin typeface="Bookman Old Style" pitchFamily="18" charset="0"/>
              </a:rPr>
              <a:t>Frosini</a:t>
            </a:r>
            <a:endParaRPr lang="en-US" sz="2400" noProof="0" dirty="0" smtClean="0">
              <a:latin typeface="Bookman Old Style" pitchFamily="18" charset="0"/>
            </a:endParaRPr>
          </a:p>
          <a:p>
            <a:r>
              <a:rPr lang="en-US" sz="2400" i="1" noProof="0" dirty="0" smtClean="0">
                <a:latin typeface="Bookman Old Style" pitchFamily="18" charset="0"/>
              </a:rPr>
              <a:t>Toscana Life Sciences Foundation</a:t>
            </a:r>
            <a:endParaRPr lang="en-US" sz="2400" i="1" noProof="0" dirty="0">
              <a:latin typeface="Bookman Old Style" pitchFamily="18" charset="0"/>
            </a:endParaRPr>
          </a:p>
        </p:txBody>
      </p:sp>
    </p:spTree>
    <p:extLst>
      <p:ext uri="{BB962C8B-B14F-4D97-AF65-F5344CB8AC3E}">
        <p14:creationId xmlns:p14="http://schemas.microsoft.com/office/powerpoint/2010/main" xmlns="" val="226408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68"/>
          </a:xfrm>
        </p:spPr>
        <p:txBody>
          <a:bodyPr/>
          <a:lstStyle/>
          <a:p>
            <a:r>
              <a:rPr lang="en-US" noProof="0" dirty="0" smtClean="0">
                <a:latin typeface="Bookman Old Style" pitchFamily="18" charset="0"/>
              </a:rPr>
              <a:t>Clinical trials</a:t>
            </a:r>
            <a:endParaRPr lang="en-US" noProof="0" dirty="0">
              <a:latin typeface="Bookman Old Style" pitchFamily="18" charset="0"/>
            </a:endParaRPr>
          </a:p>
        </p:txBody>
      </p:sp>
      <p:pic>
        <p:nvPicPr>
          <p:cNvPr id="4" name="Picture 3"/>
          <p:cNvPicPr>
            <a:picLocks noChangeAspect="1"/>
          </p:cNvPicPr>
          <p:nvPr/>
        </p:nvPicPr>
        <p:blipFill>
          <a:blip r:embed="rId3"/>
          <a:stretch>
            <a:fillRect/>
          </a:stretch>
        </p:blipFill>
        <p:spPr>
          <a:xfrm>
            <a:off x="1820393" y="2440118"/>
            <a:ext cx="5803900" cy="2463800"/>
          </a:xfrm>
          <a:prstGeom prst="rect">
            <a:avLst/>
          </a:prstGeom>
        </p:spPr>
      </p:pic>
      <p:pic>
        <p:nvPicPr>
          <p:cNvPr id="5" name="Picture 4"/>
          <p:cNvPicPr>
            <a:picLocks noChangeAspect="1"/>
          </p:cNvPicPr>
          <p:nvPr/>
        </p:nvPicPr>
        <p:blipFill>
          <a:blip r:embed="rId4"/>
          <a:stretch>
            <a:fillRect/>
          </a:stretch>
        </p:blipFill>
        <p:spPr>
          <a:xfrm>
            <a:off x="5519176" y="5045587"/>
            <a:ext cx="3599068" cy="1799534"/>
          </a:xfrm>
          <a:prstGeom prst="rect">
            <a:avLst/>
          </a:prstGeom>
        </p:spPr>
      </p:pic>
      <p:sp>
        <p:nvSpPr>
          <p:cNvPr id="6" name="Rettangolo 5"/>
          <p:cNvSpPr/>
          <p:nvPr/>
        </p:nvSpPr>
        <p:spPr>
          <a:xfrm>
            <a:off x="259850" y="5169164"/>
            <a:ext cx="5190186" cy="1477328"/>
          </a:xfrm>
          <a:prstGeom prst="rect">
            <a:avLst/>
          </a:prstGeom>
        </p:spPr>
        <p:txBody>
          <a:bodyPr wrap="square">
            <a:spAutoFit/>
          </a:bodyPr>
          <a:lstStyle/>
          <a:p>
            <a:pPr algn="just"/>
            <a:r>
              <a:rPr lang="en-US" dirty="0" smtClean="0">
                <a:latin typeface="Bookman Old Style" pitchFamily="18" charset="0"/>
              </a:rPr>
              <a:t>The purpose is an objective evaluation of the benefits and problems associated with new clinical interventions directly compared with standards or placebos in order to claim efficacy and utility.</a:t>
            </a:r>
          </a:p>
        </p:txBody>
      </p:sp>
      <p:sp>
        <p:nvSpPr>
          <p:cNvPr id="7" name="Rettangolo 6"/>
          <p:cNvSpPr/>
          <p:nvPr/>
        </p:nvSpPr>
        <p:spPr>
          <a:xfrm>
            <a:off x="289773" y="1241311"/>
            <a:ext cx="8229600" cy="1292662"/>
          </a:xfrm>
          <a:prstGeom prst="rect">
            <a:avLst/>
          </a:prstGeom>
        </p:spPr>
        <p:txBody>
          <a:bodyPr wrap="square">
            <a:spAutoFit/>
          </a:bodyPr>
          <a:lstStyle/>
          <a:p>
            <a:pPr algn="just">
              <a:buNone/>
            </a:pPr>
            <a:r>
              <a:rPr lang="en-US" sz="2600" dirty="0" smtClean="0">
                <a:latin typeface="Bookman Old Style" pitchFamily="18" charset="0"/>
              </a:rPr>
              <a:t>Randomized controlled trials (RCT) are considered the </a:t>
            </a:r>
            <a:r>
              <a:rPr lang="en-US" sz="2600" i="1" dirty="0" smtClean="0">
                <a:latin typeface="Bookman Old Style" pitchFamily="18" charset="0"/>
              </a:rPr>
              <a:t>sine qua non</a:t>
            </a:r>
            <a:r>
              <a:rPr lang="en-US" sz="2600" dirty="0" smtClean="0">
                <a:latin typeface="Bookman Old Style" pitchFamily="18" charset="0"/>
              </a:rPr>
              <a:t> of applied research in medicine.  </a:t>
            </a:r>
          </a:p>
        </p:txBody>
      </p:sp>
    </p:spTree>
    <p:extLst>
      <p:ext uri="{BB962C8B-B14F-4D97-AF65-F5344CB8AC3E}">
        <p14:creationId xmlns:p14="http://schemas.microsoft.com/office/powerpoint/2010/main" xmlns="" val="1932456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noProof="0" dirty="0"/>
          </a:p>
        </p:txBody>
      </p:sp>
      <p:sp>
        <p:nvSpPr>
          <p:cNvPr id="3" name="Segnaposto contenuto 2"/>
          <p:cNvSpPr>
            <a:spLocks noGrp="1"/>
          </p:cNvSpPr>
          <p:nvPr>
            <p:ph idx="1"/>
          </p:nvPr>
        </p:nvSpPr>
        <p:spPr/>
        <p:txBody>
          <a:bodyPr/>
          <a:lstStyle/>
          <a:p>
            <a:endParaRPr lang="it-IT"/>
          </a:p>
        </p:txBody>
      </p:sp>
      <p:pic>
        <p:nvPicPr>
          <p:cNvPr id="74754" name="Picture 2" descr="https://lillypad.eu/assets_c/2013/10/Clinical%20trials%20explained-thumb-938x618-247-thumb-938x618-248-thumb-938x618-250-thumb-938x618-252.jpg"/>
          <p:cNvPicPr>
            <a:picLocks noChangeAspect="1" noChangeArrowheads="1"/>
          </p:cNvPicPr>
          <p:nvPr/>
        </p:nvPicPr>
        <p:blipFill>
          <a:blip r:embed="rId2"/>
          <a:srcRect/>
          <a:stretch>
            <a:fillRect/>
          </a:stretch>
        </p:blipFill>
        <p:spPr bwMode="auto">
          <a:xfrm>
            <a:off x="-1" y="365760"/>
            <a:ext cx="9144001" cy="59740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Precision vs. </a:t>
            </a:r>
            <a:r>
              <a:rPr lang="en-US" dirty="0" err="1">
                <a:latin typeface="Bookman Old Style" pitchFamily="18" charset="0"/>
              </a:rPr>
              <a:t>i</a:t>
            </a:r>
            <a:r>
              <a:rPr lang="en-US" noProof="0" dirty="0" err="1" smtClean="0">
                <a:latin typeface="Bookman Old Style" pitchFamily="18" charset="0"/>
              </a:rPr>
              <a:t>mprecision</a:t>
            </a:r>
            <a:r>
              <a:rPr lang="en-US" noProof="0" dirty="0" smtClean="0">
                <a:latin typeface="Bookman Old Style" pitchFamily="18" charset="0"/>
              </a:rPr>
              <a:t> medicine</a:t>
            </a:r>
            <a:endParaRPr lang="en-US" noProof="0" dirty="0">
              <a:latin typeface="Bookman Old Style" pitchFamily="18" charset="0"/>
            </a:endParaRPr>
          </a:p>
        </p:txBody>
      </p:sp>
      <p:sp>
        <p:nvSpPr>
          <p:cNvPr id="7" name="Content Placeholder 6"/>
          <p:cNvSpPr>
            <a:spLocks noGrp="1"/>
          </p:cNvSpPr>
          <p:nvPr>
            <p:ph sz="half" idx="2"/>
          </p:nvPr>
        </p:nvSpPr>
        <p:spPr/>
        <p:txBody>
          <a:bodyPr/>
          <a:lstStyle/>
          <a:p>
            <a:pPr marL="0" indent="0">
              <a:buNone/>
            </a:pPr>
            <a:r>
              <a:rPr lang="en-US" dirty="0">
                <a:latin typeface="Bookman Old Style" pitchFamily="18" charset="0"/>
              </a:rPr>
              <a:t>Attempts to fractionate or stratify the larger population into smaller groups likely and not likely to benefit from specific treatments.</a:t>
            </a:r>
          </a:p>
          <a:p>
            <a:pPr marL="0" indent="0">
              <a:buNone/>
            </a:pPr>
            <a:endParaRPr lang="en-US" dirty="0"/>
          </a:p>
        </p:txBody>
      </p:sp>
      <p:pic>
        <p:nvPicPr>
          <p:cNvPr id="8" name="Content Placeholder 7"/>
          <p:cNvPicPr>
            <a:picLocks noGrp="1" noChangeAspect="1"/>
          </p:cNvPicPr>
          <p:nvPr>
            <p:ph sz="half" idx="1"/>
          </p:nvPr>
        </p:nvPicPr>
        <p:blipFill>
          <a:blip r:embed="rId2"/>
          <a:srcRect l="-9236" r="-9236"/>
          <a:stretch>
            <a:fillRect/>
          </a:stretch>
        </p:blipFill>
        <p:spPr>
          <a:prstGeom prst="rect">
            <a:avLst/>
          </a:prstGeom>
        </p:spPr>
      </p:pic>
    </p:spTree>
    <p:extLst>
      <p:ext uri="{BB962C8B-B14F-4D97-AF65-F5344CB8AC3E}">
        <p14:creationId xmlns:p14="http://schemas.microsoft.com/office/powerpoint/2010/main" xmlns="" val="3607297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41842"/>
          </a:xfrm>
        </p:spPr>
        <p:txBody>
          <a:bodyPr>
            <a:noAutofit/>
          </a:bodyPr>
          <a:lstStyle/>
          <a:p>
            <a:r>
              <a:rPr lang="en-US" sz="3200" noProof="0" dirty="0" smtClean="0">
                <a:latin typeface="Bookman Old Style" pitchFamily="18" charset="0"/>
              </a:rPr>
              <a:t>Precision medicine requires a different type of clinical trial that focuses on individual, not average, responses to therapy.</a:t>
            </a:r>
            <a:br>
              <a:rPr lang="en-US" sz="3200" noProof="0" dirty="0" smtClean="0">
                <a:latin typeface="Bookman Old Style" pitchFamily="18" charset="0"/>
              </a:rPr>
            </a:br>
            <a:endParaRPr lang="en-US" sz="3200" noProof="0" dirty="0">
              <a:latin typeface="Bookman Old Style" pitchFamily="18" charset="0"/>
            </a:endParaRPr>
          </a:p>
        </p:txBody>
      </p:sp>
      <p:sp>
        <p:nvSpPr>
          <p:cNvPr id="3" name="Content Placeholder 2"/>
          <p:cNvSpPr>
            <a:spLocks noGrp="1"/>
          </p:cNvSpPr>
          <p:nvPr>
            <p:ph idx="1"/>
          </p:nvPr>
        </p:nvSpPr>
        <p:spPr>
          <a:xfrm>
            <a:off x="457200" y="2316480"/>
            <a:ext cx="8229600" cy="3809683"/>
          </a:xfrm>
        </p:spPr>
        <p:txBody>
          <a:bodyPr>
            <a:normAutofit fontScale="40000" lnSpcReduction="20000"/>
          </a:bodyPr>
          <a:lstStyle/>
          <a:p>
            <a:pPr algn="just"/>
            <a:r>
              <a:rPr lang="en-US" b="1" noProof="0" dirty="0" smtClean="0">
                <a:latin typeface="Bookman Old Style" pitchFamily="18" charset="0"/>
              </a:rPr>
              <a:t>Erbitux</a:t>
            </a:r>
            <a:r>
              <a:rPr lang="en-US" noProof="0" dirty="0" smtClean="0">
                <a:latin typeface="Bookman Old Style" pitchFamily="18" charset="0"/>
              </a:rPr>
              <a:t> (</a:t>
            </a:r>
            <a:r>
              <a:rPr lang="en-US" noProof="0" dirty="0" err="1" smtClean="0">
                <a:latin typeface="Bookman Old Style" pitchFamily="18" charset="0"/>
              </a:rPr>
              <a:t>cetuximab</a:t>
            </a:r>
            <a:r>
              <a:rPr lang="en-US" noProof="0" dirty="0" smtClean="0">
                <a:latin typeface="Bookman Old Style" pitchFamily="18" charset="0"/>
              </a:rPr>
              <a:t>) improves the survival of people with colorectal cancer whose tumor cells carry a mutated EGFR gene but not a mutated KRAS gene.</a:t>
            </a:r>
          </a:p>
          <a:p>
            <a:pPr algn="just"/>
            <a:r>
              <a:rPr lang="en-US" b="1" noProof="0" dirty="0" smtClean="0">
                <a:latin typeface="Bookman Old Style" pitchFamily="18" charset="0"/>
              </a:rPr>
              <a:t>Herceptin</a:t>
            </a:r>
            <a:r>
              <a:rPr lang="en-US" noProof="0" dirty="0" smtClean="0">
                <a:latin typeface="Bookman Old Style" pitchFamily="18" charset="0"/>
              </a:rPr>
              <a:t>: monoclonal antibody used for a tumor subtype associated with the oncogene ERBB2. $200 million was sold in 2008 for an efficacy of 25-30% in women belonging to the subtype.</a:t>
            </a:r>
          </a:p>
          <a:p>
            <a:pPr algn="just"/>
            <a:r>
              <a:rPr lang="en-US" b="1" noProof="0" dirty="0" err="1" smtClean="0">
                <a:latin typeface="Bookman Old Style" pitchFamily="18" charset="0"/>
              </a:rPr>
              <a:t>Gleevec</a:t>
            </a:r>
            <a:r>
              <a:rPr lang="en-US" noProof="0" dirty="0" smtClean="0">
                <a:latin typeface="Bookman Old Style" pitchFamily="18" charset="0"/>
              </a:rPr>
              <a:t> – </a:t>
            </a:r>
            <a:r>
              <a:rPr lang="en-US" noProof="0" dirty="0" err="1" smtClean="0">
                <a:latin typeface="Bookman Old Style" pitchFamily="18" charset="0"/>
              </a:rPr>
              <a:t>imatinib</a:t>
            </a:r>
            <a:r>
              <a:rPr lang="en-US" noProof="0" dirty="0" smtClean="0">
                <a:latin typeface="Bookman Old Style" pitchFamily="18" charset="0"/>
              </a:rPr>
              <a:t>: inhibitor of the tyrosine kinase BCR-ABL for the treatment of myeloid leukemia. It was found to double survival rates of leukemia patients with a chromosomal abnormality in their tumors called the Philadelphia translocation. Since 2009 there have been problems in diffusing the treatment due to costs (Korea) and patent issues (India).</a:t>
            </a:r>
          </a:p>
          <a:p>
            <a:pPr algn="just"/>
            <a:r>
              <a:rPr lang="en-US" b="1" noProof="0" dirty="0" err="1" smtClean="0">
                <a:latin typeface="Bookman Old Style" pitchFamily="18" charset="0"/>
              </a:rPr>
              <a:t>Vectibix</a:t>
            </a:r>
            <a:r>
              <a:rPr lang="en-US" noProof="0" dirty="0" smtClean="0">
                <a:latin typeface="Bookman Old Style" pitchFamily="18" charset="0"/>
              </a:rPr>
              <a:t>: drug for the treatment of colon cancer.  Approved in the US by the FDA and rejected in Europe.  The demonstration of greater efficacy in patients in which chemotherapy fails and who are positive for EGFR reversed the situation in Europe.  On the other hand, then, the FDA withdrew its favorable opinion.</a:t>
            </a:r>
          </a:p>
          <a:p>
            <a:pPr>
              <a:buNone/>
            </a:pPr>
            <a:endParaRPr lang="en-US" noProof="0" dirty="0" smtClean="0">
              <a:latin typeface="Bookman Old Style" pitchFamily="18" charset="0"/>
            </a:endParaRPr>
          </a:p>
          <a:p>
            <a:pPr marL="0" indent="0" algn="just">
              <a:buNone/>
            </a:pPr>
            <a:r>
              <a:rPr lang="en-US" sz="5500" b="1" noProof="0" dirty="0" smtClean="0">
                <a:latin typeface="Bookman Old Style" pitchFamily="18" charset="0"/>
              </a:rPr>
              <a:t>This approach to discovery is inefficient at best</a:t>
            </a:r>
            <a:r>
              <a:rPr lang="en-US" sz="5500" noProof="0" dirty="0" smtClean="0">
                <a:latin typeface="Bookman Old Style" pitchFamily="18" charset="0"/>
              </a:rPr>
              <a:t>.  Conventional phase II trials involve thousands of people.  The intervention being tested is often given at random to one group.</a:t>
            </a:r>
          </a:p>
        </p:txBody>
      </p:sp>
    </p:spTree>
    <p:extLst>
      <p:ext uri="{BB962C8B-B14F-4D97-AF65-F5344CB8AC3E}">
        <p14:creationId xmlns:p14="http://schemas.microsoft.com/office/powerpoint/2010/main" xmlns="" val="207803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smtClean="0">
                <a:latin typeface="Bookman Old Style" pitchFamily="18" charset="0"/>
              </a:rPr>
              <a:t>Changing the paradigm</a:t>
            </a:r>
            <a:endParaRPr lang="en-US" noProof="0">
              <a:latin typeface="Bookman Old Style" pitchFamily="18" charset="0"/>
            </a:endParaRPr>
          </a:p>
        </p:txBody>
      </p:sp>
      <p:sp>
        <p:nvSpPr>
          <p:cNvPr id="3" name="Content Placeholder 2"/>
          <p:cNvSpPr>
            <a:spLocks noGrp="1"/>
          </p:cNvSpPr>
          <p:nvPr>
            <p:ph idx="1"/>
          </p:nvPr>
        </p:nvSpPr>
        <p:spPr/>
        <p:txBody>
          <a:bodyPr>
            <a:normAutofit fontScale="77500" lnSpcReduction="20000"/>
          </a:bodyPr>
          <a:lstStyle/>
          <a:p>
            <a:r>
              <a:rPr lang="en-US" noProof="0" dirty="0" smtClean="0">
                <a:latin typeface="Bookman Old Style" pitchFamily="18" charset="0"/>
              </a:rPr>
              <a:t>Researchers need to probe the myriad factors – genetic and environmental, among others – that shape a person’s response to a particular treatment.</a:t>
            </a:r>
          </a:p>
          <a:p>
            <a:r>
              <a:rPr lang="en-US" noProof="0" dirty="0" smtClean="0">
                <a:latin typeface="Bookman Old Style" pitchFamily="18" charset="0"/>
              </a:rPr>
              <a:t>Various trial designs have been developed that better account for variability among patients.  </a:t>
            </a:r>
          </a:p>
          <a:p>
            <a:r>
              <a:rPr lang="en-US" noProof="0" dirty="0" smtClean="0">
                <a:latin typeface="Bookman Old Style" pitchFamily="18" charset="0"/>
              </a:rPr>
              <a:t>Examples:</a:t>
            </a:r>
          </a:p>
          <a:p>
            <a:pPr lvl="1"/>
            <a:r>
              <a:rPr lang="en-US" noProof="0" dirty="0" smtClean="0">
                <a:latin typeface="Bookman Old Style" pitchFamily="18" charset="0"/>
              </a:rPr>
              <a:t>Bucket (basket)</a:t>
            </a:r>
          </a:p>
          <a:p>
            <a:pPr lvl="1"/>
            <a:r>
              <a:rPr lang="en-US" noProof="0" dirty="0" smtClean="0">
                <a:latin typeface="Bookman Old Style" pitchFamily="18" charset="0"/>
              </a:rPr>
              <a:t>Umbrella</a:t>
            </a:r>
          </a:p>
          <a:p>
            <a:pPr lvl="1"/>
            <a:r>
              <a:rPr lang="en-US" noProof="0" dirty="0" smtClean="0">
                <a:latin typeface="Bookman Old Style" pitchFamily="18" charset="0"/>
              </a:rPr>
              <a:t>Tent</a:t>
            </a:r>
          </a:p>
          <a:p>
            <a:pPr lvl="1"/>
            <a:r>
              <a:rPr lang="en-US" noProof="0" dirty="0" smtClean="0">
                <a:latin typeface="Bookman Old Style" pitchFamily="18" charset="0"/>
              </a:rPr>
              <a:t>Adaptive</a:t>
            </a:r>
          </a:p>
          <a:p>
            <a:pPr lvl="1"/>
            <a:r>
              <a:rPr lang="en-US" noProof="0" dirty="0" smtClean="0">
                <a:latin typeface="Bookman Old Style" pitchFamily="18" charset="0"/>
              </a:rPr>
              <a:t>… towards “N-of-1” clinical trials</a:t>
            </a:r>
          </a:p>
        </p:txBody>
      </p:sp>
    </p:spTree>
    <p:extLst>
      <p:ext uri="{BB962C8B-B14F-4D97-AF65-F5344CB8AC3E}">
        <p14:creationId xmlns:p14="http://schemas.microsoft.com/office/powerpoint/2010/main" xmlns="" val="2564055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latin typeface="Bookman Old Style" pitchFamily="18" charset="0"/>
              </a:rPr>
              <a:t>Bucket</a:t>
            </a:r>
            <a:endParaRPr lang="en-US" noProof="0">
              <a:latin typeface="Bookman Old Style" pitchFamily="18" charset="0"/>
            </a:endParaRPr>
          </a:p>
        </p:txBody>
      </p:sp>
      <p:sp>
        <p:nvSpPr>
          <p:cNvPr id="3" name="Content Placeholder 2"/>
          <p:cNvSpPr>
            <a:spLocks noGrp="1"/>
          </p:cNvSpPr>
          <p:nvPr>
            <p:ph idx="1"/>
          </p:nvPr>
        </p:nvSpPr>
        <p:spPr>
          <a:xfrm>
            <a:off x="457200" y="1600201"/>
            <a:ext cx="8229600" cy="2353614"/>
          </a:xfrm>
        </p:spPr>
        <p:txBody>
          <a:bodyPr>
            <a:normAutofit fontScale="70000" lnSpcReduction="20000"/>
          </a:bodyPr>
          <a:lstStyle/>
          <a:p>
            <a:pPr algn="just"/>
            <a:r>
              <a:rPr lang="en-US" noProof="0" dirty="0" smtClean="0">
                <a:latin typeface="Bookman Old Style" pitchFamily="18" charset="0"/>
              </a:rPr>
              <a:t>Bucket (basket) trials, which have mainly been used for cancer, test the effectiveness of an intervention on the basis of its mode of action, regardless of what disease it was designed to treat.  </a:t>
            </a:r>
          </a:p>
          <a:p>
            <a:pPr algn="just"/>
            <a:r>
              <a:rPr lang="en-US" noProof="0" dirty="0" smtClean="0">
                <a:latin typeface="Bookman Old Style" pitchFamily="18" charset="0"/>
              </a:rPr>
              <a:t>The effectiveness of the different matches of treatment to genetics will be compared as the trial unfolds. </a:t>
            </a:r>
            <a:endParaRPr lang="en-US" noProof="0" dirty="0">
              <a:latin typeface="Bookman Old Style" pitchFamily="18" charset="0"/>
            </a:endParaRPr>
          </a:p>
        </p:txBody>
      </p:sp>
      <p:grpSp>
        <p:nvGrpSpPr>
          <p:cNvPr id="8" name="Gruppo 7"/>
          <p:cNvGrpSpPr/>
          <p:nvPr/>
        </p:nvGrpSpPr>
        <p:grpSpPr>
          <a:xfrm>
            <a:off x="1699996" y="4069731"/>
            <a:ext cx="5890421" cy="2604494"/>
            <a:chOff x="3066200" y="1600200"/>
            <a:chExt cx="7048501" cy="4224011"/>
          </a:xfrm>
        </p:grpSpPr>
        <p:pic>
          <p:nvPicPr>
            <p:cNvPr id="46084" name="Picture 4" descr="http://www.roche.com/dts_2.jpg"/>
            <p:cNvPicPr>
              <a:picLocks noChangeAspect="1" noChangeArrowheads="1"/>
            </p:cNvPicPr>
            <p:nvPr/>
          </p:nvPicPr>
          <p:blipFill>
            <a:blip r:embed="rId3"/>
            <a:srcRect/>
            <a:stretch>
              <a:fillRect/>
            </a:stretch>
          </p:blipFill>
          <p:spPr bwMode="auto">
            <a:xfrm>
              <a:off x="3066200" y="1600200"/>
              <a:ext cx="7048500" cy="3962401"/>
            </a:xfrm>
            <a:prstGeom prst="rect">
              <a:avLst/>
            </a:prstGeom>
            <a:noFill/>
          </p:spPr>
        </p:pic>
        <p:sp>
          <p:nvSpPr>
            <p:cNvPr id="7" name="Rettangolo 6"/>
            <p:cNvSpPr/>
            <p:nvPr/>
          </p:nvSpPr>
          <p:spPr>
            <a:xfrm>
              <a:off x="3425781" y="5562601"/>
              <a:ext cx="6688920" cy="261610"/>
            </a:xfrm>
            <a:prstGeom prst="rect">
              <a:avLst/>
            </a:prstGeom>
          </p:spPr>
          <p:txBody>
            <a:bodyPr wrap="square">
              <a:spAutoFit/>
            </a:bodyPr>
            <a:lstStyle/>
            <a:p>
              <a:pPr algn="r"/>
              <a:r>
                <a:rPr lang="it-IT" sz="1100" dirty="0" smtClean="0">
                  <a:latin typeface="Bradley Hand ITC" pitchFamily="66" charset="0"/>
                </a:rPr>
                <a:t>© Dr Frank Hermann</a:t>
              </a:r>
              <a:endParaRPr lang="it-IT" sz="1100" dirty="0">
                <a:latin typeface="Bradley Hand ITC" pitchFamily="66" charset="0"/>
              </a:endParaRPr>
            </a:p>
          </p:txBody>
        </p:sp>
      </p:grpSp>
    </p:spTree>
    <p:extLst>
      <p:ext uri="{BB962C8B-B14F-4D97-AF65-F5344CB8AC3E}">
        <p14:creationId xmlns:p14="http://schemas.microsoft.com/office/powerpoint/2010/main" xmlns="" val="186004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latin typeface="Bookman Old Style" pitchFamily="18" charset="0"/>
              </a:rPr>
              <a:t>Umbrella</a:t>
            </a:r>
            <a:endParaRPr lang="en-US" noProof="0">
              <a:latin typeface="Bookman Old Style" pitchFamily="18" charset="0"/>
            </a:endParaRPr>
          </a:p>
        </p:txBody>
      </p:sp>
      <p:sp>
        <p:nvSpPr>
          <p:cNvPr id="3" name="Content Placeholder 2"/>
          <p:cNvSpPr>
            <a:spLocks noGrp="1"/>
          </p:cNvSpPr>
          <p:nvPr>
            <p:ph idx="1"/>
          </p:nvPr>
        </p:nvSpPr>
        <p:spPr>
          <a:xfrm>
            <a:off x="457200" y="1600201"/>
            <a:ext cx="8229600" cy="2276339"/>
          </a:xfrm>
        </p:spPr>
        <p:txBody>
          <a:bodyPr>
            <a:noAutofit/>
          </a:bodyPr>
          <a:lstStyle/>
          <a:p>
            <a:pPr algn="just"/>
            <a:r>
              <a:rPr lang="en-US" sz="2500" noProof="0" dirty="0" smtClean="0">
                <a:latin typeface="Bookman Old Style" pitchFamily="18" charset="0"/>
              </a:rPr>
              <a:t>In umbrella trials, researchers test the effectiveness of multiple drugs in a study of a single disease.  </a:t>
            </a:r>
          </a:p>
          <a:p>
            <a:pPr algn="just"/>
            <a:r>
              <a:rPr lang="en-US" sz="2500" noProof="0" dirty="0" smtClean="0">
                <a:latin typeface="Bookman Old Style" pitchFamily="18" charset="0"/>
              </a:rPr>
              <a:t>Here, the effectiveness of matches between drugs and genetics will be compared with standard care.</a:t>
            </a:r>
          </a:p>
        </p:txBody>
      </p:sp>
      <p:grpSp>
        <p:nvGrpSpPr>
          <p:cNvPr id="7" name="Gruppo 6"/>
          <p:cNvGrpSpPr/>
          <p:nvPr/>
        </p:nvGrpSpPr>
        <p:grpSpPr>
          <a:xfrm>
            <a:off x="1862618" y="3876540"/>
            <a:ext cx="5555828" cy="2867031"/>
            <a:chOff x="3679825" y="1600200"/>
            <a:chExt cx="7048500" cy="4224011"/>
          </a:xfrm>
        </p:grpSpPr>
        <p:pic>
          <p:nvPicPr>
            <p:cNvPr id="44034" name="Picture 2" descr="http://www.roche.com/dts.jpg"/>
            <p:cNvPicPr>
              <a:picLocks noChangeAspect="1" noChangeArrowheads="1"/>
            </p:cNvPicPr>
            <p:nvPr/>
          </p:nvPicPr>
          <p:blipFill>
            <a:blip r:embed="rId3"/>
            <a:srcRect/>
            <a:stretch>
              <a:fillRect/>
            </a:stretch>
          </p:blipFill>
          <p:spPr bwMode="auto">
            <a:xfrm>
              <a:off x="3679825" y="1600200"/>
              <a:ext cx="7048500" cy="3962401"/>
            </a:xfrm>
            <a:prstGeom prst="rect">
              <a:avLst/>
            </a:prstGeom>
            <a:noFill/>
          </p:spPr>
        </p:pic>
        <p:sp>
          <p:nvSpPr>
            <p:cNvPr id="6" name="Rettangolo 5"/>
            <p:cNvSpPr/>
            <p:nvPr/>
          </p:nvSpPr>
          <p:spPr>
            <a:xfrm>
              <a:off x="4031094" y="5562601"/>
              <a:ext cx="6688920" cy="261610"/>
            </a:xfrm>
            <a:prstGeom prst="rect">
              <a:avLst/>
            </a:prstGeom>
          </p:spPr>
          <p:txBody>
            <a:bodyPr wrap="square">
              <a:spAutoFit/>
            </a:bodyPr>
            <a:lstStyle/>
            <a:p>
              <a:pPr algn="r"/>
              <a:r>
                <a:rPr lang="it-IT" sz="1100" dirty="0" smtClean="0">
                  <a:latin typeface="Bradley Hand ITC" pitchFamily="66" charset="0"/>
                </a:rPr>
                <a:t>© Dr Frank Hermann</a:t>
              </a:r>
              <a:endParaRPr lang="it-IT" sz="1100" dirty="0">
                <a:latin typeface="Bradley Hand ITC" pitchFamily="66" charset="0"/>
              </a:endParaRPr>
            </a:p>
          </p:txBody>
        </p:sp>
      </p:grpSp>
    </p:spTree>
    <p:extLst>
      <p:ext uri="{BB962C8B-B14F-4D97-AF65-F5344CB8AC3E}">
        <p14:creationId xmlns:p14="http://schemas.microsoft.com/office/powerpoint/2010/main" xmlns="" val="4222528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noProof="0" dirty="0"/>
          </a:p>
        </p:txBody>
      </p:sp>
      <p:sp>
        <p:nvSpPr>
          <p:cNvPr id="3" name="Segnaposto contenuto 2"/>
          <p:cNvSpPr>
            <a:spLocks noGrp="1"/>
          </p:cNvSpPr>
          <p:nvPr>
            <p:ph idx="1"/>
          </p:nvPr>
        </p:nvSpPr>
        <p:spPr/>
        <p:txBody>
          <a:bodyPr/>
          <a:lstStyle/>
          <a:p>
            <a:endParaRPr lang="it-IT"/>
          </a:p>
        </p:txBody>
      </p:sp>
      <p:pic>
        <p:nvPicPr>
          <p:cNvPr id="81922" name="Picture 2" descr="Design principles that generate efficiencies in clinical trials of targeted therapies."/>
          <p:cNvPicPr>
            <a:picLocks noChangeAspect="1" noChangeArrowheads="1"/>
          </p:cNvPicPr>
          <p:nvPr/>
        </p:nvPicPr>
        <p:blipFill>
          <a:blip r:embed="rId2"/>
          <a:srcRect/>
          <a:stretch>
            <a:fillRect/>
          </a:stretch>
        </p:blipFill>
        <p:spPr bwMode="auto">
          <a:xfrm>
            <a:off x="51516" y="1151437"/>
            <a:ext cx="9010650" cy="5695950"/>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5539794" y="47026"/>
            <a:ext cx="3522372" cy="1104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latin typeface="Bookman Old Style" pitchFamily="18" charset="0"/>
              </a:rPr>
              <a:t>Adaptive trials</a:t>
            </a:r>
            <a:endParaRPr lang="en-US" noProof="0">
              <a:latin typeface="Bookman Old Style" pitchFamily="18" charset="0"/>
            </a:endParaRPr>
          </a:p>
        </p:txBody>
      </p:sp>
      <p:sp>
        <p:nvSpPr>
          <p:cNvPr id="3" name="Content Placeholder 2"/>
          <p:cNvSpPr>
            <a:spLocks noGrp="1"/>
          </p:cNvSpPr>
          <p:nvPr>
            <p:ph idx="1"/>
          </p:nvPr>
        </p:nvSpPr>
        <p:spPr>
          <a:xfrm>
            <a:off x="457200" y="1600200"/>
            <a:ext cx="8229600" cy="2044521"/>
          </a:xfrm>
        </p:spPr>
        <p:txBody>
          <a:bodyPr>
            <a:normAutofit/>
          </a:bodyPr>
          <a:lstStyle/>
          <a:p>
            <a:pPr algn="just"/>
            <a:r>
              <a:rPr lang="en-US" sz="2500" noProof="0" dirty="0" smtClean="0">
                <a:latin typeface="Bookman Old Style" pitchFamily="18" charset="0"/>
              </a:rPr>
              <a:t>Adaptive trials aim to match interventions to patients while the study is ongoing, on the basis of patient responses.</a:t>
            </a:r>
          </a:p>
          <a:p>
            <a:endParaRPr lang="en-US" noProof="0" dirty="0">
              <a:latin typeface="Bookman Old Style" pitchFamily="18" charset="0"/>
            </a:endParaRPr>
          </a:p>
        </p:txBody>
      </p:sp>
      <p:grpSp>
        <p:nvGrpSpPr>
          <p:cNvPr id="7" name="Gruppo 6"/>
          <p:cNvGrpSpPr/>
          <p:nvPr/>
        </p:nvGrpSpPr>
        <p:grpSpPr>
          <a:xfrm>
            <a:off x="1815919" y="3193956"/>
            <a:ext cx="5812288" cy="3390104"/>
            <a:chOff x="2807757" y="1600200"/>
            <a:chExt cx="7048500" cy="4224011"/>
          </a:xfrm>
        </p:grpSpPr>
        <p:pic>
          <p:nvPicPr>
            <p:cNvPr id="41986" name="Picture 2" descr="http://www.roche.com/dts_3.jpg"/>
            <p:cNvPicPr>
              <a:picLocks noChangeAspect="1" noChangeArrowheads="1"/>
            </p:cNvPicPr>
            <p:nvPr/>
          </p:nvPicPr>
          <p:blipFill>
            <a:blip r:embed="rId2"/>
            <a:srcRect/>
            <a:stretch>
              <a:fillRect/>
            </a:stretch>
          </p:blipFill>
          <p:spPr bwMode="auto">
            <a:xfrm>
              <a:off x="2807757" y="1600200"/>
              <a:ext cx="7048500" cy="3962401"/>
            </a:xfrm>
            <a:prstGeom prst="rect">
              <a:avLst/>
            </a:prstGeom>
            <a:noFill/>
          </p:spPr>
        </p:pic>
        <p:sp>
          <p:nvSpPr>
            <p:cNvPr id="6" name="Rettangolo 5"/>
            <p:cNvSpPr/>
            <p:nvPr/>
          </p:nvSpPr>
          <p:spPr>
            <a:xfrm>
              <a:off x="3155322" y="5562601"/>
              <a:ext cx="6688920" cy="261610"/>
            </a:xfrm>
            <a:prstGeom prst="rect">
              <a:avLst/>
            </a:prstGeom>
          </p:spPr>
          <p:txBody>
            <a:bodyPr wrap="square">
              <a:spAutoFit/>
            </a:bodyPr>
            <a:lstStyle/>
            <a:p>
              <a:pPr algn="r"/>
              <a:r>
                <a:rPr lang="it-IT" sz="1100" dirty="0" smtClean="0">
                  <a:latin typeface="Bradley Hand ITC" pitchFamily="66" charset="0"/>
                </a:rPr>
                <a:t>© Dr Frank Hermann</a:t>
              </a:r>
              <a:endParaRPr lang="it-IT" sz="1100" dirty="0">
                <a:latin typeface="Bradley Hand ITC" pitchFamily="66" charset="0"/>
              </a:endParaRPr>
            </a:p>
          </p:txBody>
        </p:sp>
      </p:grpSp>
    </p:spTree>
    <p:extLst>
      <p:ext uri="{BB962C8B-B14F-4D97-AF65-F5344CB8AC3E}">
        <p14:creationId xmlns:p14="http://schemas.microsoft.com/office/powerpoint/2010/main" xmlns="" val="1271657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noProof="0" dirty="0"/>
          </a:p>
        </p:txBody>
      </p:sp>
      <p:sp>
        <p:nvSpPr>
          <p:cNvPr id="3" name="Segnaposto contenuto 2"/>
          <p:cNvSpPr>
            <a:spLocks noGrp="1"/>
          </p:cNvSpPr>
          <p:nvPr>
            <p:ph idx="1"/>
          </p:nvPr>
        </p:nvSpPr>
        <p:spPr/>
        <p:txBody>
          <a:bodyPr/>
          <a:lstStyle/>
          <a:p>
            <a:endParaRPr lang="it-IT"/>
          </a:p>
        </p:txBody>
      </p:sp>
      <p:pic>
        <p:nvPicPr>
          <p:cNvPr id="78850" name="Picture 2" descr="Clinical-testing strategies."/>
          <p:cNvPicPr>
            <a:picLocks noChangeAspect="1" noChangeArrowheads="1"/>
          </p:cNvPicPr>
          <p:nvPr/>
        </p:nvPicPr>
        <p:blipFill>
          <a:blip r:embed="rId2"/>
          <a:srcRect/>
          <a:stretch>
            <a:fillRect/>
          </a:stretch>
        </p:blipFill>
        <p:spPr bwMode="auto">
          <a:xfrm>
            <a:off x="0" y="274638"/>
            <a:ext cx="7096431" cy="6583362"/>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5621628" y="0"/>
            <a:ext cx="3522372" cy="1104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smtClean="0">
                <a:latin typeface="Bookman Old Style" pitchFamily="18" charset="0"/>
              </a:rPr>
              <a:t>Outline</a:t>
            </a:r>
            <a:endParaRPr lang="en-US" noProof="0">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noProof="0" dirty="0" smtClean="0">
                <a:latin typeface="Bookman Old Style" pitchFamily="18" charset="0"/>
              </a:rPr>
              <a:t>The change: towards individualized research</a:t>
            </a:r>
          </a:p>
          <a:p>
            <a:pPr algn="just"/>
            <a:r>
              <a:rPr lang="en-US" sz="2800" noProof="0" dirty="0" smtClean="0">
                <a:latin typeface="Bookman Old Style" pitchFamily="18" charset="0"/>
              </a:rPr>
              <a:t>Research in an individualized context</a:t>
            </a:r>
          </a:p>
          <a:p>
            <a:pPr algn="just"/>
            <a:r>
              <a:rPr lang="en-US" sz="2800" noProof="0" dirty="0" smtClean="0">
                <a:latin typeface="Bookman Old Style" pitchFamily="18" charset="0"/>
              </a:rPr>
              <a:t>The crisis in the valorization system</a:t>
            </a:r>
          </a:p>
          <a:p>
            <a:pPr algn="just"/>
            <a:r>
              <a:rPr lang="en-US" sz="2800" noProof="0" dirty="0" smtClean="0">
                <a:latin typeface="Bookman Old Style" pitchFamily="18" charset="0"/>
              </a:rPr>
              <a:t>New values for translational medicine</a:t>
            </a:r>
          </a:p>
          <a:p>
            <a:pPr algn="just"/>
            <a:r>
              <a:rPr lang="en-US" sz="2800" noProof="0" dirty="0" smtClean="0">
                <a:latin typeface="Bookman Old Style" pitchFamily="18" charset="0"/>
              </a:rPr>
              <a:t>Clinical research meets narration</a:t>
            </a:r>
          </a:p>
          <a:p>
            <a:pPr algn="just"/>
            <a:r>
              <a:rPr lang="en-US" sz="2800" noProof="0" dirty="0" smtClean="0">
                <a:latin typeface="Bookman Old Style" pitchFamily="18" charset="0"/>
              </a:rPr>
              <a:t>The confluence</a:t>
            </a:r>
            <a:endParaRPr lang="en-US" sz="2800" noProof="0" dirty="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noProof="0" dirty="0"/>
          </a:p>
        </p:txBody>
      </p:sp>
      <p:sp>
        <p:nvSpPr>
          <p:cNvPr id="3" name="Segnaposto contenuto 2"/>
          <p:cNvSpPr>
            <a:spLocks noGrp="1"/>
          </p:cNvSpPr>
          <p:nvPr>
            <p:ph idx="1"/>
          </p:nvPr>
        </p:nvSpPr>
        <p:spPr/>
        <p:txBody>
          <a:bodyPr/>
          <a:lstStyle/>
          <a:p>
            <a:endParaRPr lang="it-IT"/>
          </a:p>
        </p:txBody>
      </p:sp>
      <p:pic>
        <p:nvPicPr>
          <p:cNvPr id="79874" name="Picture 2" descr="Early stratified therapeutic development."/>
          <p:cNvPicPr>
            <a:picLocks noChangeAspect="1" noChangeArrowheads="1"/>
          </p:cNvPicPr>
          <p:nvPr/>
        </p:nvPicPr>
        <p:blipFill>
          <a:blip r:embed="rId2"/>
          <a:srcRect/>
          <a:stretch>
            <a:fillRect/>
          </a:stretch>
        </p:blipFill>
        <p:spPr bwMode="auto">
          <a:xfrm>
            <a:off x="0" y="274638"/>
            <a:ext cx="6606869" cy="6278622"/>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5595876" y="0"/>
            <a:ext cx="3522372" cy="1104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latin typeface="Bookman Old Style" pitchFamily="18" charset="0"/>
              </a:rPr>
              <a:t>Toward “N-of-1” trials?</a:t>
            </a:r>
            <a:endParaRPr lang="en-US" noProof="0">
              <a:latin typeface="Bookman Old Style"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noProof="0" dirty="0" smtClean="0">
                <a:latin typeface="Bookman Old Style" pitchFamily="18" charset="0"/>
              </a:rPr>
              <a:t>Single subject trials consider an individual patient as the sole unit of observation in a study.</a:t>
            </a:r>
          </a:p>
          <a:p>
            <a:pPr algn="just"/>
            <a:r>
              <a:rPr lang="en-US" noProof="0" dirty="0" smtClean="0">
                <a:latin typeface="Bookman Old Style" pitchFamily="18" charset="0"/>
              </a:rPr>
              <a:t>Such trials leverage study design and statistical approaches associated with standard trials.</a:t>
            </a:r>
          </a:p>
          <a:p>
            <a:pPr algn="just"/>
            <a:r>
              <a:rPr lang="en-US" noProof="0" dirty="0" smtClean="0">
                <a:latin typeface="Bookman Old Style" pitchFamily="18" charset="0"/>
              </a:rPr>
              <a:t>Research is moving toward the possibility of  collecting data from a single-patient clinical-trial, with the perspective of transforming everyday clinical care into solid N-of-1 trials.</a:t>
            </a:r>
          </a:p>
          <a:p>
            <a:pPr algn="just"/>
            <a:r>
              <a:rPr lang="en-US" noProof="0" dirty="0" smtClean="0">
                <a:latin typeface="Bookman Old Style" pitchFamily="18" charset="0"/>
              </a:rPr>
              <a:t>Examples already ongoing (in Australia and Canada).</a:t>
            </a:r>
          </a:p>
          <a:p>
            <a:endParaRPr lang="en-US" noProof="0" dirty="0">
              <a:latin typeface="Bookman Old Style" pitchFamily="18" charset="0"/>
            </a:endParaRPr>
          </a:p>
        </p:txBody>
      </p:sp>
    </p:spTree>
    <p:extLst>
      <p:ext uri="{BB962C8B-B14F-4D97-AF65-F5344CB8AC3E}">
        <p14:creationId xmlns:p14="http://schemas.microsoft.com/office/powerpoint/2010/main" xmlns="" val="375925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latin typeface="Bookman Old Style" pitchFamily="18" charset="0"/>
              </a:rPr>
              <a:t>Toward “N-of-1” trials?</a:t>
            </a:r>
            <a:endParaRPr lang="en-US" noProof="0">
              <a:latin typeface="Bookman Old Style" pitchFamily="18" charset="0"/>
            </a:endParaRPr>
          </a:p>
        </p:txBody>
      </p:sp>
      <p:sp>
        <p:nvSpPr>
          <p:cNvPr id="3" name="Content Placeholder 2"/>
          <p:cNvSpPr>
            <a:spLocks noGrp="1"/>
          </p:cNvSpPr>
          <p:nvPr>
            <p:ph idx="1"/>
          </p:nvPr>
        </p:nvSpPr>
        <p:spPr/>
        <p:txBody>
          <a:bodyPr>
            <a:noAutofit/>
          </a:bodyPr>
          <a:lstStyle/>
          <a:p>
            <a:pPr algn="just"/>
            <a:r>
              <a:rPr lang="en-US" sz="2000" noProof="0" dirty="0" smtClean="0">
                <a:latin typeface="Bookman Old Style" pitchFamily="18" charset="0"/>
              </a:rPr>
              <a:t>A major advantage of the N-of-1 approach over classical trials is that </a:t>
            </a:r>
            <a:r>
              <a:rPr lang="en-US" sz="2000" b="1" noProof="0" dirty="0" smtClean="0">
                <a:latin typeface="Bookman Old Style" pitchFamily="18" charset="0"/>
              </a:rPr>
              <a:t>patients</a:t>
            </a:r>
            <a:r>
              <a:rPr lang="en-US" sz="2000" noProof="0" dirty="0" smtClean="0">
                <a:latin typeface="Bookman Old Style" pitchFamily="18" charset="0"/>
              </a:rPr>
              <a:t>, whose involvement in a study may only help future generations,</a:t>
            </a:r>
            <a:r>
              <a:rPr lang="en-US" sz="2000" b="1" noProof="0" dirty="0" smtClean="0">
                <a:latin typeface="Bookman Old Style" pitchFamily="18" charset="0"/>
              </a:rPr>
              <a:t> are no longer guinea pigs</a:t>
            </a:r>
            <a:r>
              <a:rPr lang="en-US" sz="2000" noProof="0" dirty="0" smtClean="0">
                <a:latin typeface="Bookman Old Style" pitchFamily="18" charset="0"/>
              </a:rPr>
              <a:t>.  In N-of-1 trials, the effectiveness of different treatments is vetted for the actual participants.  Indeed, members of hundreds of patient advocacy groups, for instance for rare genetic diseases, are eager to be involved in studies to test candidate drugs.</a:t>
            </a:r>
          </a:p>
          <a:p>
            <a:pPr algn="just"/>
            <a:r>
              <a:rPr lang="en-US" sz="2000" noProof="0" dirty="0" smtClean="0">
                <a:latin typeface="Bookman Old Style" pitchFamily="18" charset="0"/>
              </a:rPr>
              <a:t>For example, </a:t>
            </a:r>
            <a:r>
              <a:rPr lang="en-US" sz="2000" b="1" i="1" noProof="0" dirty="0" smtClean="0">
                <a:latin typeface="Bookman Old Style" pitchFamily="18" charset="0"/>
              </a:rPr>
              <a:t>cell-phone-based mood, activity and pain level diaries</a:t>
            </a:r>
            <a:r>
              <a:rPr lang="en-US" sz="2000" noProof="0" dirty="0" smtClean="0">
                <a:latin typeface="Bookman Old Style" pitchFamily="18" charset="0"/>
              </a:rPr>
              <a:t>, although not completely invisible to a patient, could be used to assess the efficacy of antidepressants, anxiolytics, analgesics and other palliative interventions.  Cell phone diaries could also be used to record mild side effects of interventions, as well as compliance with an intervention, and hence complement symptom monitoring.</a:t>
            </a:r>
          </a:p>
          <a:p>
            <a:endParaRPr lang="en-US" sz="2000" noProof="0" dirty="0" smtClean="0">
              <a:latin typeface="Bookman Old Style" pitchFamily="18" charset="0"/>
            </a:endParaRPr>
          </a:p>
          <a:p>
            <a:endParaRPr lang="en-US" sz="2000" noProof="0" dirty="0" smtClean="0">
              <a:latin typeface="Bookman Old Style" pitchFamily="18" charset="0"/>
            </a:endParaRPr>
          </a:p>
          <a:p>
            <a:endParaRPr lang="en-US" sz="2000" noProof="0" dirty="0">
              <a:latin typeface="Bookman Old Style" pitchFamily="18" charset="0"/>
            </a:endParaRPr>
          </a:p>
        </p:txBody>
      </p:sp>
    </p:spTree>
    <p:extLst>
      <p:ext uri="{BB962C8B-B14F-4D97-AF65-F5344CB8AC3E}">
        <p14:creationId xmlns:p14="http://schemas.microsoft.com/office/powerpoint/2010/main" xmlns="" val="375925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smtClean="0">
                <a:latin typeface="Bookman Old Style" pitchFamily="18" charset="0"/>
              </a:rPr>
              <a:t>Research in personalized medicine…</a:t>
            </a:r>
            <a:endParaRPr lang="en-US" noProof="0">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r>
              <a:rPr lang="en-US" noProof="0" dirty="0" smtClean="0">
                <a:latin typeface="Bookman Old Style" pitchFamily="18" charset="0"/>
              </a:rPr>
              <a:t>Some people propose subdividing the vision of the future of personalized medicine in:</a:t>
            </a:r>
          </a:p>
          <a:p>
            <a:pPr lvl="1"/>
            <a:r>
              <a:rPr lang="en-US" noProof="0" dirty="0" smtClean="0">
                <a:latin typeface="Bookman Old Style" pitchFamily="18" charset="0"/>
              </a:rPr>
              <a:t>“</a:t>
            </a:r>
            <a:r>
              <a:rPr lang="en-US" b="1" i="1" noProof="0" dirty="0" smtClean="0">
                <a:latin typeface="Bookman Old Style" pitchFamily="18" charset="0"/>
              </a:rPr>
              <a:t>explicit</a:t>
            </a:r>
            <a:r>
              <a:rPr lang="en-US" noProof="0" dirty="0" smtClean="0">
                <a:latin typeface="Bookman Old Style" pitchFamily="18" charset="0"/>
              </a:rPr>
              <a:t>” (based on scientifically identified and understood relationships)</a:t>
            </a:r>
          </a:p>
          <a:p>
            <a:pPr lvl="1"/>
            <a:r>
              <a:rPr lang="en-US" noProof="0" dirty="0" smtClean="0">
                <a:latin typeface="Bookman Old Style" pitchFamily="18" charset="0"/>
              </a:rPr>
              <a:t>“</a:t>
            </a:r>
            <a:r>
              <a:rPr lang="en-US" b="1" i="1" noProof="0" dirty="0" smtClean="0">
                <a:latin typeface="Bookman Old Style" pitchFamily="18" charset="0"/>
              </a:rPr>
              <a:t>implicit</a:t>
            </a:r>
            <a:r>
              <a:rPr lang="en-US" noProof="0" dirty="0" smtClean="0">
                <a:latin typeface="Bookman Old Style" pitchFamily="18" charset="0"/>
              </a:rPr>
              <a:t>” (“</a:t>
            </a:r>
            <a:r>
              <a:rPr lang="en-US" i="1" noProof="0" dirty="0" smtClean="0">
                <a:latin typeface="Bookman Old Style" pitchFamily="18" charset="0"/>
              </a:rPr>
              <a:t>black box medicine</a:t>
            </a:r>
            <a:r>
              <a:rPr lang="en-US" noProof="0" dirty="0" smtClean="0">
                <a:latin typeface="Bookman Old Style" pitchFamily="18" charset="0"/>
              </a:rPr>
              <a:t>” – when these relationships are not defined, and are directly based on opaque algorithms).</a:t>
            </a:r>
          </a:p>
          <a:p>
            <a:pPr lvl="1"/>
            <a:endParaRPr lang="en-US" noProof="0" dirty="0" smtClean="0">
              <a:latin typeface="Bookman Old Style" pitchFamily="18" charset="0"/>
            </a:endParaRPr>
          </a:p>
          <a:p>
            <a:pPr algn="just"/>
            <a:r>
              <a:rPr lang="en-US" noProof="0" dirty="0" smtClean="0">
                <a:latin typeface="Bookman Old Style" pitchFamily="18" charset="0"/>
              </a:rPr>
              <a:t>In the case of the development of </a:t>
            </a:r>
            <a:r>
              <a:rPr lang="en-US" b="1" i="1" noProof="0" dirty="0" smtClean="0">
                <a:latin typeface="Bookman Old Style" pitchFamily="18" charset="0"/>
              </a:rPr>
              <a:t>black box medicine</a:t>
            </a:r>
            <a:r>
              <a:rPr lang="en-US" noProof="0" dirty="0" smtClean="0">
                <a:latin typeface="Bookman Old Style" pitchFamily="18" charset="0"/>
              </a:rPr>
              <a:t>, computer systems and artificial intelligence can be used to determine solutions and correlations on the basis of aggregated “</a:t>
            </a:r>
            <a:r>
              <a:rPr lang="en-US" noProof="0" dirty="0" err="1" smtClean="0">
                <a:latin typeface="Bookman Old Style" pitchFamily="18" charset="0"/>
              </a:rPr>
              <a:t>omics</a:t>
            </a:r>
            <a:r>
              <a:rPr lang="en-US" noProof="0" dirty="0" smtClean="0">
                <a:latin typeface="Bookman Old Style" pitchFamily="18" charset="0"/>
              </a:rPr>
              <a:t>” data.</a:t>
            </a:r>
          </a:p>
          <a:p>
            <a:pPr algn="just"/>
            <a:endParaRPr lang="en-US" sz="1700" noProof="0" dirty="0" smtClean="0">
              <a:latin typeface="Bookman Old Style" pitchFamily="18" charset="0"/>
            </a:endParaRPr>
          </a:p>
          <a:p>
            <a:pPr algn="r">
              <a:buNone/>
            </a:pPr>
            <a:r>
              <a:rPr lang="en-US" sz="2300" noProof="0" dirty="0" smtClean="0">
                <a:latin typeface="Bookman Old Style" pitchFamily="18" charset="0"/>
              </a:rPr>
              <a:t>Nicholson Price, </a:t>
            </a:r>
            <a:r>
              <a:rPr lang="en-US" sz="2300" i="1" noProof="0" dirty="0" smtClean="0">
                <a:latin typeface="Bookman Old Style" pitchFamily="18" charset="0"/>
              </a:rPr>
              <a:t>Harvard Journal of Law &amp; Technology </a:t>
            </a:r>
            <a:r>
              <a:rPr lang="en-US" sz="2300" noProof="0" dirty="0" smtClean="0">
                <a:latin typeface="Bookman Old Style" pitchFamily="18" charset="0"/>
              </a:rPr>
              <a:t>(2015)</a:t>
            </a:r>
          </a:p>
        </p:txBody>
      </p:sp>
    </p:spTree>
    <p:extLst>
      <p:ext uri="{BB962C8B-B14F-4D97-AF65-F5344CB8AC3E}">
        <p14:creationId xmlns:p14="http://schemas.microsoft.com/office/powerpoint/2010/main" xmlns="" val="332367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smtClean="0">
                <a:solidFill>
                  <a:srgbClr val="000000"/>
                </a:solidFill>
                <a:latin typeface="Bookman Old Style" pitchFamily="18" charset="0"/>
              </a:rPr>
              <a:t>Outline</a:t>
            </a:r>
            <a:endParaRPr lang="en-US" noProof="0" dirty="0">
              <a:solidFill>
                <a:srgbClr val="000000"/>
              </a:solidFill>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noProof="0" dirty="0" smtClean="0">
                <a:solidFill>
                  <a:schemeClr val="bg1">
                    <a:lumMod val="85000"/>
                  </a:schemeClr>
                </a:solidFill>
                <a:latin typeface="Bookman Old Style" pitchFamily="18" charset="0"/>
              </a:rPr>
              <a:t>The change: towards individualized research</a:t>
            </a:r>
          </a:p>
          <a:p>
            <a:pPr algn="just"/>
            <a:r>
              <a:rPr lang="en-US" sz="2800" noProof="0" dirty="0" smtClean="0">
                <a:solidFill>
                  <a:schemeClr val="bg1">
                    <a:lumMod val="85000"/>
                  </a:schemeClr>
                </a:solidFill>
                <a:latin typeface="Bookman Old Style" pitchFamily="18" charset="0"/>
              </a:rPr>
              <a:t>Research in an individualized context</a:t>
            </a:r>
          </a:p>
          <a:p>
            <a:pPr algn="just"/>
            <a:r>
              <a:rPr lang="en-US" sz="2800" noProof="0" dirty="0" smtClean="0">
                <a:latin typeface="Bookman Old Style" pitchFamily="18" charset="0"/>
              </a:rPr>
              <a:t>The crisis in the valorization system</a:t>
            </a:r>
          </a:p>
          <a:p>
            <a:pPr algn="just"/>
            <a:r>
              <a:rPr lang="en-US" sz="2800" noProof="0" dirty="0" smtClean="0">
                <a:solidFill>
                  <a:schemeClr val="bg1">
                    <a:lumMod val="85000"/>
                  </a:schemeClr>
                </a:solidFill>
                <a:latin typeface="Bookman Old Style" pitchFamily="18" charset="0"/>
              </a:rPr>
              <a:t>New values for translational medicine</a:t>
            </a:r>
          </a:p>
          <a:p>
            <a:pPr algn="just"/>
            <a:r>
              <a:rPr lang="en-US" sz="2800" noProof="0" dirty="0" smtClean="0">
                <a:solidFill>
                  <a:schemeClr val="bg1">
                    <a:lumMod val="85000"/>
                  </a:schemeClr>
                </a:solidFill>
                <a:latin typeface="Bookman Old Style" pitchFamily="18" charset="0"/>
              </a:rPr>
              <a:t>Clinical research meets narration</a:t>
            </a:r>
          </a:p>
          <a:p>
            <a:pPr algn="just"/>
            <a:r>
              <a:rPr lang="en-US" sz="2800" noProof="0" dirty="0" smtClean="0">
                <a:solidFill>
                  <a:schemeClr val="bg1">
                    <a:lumMod val="85000"/>
                  </a:schemeClr>
                </a:solidFill>
                <a:latin typeface="Bookman Old Style" pitchFamily="18" charset="0"/>
              </a:rPr>
              <a:t>The confluence</a:t>
            </a:r>
            <a:endParaRPr lang="en-US" sz="2800" noProof="0" dirty="0">
              <a:solidFill>
                <a:schemeClr val="bg1">
                  <a:lumMod val="8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60225"/>
          </a:xfrm>
        </p:spPr>
        <p:txBody>
          <a:bodyPr>
            <a:normAutofit fontScale="90000"/>
          </a:bodyPr>
          <a:lstStyle/>
          <a:p>
            <a:r>
              <a:rPr lang="en-US" noProof="0" dirty="0" smtClean="0">
                <a:latin typeface="Bookman Old Style" pitchFamily="18" charset="0"/>
              </a:rPr>
              <a:t>Impact on the current system for valorizing research</a:t>
            </a:r>
            <a:endParaRPr lang="en-US" noProof="0" dirty="0">
              <a:latin typeface="Bookman Old Style" pitchFamily="18" charset="0"/>
            </a:endParaRPr>
          </a:p>
        </p:txBody>
      </p:sp>
      <p:sp>
        <p:nvSpPr>
          <p:cNvPr id="3" name="Content Placeholder 2"/>
          <p:cNvSpPr>
            <a:spLocks noGrp="1"/>
          </p:cNvSpPr>
          <p:nvPr>
            <p:ph idx="1"/>
          </p:nvPr>
        </p:nvSpPr>
        <p:spPr/>
        <p:txBody>
          <a:bodyPr/>
          <a:lstStyle/>
          <a:p>
            <a:pPr>
              <a:buNone/>
            </a:pPr>
            <a:endParaRPr lang="en-US" noProof="0" smtClean="0"/>
          </a:p>
          <a:p>
            <a:pPr>
              <a:buNone/>
            </a:pPr>
            <a:endParaRPr lang="en-US" noProof="0" smtClean="0"/>
          </a:p>
        </p:txBody>
      </p:sp>
      <p:graphicFrame>
        <p:nvGraphicFramePr>
          <p:cNvPr id="4" name="Diagramma 3"/>
          <p:cNvGraphicFramePr/>
          <p:nvPr/>
        </p:nvGraphicFramePr>
        <p:xfrm>
          <a:off x="2747505" y="223413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824247" y="3541696"/>
            <a:ext cx="2588653" cy="1384995"/>
          </a:xfrm>
          <a:prstGeom prst="rect">
            <a:avLst/>
          </a:prstGeom>
          <a:noFill/>
        </p:spPr>
        <p:txBody>
          <a:bodyPr wrap="square" rtlCol="0">
            <a:spAutoFit/>
          </a:bodyPr>
          <a:lstStyle/>
          <a:p>
            <a:r>
              <a:rPr lang="it-IT" sz="2800" dirty="0" err="1" smtClean="0">
                <a:latin typeface="Bookman Old Style" pitchFamily="18" charset="0"/>
              </a:rPr>
              <a:t>Determinants</a:t>
            </a:r>
            <a:r>
              <a:rPr lang="it-IT" sz="2800" dirty="0" smtClean="0">
                <a:latin typeface="Bookman Old Style" pitchFamily="18" charset="0"/>
              </a:rPr>
              <a:t> </a:t>
            </a:r>
            <a:r>
              <a:rPr lang="it-IT" sz="2800" dirty="0" err="1" smtClean="0">
                <a:latin typeface="Bookman Old Style" pitchFamily="18" charset="0"/>
              </a:rPr>
              <a:t>of</a:t>
            </a:r>
            <a:r>
              <a:rPr lang="it-IT" sz="2800" dirty="0" smtClean="0">
                <a:latin typeface="Bookman Old Style" pitchFamily="18" charset="0"/>
              </a:rPr>
              <a:t> the </a:t>
            </a:r>
            <a:r>
              <a:rPr lang="it-IT" sz="2800" dirty="0" err="1" smtClean="0">
                <a:latin typeface="Bookman Old Style" pitchFamily="18" charset="0"/>
              </a:rPr>
              <a:t>value</a:t>
            </a:r>
            <a:r>
              <a:rPr lang="it-IT" sz="2800" dirty="0" smtClean="0">
                <a:latin typeface="Bookman Old Style" pitchFamily="18" charset="0"/>
              </a:rPr>
              <a:t> </a:t>
            </a:r>
            <a:r>
              <a:rPr lang="it-IT" sz="2800" dirty="0" err="1" smtClean="0">
                <a:latin typeface="Bookman Old Style" pitchFamily="18" charset="0"/>
              </a:rPr>
              <a:t>of</a:t>
            </a:r>
            <a:r>
              <a:rPr lang="it-IT" sz="2800" dirty="0" smtClean="0">
                <a:latin typeface="Bookman Old Style" pitchFamily="18" charset="0"/>
              </a:rPr>
              <a:t> </a:t>
            </a:r>
            <a:r>
              <a:rPr lang="it-IT" sz="2800" dirty="0" err="1" smtClean="0">
                <a:latin typeface="Bookman Old Style" pitchFamily="18" charset="0"/>
              </a:rPr>
              <a:t>research</a:t>
            </a:r>
            <a:endParaRPr lang="it-IT" sz="2800" dirty="0">
              <a:latin typeface="Bookman Old Style" pitchFamily="18" charset="0"/>
            </a:endParaRPr>
          </a:p>
        </p:txBody>
      </p:sp>
    </p:spTree>
    <p:extLst>
      <p:ext uri="{BB962C8B-B14F-4D97-AF65-F5344CB8AC3E}">
        <p14:creationId xmlns:p14="http://schemas.microsoft.com/office/powerpoint/2010/main" xmlns="" val="1334650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smtClean="0">
                <a:latin typeface="Bookman Old Style" pitchFamily="18" charset="0"/>
              </a:rPr>
              <a:t>Intellectual property of biomarkers</a:t>
            </a:r>
            <a:endParaRPr lang="en-US" noProof="0">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noProof="0" dirty="0" smtClean="0">
                <a:latin typeface="Bookman Old Style" pitchFamily="18" charset="0"/>
              </a:rPr>
              <a:t>Diagnostic tests in this context cannot be patented, as they are based on purely natural principles or phenomena.</a:t>
            </a:r>
          </a:p>
          <a:p>
            <a:endParaRPr lang="en-US" noProof="0" dirty="0" smtClean="0">
              <a:latin typeface="Bookman Old Style" pitchFamily="18" charset="0"/>
            </a:endParaRPr>
          </a:p>
          <a:p>
            <a:r>
              <a:rPr lang="en-US" noProof="0" dirty="0" smtClean="0">
                <a:latin typeface="Bookman Old Style" pitchFamily="18" charset="0"/>
              </a:rPr>
              <a:t>BRCA1 and BRCA2 are the genetic loci relating to certain forms of breast and ovarian cancer.  Myriad Genetics has extracted a series of consensus sequences on the two genes and requested the relative patents.  The products of these genes are key proteins that contribute to DNA repair. </a:t>
            </a:r>
          </a:p>
          <a:p>
            <a:endParaRPr lang="en-US" noProof="0" dirty="0" smtClean="0">
              <a:latin typeface="Bookman Old Style" pitchFamily="18" charset="0"/>
            </a:endParaRPr>
          </a:p>
          <a:p>
            <a:r>
              <a:rPr lang="en-US" b="1" noProof="0" dirty="0" smtClean="0">
                <a:latin typeface="Bookman Old Style" pitchFamily="18" charset="0"/>
              </a:rPr>
              <a:t>The Myriad patents have been revoked (USPTO) or strongly limited in their scope (EPO).</a:t>
            </a:r>
          </a:p>
          <a:p>
            <a:endParaRPr lang="en-US" noProof="0" dirty="0">
              <a:latin typeface="Bookman Old Style" pitchFamily="18" charset="0"/>
            </a:endParaRPr>
          </a:p>
        </p:txBody>
      </p:sp>
    </p:spTree>
    <p:extLst>
      <p:ext uri="{BB962C8B-B14F-4D97-AF65-F5344CB8AC3E}">
        <p14:creationId xmlns:p14="http://schemas.microsoft.com/office/powerpoint/2010/main" xmlns="" val="1460598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noProof="0" dirty="0" smtClean="0">
                <a:latin typeface="Bookman Old Style" pitchFamily="18" charset="0"/>
              </a:rPr>
              <a:t>Laws of nature cannot be patented</a:t>
            </a:r>
            <a:r>
              <a:rPr lang="en-US" noProof="0" dirty="0" smtClean="0">
                <a:latin typeface="Bookman Old Style" pitchFamily="18" charset="0"/>
              </a:rPr>
              <a:t>…</a:t>
            </a:r>
            <a:endParaRPr lang="en-US" noProof="0" dirty="0">
              <a:latin typeface="Bookman Old Style" pitchFamily="18" charset="0"/>
            </a:endParaRPr>
          </a:p>
        </p:txBody>
      </p:sp>
      <p:sp>
        <p:nvSpPr>
          <p:cNvPr id="3" name="Content Placeholder 2"/>
          <p:cNvSpPr>
            <a:spLocks noGrp="1"/>
          </p:cNvSpPr>
          <p:nvPr>
            <p:ph idx="1"/>
          </p:nvPr>
        </p:nvSpPr>
        <p:spPr/>
        <p:txBody>
          <a:bodyPr>
            <a:noAutofit/>
          </a:bodyPr>
          <a:lstStyle/>
          <a:p>
            <a:r>
              <a:rPr lang="en-US" sz="1800" i="1" noProof="0" dirty="0" smtClean="0">
                <a:latin typeface="Bookman Old Style" pitchFamily="18" charset="0"/>
              </a:rPr>
              <a:t>Laboratory Corporation of America vs. Metabolite Laboratories </a:t>
            </a:r>
            <a:r>
              <a:rPr lang="en-US" sz="1800" noProof="0" dirty="0" smtClean="0">
                <a:latin typeface="Bookman Old Style" pitchFamily="18" charset="0"/>
              </a:rPr>
              <a:t>(2006)</a:t>
            </a:r>
          </a:p>
          <a:p>
            <a:pPr lvl="1"/>
            <a:r>
              <a:rPr lang="en-US" sz="1400" noProof="0" dirty="0" smtClean="0">
                <a:latin typeface="Bookman Old Style" pitchFamily="18" charset="0"/>
              </a:rPr>
              <a:t>Patent on the</a:t>
            </a:r>
            <a:r>
              <a:rPr lang="en-US" sz="1400" b="1" noProof="0" dirty="0" smtClean="0">
                <a:latin typeface="Bookman Old Style" pitchFamily="18" charset="0"/>
              </a:rPr>
              <a:t> evaluation of </a:t>
            </a:r>
            <a:r>
              <a:rPr lang="en-US" sz="1400" b="1" noProof="0" dirty="0" err="1" smtClean="0">
                <a:latin typeface="Bookman Old Style" pitchFamily="18" charset="0"/>
              </a:rPr>
              <a:t>homocysteine</a:t>
            </a:r>
            <a:r>
              <a:rPr lang="en-US" sz="1400" b="1" noProof="0" dirty="0" smtClean="0">
                <a:latin typeface="Bookman Old Style" pitchFamily="18" charset="0"/>
              </a:rPr>
              <a:t> levels for the diagnosis of vitamin deficiencies</a:t>
            </a:r>
            <a:r>
              <a:rPr lang="en-US" sz="1400" noProof="0" dirty="0" smtClean="0">
                <a:latin typeface="Bookman Old Style" pitchFamily="18" charset="0"/>
              </a:rPr>
              <a:t>. The patent covered the inference mechanism, by reading the level of </a:t>
            </a:r>
            <a:r>
              <a:rPr lang="en-US" sz="1400" noProof="0" dirty="0" err="1" smtClean="0">
                <a:latin typeface="Bookman Old Style" pitchFamily="18" charset="0"/>
              </a:rPr>
              <a:t>homocysteine</a:t>
            </a:r>
            <a:r>
              <a:rPr lang="en-US" sz="1400" noProof="0" dirty="0" smtClean="0">
                <a:latin typeface="Bookman Old Style" pitchFamily="18" charset="0"/>
              </a:rPr>
              <a:t> upon the diagnosis of </a:t>
            </a:r>
            <a:r>
              <a:rPr lang="en-US" sz="1400" noProof="0" dirty="0" err="1" smtClean="0">
                <a:latin typeface="Bookman Old Style" pitchFamily="18" charset="0"/>
              </a:rPr>
              <a:t>cobalamin</a:t>
            </a:r>
            <a:r>
              <a:rPr lang="en-US" sz="1400" noProof="0" dirty="0" smtClean="0">
                <a:latin typeface="Bookman Old Style" pitchFamily="18" charset="0"/>
              </a:rPr>
              <a:t> and </a:t>
            </a:r>
            <a:r>
              <a:rPr lang="en-US" sz="1400" noProof="0" dirty="0" err="1" smtClean="0">
                <a:latin typeface="Bookman Old Style" pitchFamily="18" charset="0"/>
              </a:rPr>
              <a:t>folate</a:t>
            </a:r>
            <a:r>
              <a:rPr lang="en-US" sz="1400" noProof="0" dirty="0" smtClean="0">
                <a:latin typeface="Bookman Old Style" pitchFamily="18" charset="0"/>
              </a:rPr>
              <a:t> deficiencies.  The judges evaluated the correlation between biomarkers and vitamin levels to be a natural phenomenon, and therefore not patentable.</a:t>
            </a:r>
          </a:p>
          <a:p>
            <a:r>
              <a:rPr lang="en-US" sz="1800" i="1" noProof="0" dirty="0" smtClean="0">
                <a:latin typeface="Bookman Old Style" pitchFamily="18" charset="0"/>
              </a:rPr>
              <a:t>Mayo Collaborative Services vs. Prometheus Laboratories </a:t>
            </a:r>
            <a:r>
              <a:rPr lang="en-US" sz="1800" noProof="0" dirty="0" smtClean="0">
                <a:latin typeface="Bookman Old Style" pitchFamily="18" charset="0"/>
              </a:rPr>
              <a:t>(2012)</a:t>
            </a:r>
          </a:p>
          <a:p>
            <a:pPr lvl="1"/>
            <a:r>
              <a:rPr lang="en-US" sz="1400" noProof="0" dirty="0" smtClean="0">
                <a:latin typeface="Bookman Old Style" pitchFamily="18" charset="0"/>
              </a:rPr>
              <a:t>Patent on the </a:t>
            </a:r>
            <a:r>
              <a:rPr lang="en-US" sz="1400" b="1" noProof="0" dirty="0" smtClean="0">
                <a:latin typeface="Bookman Old Style" pitchFamily="18" charset="0"/>
              </a:rPr>
              <a:t>correlation between </a:t>
            </a:r>
            <a:r>
              <a:rPr lang="en-US" sz="1400" b="1" noProof="0" dirty="0" err="1" smtClean="0">
                <a:latin typeface="Bookman Old Style" pitchFamily="18" charset="0"/>
              </a:rPr>
              <a:t>thiopurine</a:t>
            </a:r>
            <a:r>
              <a:rPr lang="en-US" sz="1400" b="1" noProof="0" dirty="0" smtClean="0">
                <a:latin typeface="Bookman Old Style" pitchFamily="18" charset="0"/>
              </a:rPr>
              <a:t> levels and the treatment of autoimmune diseases</a:t>
            </a:r>
            <a:r>
              <a:rPr lang="en-US" sz="1400" noProof="0" dirty="0" smtClean="0">
                <a:latin typeface="Bookman Old Style" pitchFamily="18" charset="0"/>
              </a:rPr>
              <a:t>. The patent covered the method for adjusting the dose of the drug on the basis of a measurement of the </a:t>
            </a:r>
            <a:r>
              <a:rPr lang="en-US" sz="1400" noProof="0" dirty="0" err="1" smtClean="0">
                <a:latin typeface="Bookman Old Style" pitchFamily="18" charset="0"/>
              </a:rPr>
              <a:t>thiopurine</a:t>
            </a:r>
            <a:r>
              <a:rPr lang="en-US" sz="1400" noProof="0" dirty="0" smtClean="0">
                <a:latin typeface="Bookman Old Style" pitchFamily="18" charset="0"/>
              </a:rPr>
              <a:t> levels in the patient’s plasma.  The judge laid down a sentence to withdraw the patent as a “mere set of instructions to the physician on how to aggregate data from which to be able to infer the best treatment”.</a:t>
            </a:r>
          </a:p>
          <a:p>
            <a:r>
              <a:rPr lang="en-US" sz="1800" i="1" noProof="0" dirty="0" smtClean="0">
                <a:latin typeface="Bookman Old Style" pitchFamily="18" charset="0"/>
              </a:rPr>
              <a:t>Association for Molecular Pathology vs. Myriad Genetics </a:t>
            </a:r>
            <a:r>
              <a:rPr lang="en-US" sz="1800" noProof="0" dirty="0" smtClean="0">
                <a:latin typeface="Bookman Old Style" pitchFamily="18" charset="0"/>
              </a:rPr>
              <a:t>(2012)</a:t>
            </a:r>
          </a:p>
          <a:p>
            <a:pPr lvl="1"/>
            <a:r>
              <a:rPr lang="en-US" sz="1400" noProof="0" dirty="0" smtClean="0">
                <a:latin typeface="Bookman Old Style" pitchFamily="18" charset="0"/>
              </a:rPr>
              <a:t>The patents covered</a:t>
            </a:r>
            <a:r>
              <a:rPr lang="en-US" sz="1400" b="1" noProof="0" dirty="0" smtClean="0">
                <a:latin typeface="Bookman Old Style" pitchFamily="18" charset="0"/>
              </a:rPr>
              <a:t> the use of BRCA1 and BRCA2 to predict the development of breast and ovarian cancer</a:t>
            </a:r>
            <a:r>
              <a:rPr lang="en-US" sz="1400" noProof="0" dirty="0" smtClean="0">
                <a:latin typeface="Bookman Old Style" pitchFamily="18" charset="0"/>
              </a:rPr>
              <a:t>, through a process of analysis and comparison of the sequences of patients with “normal” sequences to make a diagnosis.  The patent was denied as it essentially described the mental method for comparison and analysis.</a:t>
            </a:r>
          </a:p>
          <a:p>
            <a:r>
              <a:rPr lang="en-US" sz="1800" noProof="0" dirty="0" smtClean="0">
                <a:latin typeface="Bookman Old Style" pitchFamily="18" charset="0"/>
              </a:rPr>
              <a:t>…</a:t>
            </a:r>
          </a:p>
        </p:txBody>
      </p:sp>
    </p:spTree>
    <p:extLst>
      <p:ext uri="{BB962C8B-B14F-4D97-AF65-F5344CB8AC3E}">
        <p14:creationId xmlns:p14="http://schemas.microsoft.com/office/powerpoint/2010/main" xmlns="" val="1056574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7078"/>
          </a:xfrm>
        </p:spPr>
        <p:txBody>
          <a:bodyPr>
            <a:normAutofit fontScale="90000"/>
          </a:bodyPr>
          <a:lstStyle/>
          <a:p>
            <a:r>
              <a:rPr lang="en-US" noProof="0" smtClean="0">
                <a:latin typeface="Bookman Old Style" pitchFamily="18" charset="0"/>
              </a:rPr>
              <a:t>The base for a new type of valorization of the results of individualized research</a:t>
            </a:r>
            <a:endParaRPr lang="en-US" noProof="0">
              <a:latin typeface="Bookman Old Style" pitchFamily="18" charset="0"/>
            </a:endParaRPr>
          </a:p>
        </p:txBody>
      </p:sp>
      <p:sp>
        <p:nvSpPr>
          <p:cNvPr id="3" name="Content Placeholder 2"/>
          <p:cNvSpPr>
            <a:spLocks noGrp="1"/>
          </p:cNvSpPr>
          <p:nvPr>
            <p:ph idx="1"/>
          </p:nvPr>
        </p:nvSpPr>
        <p:spPr>
          <a:xfrm>
            <a:off x="457200" y="1651716"/>
            <a:ext cx="8229600" cy="4525963"/>
          </a:xfrm>
        </p:spPr>
        <p:txBody>
          <a:bodyPr>
            <a:normAutofit fontScale="70000" lnSpcReduction="20000"/>
          </a:bodyPr>
          <a:lstStyle/>
          <a:p>
            <a:endParaRPr lang="en-US" noProof="0" dirty="0" smtClean="0">
              <a:latin typeface="Bookman Old Style" pitchFamily="18" charset="0"/>
            </a:endParaRPr>
          </a:p>
          <a:p>
            <a:endParaRPr lang="en-US" noProof="0" dirty="0" smtClean="0">
              <a:latin typeface="Bookman Old Style" pitchFamily="18" charset="0"/>
            </a:endParaRPr>
          </a:p>
          <a:p>
            <a:r>
              <a:rPr lang="en-US" noProof="0" dirty="0" smtClean="0">
                <a:latin typeface="Bookman Old Style" pitchFamily="18" charset="0"/>
              </a:rPr>
              <a:t>Keeping an inference model or a set of data secret, as an alternative to the patent, disregarding wider considerations, cannot guarantee simple validation processes and reduces the impact of research on innovation.</a:t>
            </a:r>
          </a:p>
          <a:p>
            <a:r>
              <a:rPr lang="en-US" noProof="0" dirty="0" smtClean="0">
                <a:latin typeface="Bookman Old Style" pitchFamily="18" charset="0"/>
              </a:rPr>
              <a:t>Myriad has developed a database for variants BRCA1 and 2 that allows </a:t>
            </a:r>
            <a:r>
              <a:rPr lang="en-US" b="1" noProof="0" dirty="0" smtClean="0">
                <a:latin typeface="Bookman Old Style" pitchFamily="18" charset="0"/>
              </a:rPr>
              <a:t>only 3% of insignificant and non-</a:t>
            </a:r>
            <a:r>
              <a:rPr lang="en-US" b="1" noProof="0" dirty="0" err="1" smtClean="0">
                <a:latin typeface="Bookman Old Style" pitchFamily="18" charset="0"/>
              </a:rPr>
              <a:t>correlatable</a:t>
            </a:r>
            <a:r>
              <a:rPr lang="en-US" b="1" noProof="0" dirty="0" smtClean="0">
                <a:latin typeface="Bookman Old Style" pitchFamily="18" charset="0"/>
              </a:rPr>
              <a:t> genetic variants</a:t>
            </a:r>
            <a:r>
              <a:rPr lang="en-US" noProof="0" dirty="0" smtClean="0">
                <a:latin typeface="Bookman Old Style" pitchFamily="18" charset="0"/>
              </a:rPr>
              <a:t> to be achieved, as opposed to the 20-30% of the competitors.  Myriad’s business model is that of secrecy. </a:t>
            </a:r>
          </a:p>
          <a:p>
            <a:r>
              <a:rPr lang="en-US" b="1" noProof="0" dirty="0" smtClean="0">
                <a:latin typeface="Bookman Old Style" pitchFamily="18" charset="0"/>
              </a:rPr>
              <a:t>More general doubts regarding the ethics of keeping these results secret are quite evident</a:t>
            </a:r>
            <a:r>
              <a:rPr lang="en-US" noProof="0" dirty="0" smtClean="0">
                <a:latin typeface="Bookman Old Style" pitchFamily="18" charset="0"/>
              </a:rPr>
              <a:t>.</a:t>
            </a:r>
          </a:p>
          <a:p>
            <a:endParaRPr lang="en-US" noProof="0" dirty="0" smtClean="0">
              <a:latin typeface="Bookman Old Style" pitchFamily="18" charset="0"/>
            </a:endParaRPr>
          </a:p>
          <a:p>
            <a:endParaRPr lang="en-US" noProof="0" dirty="0">
              <a:latin typeface="Bookman Old Style" pitchFamily="18" charset="0"/>
            </a:endParaRPr>
          </a:p>
        </p:txBody>
      </p:sp>
    </p:spTree>
    <p:extLst>
      <p:ext uri="{BB962C8B-B14F-4D97-AF65-F5344CB8AC3E}">
        <p14:creationId xmlns:p14="http://schemas.microsoft.com/office/powerpoint/2010/main" xmlns="" val="621979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smtClean="0">
                <a:latin typeface="Bookman Old Style" pitchFamily="18" charset="0"/>
              </a:rPr>
              <a:t>The Myriad example opens new horizons</a:t>
            </a:r>
            <a:endParaRPr lang="en-US" noProof="0">
              <a:latin typeface="Bookman Old Style" pitchFamily="18" charset="0"/>
            </a:endParaRPr>
          </a:p>
        </p:txBody>
      </p:sp>
      <p:sp>
        <p:nvSpPr>
          <p:cNvPr id="3" name="Content Placeholder 2"/>
          <p:cNvSpPr>
            <a:spLocks noGrp="1"/>
          </p:cNvSpPr>
          <p:nvPr>
            <p:ph idx="1"/>
          </p:nvPr>
        </p:nvSpPr>
        <p:spPr>
          <a:xfrm>
            <a:off x="457200" y="1741869"/>
            <a:ext cx="8229600" cy="4525963"/>
          </a:xfrm>
        </p:spPr>
        <p:txBody>
          <a:bodyPr>
            <a:normAutofit fontScale="55000" lnSpcReduction="20000"/>
          </a:bodyPr>
          <a:lstStyle/>
          <a:p>
            <a:endParaRPr lang="en-US" noProof="0" dirty="0" smtClean="0">
              <a:latin typeface="Bookman Old Style" pitchFamily="18" charset="0"/>
            </a:endParaRPr>
          </a:p>
          <a:p>
            <a:pPr marL="0" indent="4763" algn="just">
              <a:buNone/>
            </a:pPr>
            <a:r>
              <a:rPr lang="en-US" noProof="0" dirty="0" smtClean="0">
                <a:latin typeface="Bookman Old Style" pitchFamily="18" charset="0"/>
              </a:rPr>
              <a:t>BRCA1 and 2 are highly polymorphic genes, and therefore exist in a high number of allelic variants. </a:t>
            </a:r>
            <a:r>
              <a:rPr lang="en-US" u="sng" noProof="0" dirty="0" smtClean="0">
                <a:latin typeface="Bookman Old Style" pitchFamily="18" charset="0"/>
              </a:rPr>
              <a:t>The more alleles that a laboratory knows about, the more complete and robust the developed test will be</a:t>
            </a:r>
            <a:r>
              <a:rPr lang="en-US" noProof="0" dirty="0" smtClean="0">
                <a:latin typeface="Bookman Old Style" pitchFamily="18" charset="0"/>
              </a:rPr>
              <a:t>.</a:t>
            </a:r>
          </a:p>
          <a:p>
            <a:pPr marL="0" indent="4763" algn="just">
              <a:buNone/>
            </a:pPr>
            <a:r>
              <a:rPr lang="en-US" noProof="0" dirty="0" smtClean="0">
                <a:latin typeface="Bookman Old Style" pitchFamily="18" charset="0"/>
              </a:rPr>
              <a:t>Access to information becomes crucial: in this framework, </a:t>
            </a:r>
            <a:r>
              <a:rPr lang="en-US" b="1" noProof="0" dirty="0" smtClean="0">
                <a:latin typeface="Bookman Old Style" pitchFamily="18" charset="0"/>
              </a:rPr>
              <a:t>Myriad maintains a competitive advantage as a result of the aggregated data held as an industrial secret and obtained from thousands of patients over about 15 years</a:t>
            </a:r>
            <a:r>
              <a:rPr lang="en-US" noProof="0" dirty="0" smtClean="0">
                <a:latin typeface="Bookman Old Style" pitchFamily="18" charset="0"/>
              </a:rPr>
              <a:t>.</a:t>
            </a:r>
          </a:p>
          <a:p>
            <a:pPr marL="0" indent="4763" algn="just">
              <a:buNone/>
            </a:pPr>
            <a:r>
              <a:rPr lang="en-US" noProof="0" dirty="0" smtClean="0">
                <a:latin typeface="Bookman Old Style" pitchFamily="18" charset="0"/>
              </a:rPr>
              <a:t>An effort to reconstruct the Myriad database by third parties will necessarily be uncertain and costly.</a:t>
            </a:r>
          </a:p>
          <a:p>
            <a:pPr marL="0" indent="4763" algn="just">
              <a:buNone/>
            </a:pPr>
            <a:r>
              <a:rPr lang="en-US" noProof="0" dirty="0" smtClean="0">
                <a:latin typeface="Bookman Old Style" pitchFamily="18" charset="0"/>
              </a:rPr>
              <a:t>In a wider context, different laboratories can hold subgroups of information, the exchange of which, in an economic context in which Arrow’s information paradox applies, would find themselves faced with the “</a:t>
            </a:r>
            <a:r>
              <a:rPr lang="en-US" b="1" i="1" noProof="0" dirty="0" smtClean="0">
                <a:latin typeface="Bookman Old Style" pitchFamily="18" charset="0"/>
              </a:rPr>
              <a:t>prisoner’s dilemma</a:t>
            </a:r>
            <a:r>
              <a:rPr lang="en-US" noProof="0" dirty="0" smtClean="0">
                <a:latin typeface="Bookman Old Style" pitchFamily="18" charset="0"/>
              </a:rPr>
              <a:t>”. The personal data contained in a database shows characteristics similar to the effects of “</a:t>
            </a:r>
            <a:r>
              <a:rPr lang="en-US" i="1" noProof="0" dirty="0" smtClean="0">
                <a:latin typeface="Bookman Old Style" pitchFamily="18" charset="0"/>
              </a:rPr>
              <a:t>economic networks</a:t>
            </a:r>
            <a:r>
              <a:rPr lang="en-US" noProof="0" dirty="0" smtClean="0">
                <a:latin typeface="Bookman Old Style" pitchFamily="18" charset="0"/>
              </a:rPr>
              <a:t>”: they acquire value if associated together and with other data.</a:t>
            </a:r>
          </a:p>
        </p:txBody>
      </p:sp>
    </p:spTree>
    <p:extLst>
      <p:ext uri="{BB962C8B-B14F-4D97-AF65-F5344CB8AC3E}">
        <p14:creationId xmlns:p14="http://schemas.microsoft.com/office/powerpoint/2010/main" xmlns="" val="70582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smtClean="0">
                <a:solidFill>
                  <a:srgbClr val="000000"/>
                </a:solidFill>
                <a:latin typeface="Bookman Old Style" pitchFamily="18" charset="0"/>
              </a:rPr>
              <a:t>Outline</a:t>
            </a:r>
            <a:endParaRPr lang="en-US" noProof="0" dirty="0">
              <a:solidFill>
                <a:srgbClr val="000000"/>
              </a:solidFill>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noProof="0" dirty="0" smtClean="0">
                <a:latin typeface="Bookman Old Style" pitchFamily="18" charset="0"/>
              </a:rPr>
              <a:t>The change: towards individualized research</a:t>
            </a:r>
          </a:p>
          <a:p>
            <a:pPr algn="just"/>
            <a:r>
              <a:rPr lang="en-US" sz="2800" noProof="0" dirty="0" smtClean="0">
                <a:solidFill>
                  <a:schemeClr val="bg1">
                    <a:lumMod val="85000"/>
                  </a:schemeClr>
                </a:solidFill>
                <a:latin typeface="Bookman Old Style" pitchFamily="18" charset="0"/>
              </a:rPr>
              <a:t>Research in an individualized context</a:t>
            </a:r>
          </a:p>
          <a:p>
            <a:pPr algn="just"/>
            <a:r>
              <a:rPr lang="en-US" sz="2800" noProof="0" dirty="0" smtClean="0">
                <a:solidFill>
                  <a:schemeClr val="bg1">
                    <a:lumMod val="85000"/>
                  </a:schemeClr>
                </a:solidFill>
                <a:latin typeface="Bookman Old Style" pitchFamily="18" charset="0"/>
              </a:rPr>
              <a:t>The crisis in the valorization system</a:t>
            </a:r>
          </a:p>
          <a:p>
            <a:pPr algn="just"/>
            <a:r>
              <a:rPr lang="en-US" sz="2800" noProof="0" dirty="0" smtClean="0">
                <a:solidFill>
                  <a:schemeClr val="bg1">
                    <a:lumMod val="85000"/>
                  </a:schemeClr>
                </a:solidFill>
                <a:latin typeface="Bookman Old Style" pitchFamily="18" charset="0"/>
              </a:rPr>
              <a:t>New values for translational medicine</a:t>
            </a:r>
          </a:p>
          <a:p>
            <a:pPr algn="just"/>
            <a:r>
              <a:rPr lang="en-US" sz="2800" noProof="0" dirty="0" smtClean="0">
                <a:solidFill>
                  <a:schemeClr val="bg1">
                    <a:lumMod val="85000"/>
                  </a:schemeClr>
                </a:solidFill>
                <a:latin typeface="Bookman Old Style" pitchFamily="18" charset="0"/>
              </a:rPr>
              <a:t>Clinical research meets narration</a:t>
            </a:r>
          </a:p>
          <a:p>
            <a:pPr algn="just"/>
            <a:r>
              <a:rPr lang="en-US" sz="2800" noProof="0" dirty="0" smtClean="0">
                <a:solidFill>
                  <a:schemeClr val="bg1">
                    <a:lumMod val="85000"/>
                  </a:schemeClr>
                </a:solidFill>
                <a:latin typeface="Bookman Old Style" pitchFamily="18" charset="0"/>
              </a:rPr>
              <a:t>The confluence</a:t>
            </a:r>
            <a:endParaRPr lang="en-US" sz="2800" noProof="0" dirty="0">
              <a:solidFill>
                <a:schemeClr val="bg1">
                  <a:lumMod val="8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noProof="0" smtClean="0">
                <a:latin typeface="Bookman Old Style" pitchFamily="18" charset="0"/>
              </a:rPr>
              <a:t>Arrow’s information paradox</a:t>
            </a:r>
            <a:endParaRPr lang="en-US" noProof="0">
              <a:latin typeface="Bookman Old Style" pitchFamily="18" charset="0"/>
            </a:endParaRPr>
          </a:p>
        </p:txBody>
      </p:sp>
      <p:sp>
        <p:nvSpPr>
          <p:cNvPr id="3" name="Segnaposto contenuto 2"/>
          <p:cNvSpPr>
            <a:spLocks noGrp="1"/>
          </p:cNvSpPr>
          <p:nvPr>
            <p:ph idx="1"/>
          </p:nvPr>
        </p:nvSpPr>
        <p:spPr/>
        <p:txBody>
          <a:bodyPr>
            <a:normAutofit fontScale="55000" lnSpcReduction="20000"/>
          </a:bodyPr>
          <a:lstStyle/>
          <a:p>
            <a:pPr marL="0" indent="0">
              <a:buNone/>
            </a:pPr>
            <a:r>
              <a:rPr lang="en-US" i="1" noProof="0" dirty="0" smtClean="0">
                <a:latin typeface="Bookman Old Style" pitchFamily="18" charset="0"/>
              </a:rPr>
              <a:t>Arrow, Kenneth J. Economic Welfare and the Allocation of Resources for Invention, in The Rate and Direction of Inventive Activity, 609 (Nat’l Bureau of Econ. Research ed. 1962)</a:t>
            </a:r>
          </a:p>
          <a:p>
            <a:endParaRPr lang="en-US" noProof="0" dirty="0" smtClean="0">
              <a:latin typeface="Bookman Old Style" pitchFamily="18" charset="0"/>
            </a:endParaRPr>
          </a:p>
          <a:p>
            <a:pPr algn="just"/>
            <a:r>
              <a:rPr lang="en-US" noProof="0" dirty="0" smtClean="0">
                <a:latin typeface="Bookman Old Style" pitchFamily="18" charset="0"/>
              </a:rPr>
              <a:t>Arrow’s information paradox diagnoses a genuine problem in </a:t>
            </a:r>
            <a:r>
              <a:rPr lang="en-US" b="1" noProof="0" dirty="0" smtClean="0">
                <a:latin typeface="Bookman Old Style" pitchFamily="18" charset="0"/>
              </a:rPr>
              <a:t>trading information</a:t>
            </a:r>
          </a:p>
          <a:p>
            <a:pPr>
              <a:buNone/>
            </a:pPr>
            <a:endParaRPr lang="en-US" noProof="0" dirty="0" smtClean="0">
              <a:latin typeface="Bookman Old Style" pitchFamily="18" charset="0"/>
            </a:endParaRPr>
          </a:p>
          <a:p>
            <a:pPr algn="just"/>
            <a:r>
              <a:rPr lang="en-US" noProof="0" dirty="0" smtClean="0">
                <a:latin typeface="Bookman Old Style" pitchFamily="18" charset="0"/>
              </a:rPr>
              <a:t>It depends on the </a:t>
            </a:r>
            <a:r>
              <a:rPr lang="en-US" b="1" noProof="0" dirty="0" smtClean="0">
                <a:latin typeface="Bookman Old Style" pitchFamily="18" charset="0"/>
              </a:rPr>
              <a:t>seller’s capability </a:t>
            </a:r>
            <a:r>
              <a:rPr lang="en-US" noProof="0" dirty="0" smtClean="0">
                <a:latin typeface="Bookman Old Style" pitchFamily="18" charset="0"/>
              </a:rPr>
              <a:t>(the likelihood of having the information) and </a:t>
            </a:r>
            <a:r>
              <a:rPr lang="en-US" b="1" noProof="0" dirty="0" smtClean="0">
                <a:latin typeface="Bookman Old Style" pitchFamily="18" charset="0"/>
              </a:rPr>
              <a:t>reliability</a:t>
            </a:r>
            <a:r>
              <a:rPr lang="en-US" noProof="0" dirty="0" smtClean="0">
                <a:latin typeface="Bookman Old Style" pitchFamily="18" charset="0"/>
              </a:rPr>
              <a:t> (the likelihood of disclosing the information) and the </a:t>
            </a:r>
            <a:r>
              <a:rPr lang="en-US" b="1" noProof="0" dirty="0" smtClean="0">
                <a:latin typeface="Bookman Old Style" pitchFamily="18" charset="0"/>
              </a:rPr>
              <a:t>relevance of the information for the buyer </a:t>
            </a:r>
            <a:r>
              <a:rPr lang="en-US" noProof="0" dirty="0" smtClean="0">
                <a:latin typeface="Bookman Old Style" pitchFamily="18" charset="0"/>
              </a:rPr>
              <a:t>(the utility of correct information when received)</a:t>
            </a:r>
          </a:p>
          <a:p>
            <a:endParaRPr lang="en-US" noProof="0" dirty="0" smtClean="0">
              <a:latin typeface="Bookman Old Style" pitchFamily="18" charset="0"/>
            </a:endParaRPr>
          </a:p>
          <a:p>
            <a:pPr algn="just"/>
            <a:r>
              <a:rPr lang="en-US" noProof="0" dirty="0" smtClean="0">
                <a:latin typeface="Bookman Old Style" pitchFamily="18" charset="0"/>
              </a:rPr>
              <a:t>Differences in capability and reliability, i.e. whether one is more likely to have and/or to disclose the information, may also solve the appropriation problem of the supply side, which is illustrated with tentative models of producer and consumer markets</a:t>
            </a:r>
          </a:p>
          <a:p>
            <a:pPr>
              <a:buNone/>
            </a:pPr>
            <a:endParaRPr lang="en-US" noProof="0" dirty="0" smtClean="0">
              <a:latin typeface="Bookman Old Style" pitchFamily="18" charset="0"/>
            </a:endParaRPr>
          </a:p>
          <a:p>
            <a:pPr>
              <a:buNone/>
            </a:pPr>
            <a:endParaRPr lang="en-US" noProof="0" dirty="0" smtClean="0">
              <a:latin typeface="Bookman Old Style" pitchFamily="18" charset="0"/>
            </a:endParaRPr>
          </a:p>
          <a:p>
            <a:pPr>
              <a:buNone/>
            </a:pPr>
            <a:endParaRPr lang="en-US" noProof="0" dirty="0" smtClean="0">
              <a:latin typeface="Bookman Old Style" pitchFamily="18" charset="0"/>
            </a:endParaRPr>
          </a:p>
          <a:p>
            <a:pPr>
              <a:buNone/>
            </a:pPr>
            <a:endParaRPr lang="en-US" noProof="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smtClean="0">
                <a:latin typeface="Bookman Old Style" pitchFamily="18" charset="0"/>
              </a:rPr>
              <a:t>Basis for a new valorization</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noProof="0" dirty="0" smtClean="0">
                <a:latin typeface="Bookman Old Style" pitchFamily="18" charset="0"/>
              </a:rPr>
              <a:t>The primary benefit of individualized research, which lies in a greater penetration of the drug due to an improved stratification of patients, will reduce the reference market (a vision in which </a:t>
            </a:r>
            <a:r>
              <a:rPr lang="en-US" b="1" noProof="0" dirty="0" smtClean="0">
                <a:latin typeface="Bookman Old Style" pitchFamily="18" charset="0"/>
              </a:rPr>
              <a:t>every disease will be “rare”</a:t>
            </a:r>
            <a:r>
              <a:rPr lang="en-US" noProof="0" dirty="0" smtClean="0">
                <a:latin typeface="Bookman Old Style" pitchFamily="18" charset="0"/>
              </a:rPr>
              <a:t>).</a:t>
            </a:r>
          </a:p>
          <a:p>
            <a:pPr algn="just"/>
            <a:r>
              <a:rPr lang="en-US" noProof="0" dirty="0" smtClean="0">
                <a:latin typeface="Bookman Old Style" pitchFamily="18" charset="0"/>
              </a:rPr>
              <a:t>There is an evident positive impact of precision medicine on the theme of “</a:t>
            </a:r>
            <a:r>
              <a:rPr lang="en-US" b="1" noProof="0" dirty="0" smtClean="0">
                <a:latin typeface="Bookman Old Style" pitchFamily="18" charset="0"/>
              </a:rPr>
              <a:t>appropriateness</a:t>
            </a:r>
            <a:r>
              <a:rPr lang="en-US" noProof="0" dirty="0" smtClean="0">
                <a:latin typeface="Bookman Old Style" pitchFamily="18" charset="0"/>
              </a:rPr>
              <a:t>”!</a:t>
            </a:r>
          </a:p>
          <a:p>
            <a:pPr algn="just"/>
            <a:r>
              <a:rPr lang="en-US" noProof="0" dirty="0" smtClean="0">
                <a:latin typeface="Bookman Old Style" pitchFamily="18" charset="0"/>
              </a:rPr>
              <a:t>Innovation and commercialization depend on </a:t>
            </a:r>
            <a:r>
              <a:rPr lang="en-US" b="1" noProof="0" dirty="0" smtClean="0">
                <a:latin typeface="Bookman Old Style" pitchFamily="18" charset="0"/>
              </a:rPr>
              <a:t>regulatory frameworks and intellectual property rights</a:t>
            </a:r>
            <a:r>
              <a:rPr lang="en-US" noProof="0" dirty="0" smtClean="0">
                <a:latin typeface="Bookman Old Style" pitchFamily="18" charset="0"/>
              </a:rPr>
              <a:t>, which must certainly be reviewed on the basis of the above.</a:t>
            </a:r>
          </a:p>
          <a:p>
            <a:endParaRPr lang="en-US" noProof="0" dirty="0" smtClean="0">
              <a:latin typeface="Bookman Old Style" pitchFamily="18" charset="0"/>
            </a:endParaRPr>
          </a:p>
        </p:txBody>
      </p:sp>
    </p:spTree>
    <p:extLst>
      <p:ext uri="{BB962C8B-B14F-4D97-AF65-F5344CB8AC3E}">
        <p14:creationId xmlns:p14="http://schemas.microsoft.com/office/powerpoint/2010/main" xmlns="" val="701664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smtClean="0">
                <a:latin typeface="Bookman Old Style" pitchFamily="18" charset="0"/>
              </a:rPr>
              <a:t>Outline</a:t>
            </a:r>
            <a:endParaRPr lang="en-US" noProof="0" dirty="0">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noProof="0" dirty="0" smtClean="0">
                <a:solidFill>
                  <a:schemeClr val="bg1">
                    <a:lumMod val="85000"/>
                  </a:schemeClr>
                </a:solidFill>
                <a:latin typeface="Bookman Old Style" pitchFamily="18" charset="0"/>
              </a:rPr>
              <a:t>The change: towards individualized research</a:t>
            </a:r>
          </a:p>
          <a:p>
            <a:pPr algn="just"/>
            <a:r>
              <a:rPr lang="en-US" sz="2800" noProof="0" dirty="0" smtClean="0">
                <a:solidFill>
                  <a:schemeClr val="bg1">
                    <a:lumMod val="85000"/>
                  </a:schemeClr>
                </a:solidFill>
                <a:latin typeface="Bookman Old Style" pitchFamily="18" charset="0"/>
              </a:rPr>
              <a:t>Research in an individualized context</a:t>
            </a:r>
          </a:p>
          <a:p>
            <a:pPr algn="just"/>
            <a:r>
              <a:rPr lang="en-US" sz="2800" noProof="0" dirty="0" smtClean="0">
                <a:solidFill>
                  <a:schemeClr val="bg1">
                    <a:lumMod val="85000"/>
                  </a:schemeClr>
                </a:solidFill>
                <a:latin typeface="Bookman Old Style" pitchFamily="18" charset="0"/>
              </a:rPr>
              <a:t>The crisis in the valorization system</a:t>
            </a:r>
          </a:p>
          <a:p>
            <a:pPr algn="just"/>
            <a:r>
              <a:rPr lang="en-US" sz="2800" noProof="0" dirty="0" smtClean="0">
                <a:latin typeface="Bookman Old Style" pitchFamily="18" charset="0"/>
              </a:rPr>
              <a:t>New values for translational medicine</a:t>
            </a:r>
          </a:p>
          <a:p>
            <a:pPr algn="just"/>
            <a:r>
              <a:rPr lang="en-US" sz="2800" noProof="0" dirty="0" smtClean="0">
                <a:solidFill>
                  <a:schemeClr val="bg1">
                    <a:lumMod val="85000"/>
                  </a:schemeClr>
                </a:solidFill>
                <a:latin typeface="Bookman Old Style" pitchFamily="18" charset="0"/>
              </a:rPr>
              <a:t>Clinical research meets narration</a:t>
            </a:r>
          </a:p>
          <a:p>
            <a:pPr algn="just"/>
            <a:r>
              <a:rPr lang="en-US" sz="2800" noProof="0" dirty="0" smtClean="0">
                <a:solidFill>
                  <a:schemeClr val="bg1">
                    <a:lumMod val="85000"/>
                  </a:schemeClr>
                </a:solidFill>
                <a:latin typeface="Bookman Old Style" pitchFamily="18" charset="0"/>
              </a:rPr>
              <a:t>The confluence</a:t>
            </a:r>
            <a:endParaRPr lang="en-US" sz="2800" noProof="0" dirty="0">
              <a:solidFill>
                <a:schemeClr val="bg1">
                  <a:lumMod val="8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smtClean="0">
                <a:latin typeface="Bookman Old Style" pitchFamily="18" charset="0"/>
              </a:rPr>
              <a:t>Companion Diagnostics</a:t>
            </a:r>
            <a:endParaRPr lang="en-US" noProof="0" dirty="0">
              <a:latin typeface="Bookman Old Style" pitchFamily="18" charset="0"/>
            </a:endParaRPr>
          </a:p>
        </p:txBody>
      </p:sp>
      <p:sp>
        <p:nvSpPr>
          <p:cNvPr id="3" name="Segnaposto contenuto 2"/>
          <p:cNvSpPr>
            <a:spLocks noGrp="1"/>
          </p:cNvSpPr>
          <p:nvPr>
            <p:ph idx="1"/>
          </p:nvPr>
        </p:nvSpPr>
        <p:spPr/>
        <p:txBody>
          <a:bodyPr/>
          <a:lstStyle/>
          <a:p>
            <a:r>
              <a:rPr lang="en-US" noProof="0" dirty="0" smtClean="0">
                <a:latin typeface="Bookman Old Style" pitchFamily="18" charset="0"/>
              </a:rPr>
              <a:t>Patents that combine the use of biomarkers with new and innovative treatment programs remain valid: “companion diagnostics”</a:t>
            </a:r>
          </a:p>
          <a:p>
            <a:endParaRPr lang="en-US" noProof="0" dirty="0">
              <a:latin typeface="Bookman Old Styl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smtClean="0">
                <a:latin typeface="Bookman Old Style" pitchFamily="18" charset="0"/>
              </a:rPr>
              <a:t>New paradigms for valorization</a:t>
            </a:r>
            <a:endParaRPr lang="en-US" noProof="0">
              <a:latin typeface="Bookman Old Style" pitchFamily="18" charset="0"/>
            </a:endParaRPr>
          </a:p>
        </p:txBody>
      </p:sp>
      <p:sp>
        <p:nvSpPr>
          <p:cNvPr id="3" name="Content Placeholder 2"/>
          <p:cNvSpPr>
            <a:spLocks noGrp="1"/>
          </p:cNvSpPr>
          <p:nvPr>
            <p:ph idx="1"/>
          </p:nvPr>
        </p:nvSpPr>
        <p:spPr>
          <a:xfrm>
            <a:off x="457200" y="1870659"/>
            <a:ext cx="8229600" cy="4525963"/>
          </a:xfrm>
        </p:spPr>
        <p:txBody>
          <a:bodyPr>
            <a:normAutofit fontScale="77500" lnSpcReduction="20000"/>
          </a:bodyPr>
          <a:lstStyle/>
          <a:p>
            <a:pPr algn="just"/>
            <a:r>
              <a:rPr lang="en-US" noProof="0" dirty="0" smtClean="0">
                <a:latin typeface="Bookman Old Style" pitchFamily="18" charset="0"/>
              </a:rPr>
              <a:t>In market terms, a similar version of the same problem appears in copyrights, and in particular in “original” art, such as sculpture or painting, where </a:t>
            </a:r>
            <a:r>
              <a:rPr lang="en-US" b="1" noProof="0" dirty="0" smtClean="0">
                <a:latin typeface="Bookman Old Style" pitchFamily="18" charset="0"/>
              </a:rPr>
              <a:t>single instances of original pieces </a:t>
            </a:r>
            <a:r>
              <a:rPr lang="en-US" noProof="0" dirty="0" smtClean="0">
                <a:latin typeface="Bookman Old Style" pitchFamily="18" charset="0"/>
              </a:rPr>
              <a:t>are created. When the return of exclusivity is linked to a single instance, its price becomes exorbitant. </a:t>
            </a:r>
            <a:r>
              <a:rPr lang="en-US" b="1" noProof="0" dirty="0" smtClean="0">
                <a:latin typeface="Bookman Old Style" pitchFamily="18" charset="0"/>
              </a:rPr>
              <a:t>The price of personalized medicine would be unsustainable</a:t>
            </a:r>
            <a:r>
              <a:rPr lang="en-US" noProof="0" dirty="0" smtClean="0">
                <a:latin typeface="Bookman Old Style" pitchFamily="18" charset="0"/>
              </a:rPr>
              <a:t>.</a:t>
            </a:r>
          </a:p>
          <a:p>
            <a:pPr algn="just"/>
            <a:endParaRPr lang="en-US" noProof="0" dirty="0" smtClean="0">
              <a:latin typeface="Bookman Old Style" pitchFamily="18" charset="0"/>
            </a:endParaRPr>
          </a:p>
          <a:p>
            <a:pPr algn="just"/>
            <a:endParaRPr lang="en-US" noProof="0" dirty="0" smtClean="0">
              <a:latin typeface="Bookman Old Style" pitchFamily="18" charset="0"/>
            </a:endParaRPr>
          </a:p>
          <a:p>
            <a:pPr algn="just"/>
            <a:endParaRPr lang="en-US" noProof="0" dirty="0" smtClean="0">
              <a:latin typeface="Bookman Old Style" pitchFamily="18" charset="0"/>
            </a:endParaRPr>
          </a:p>
          <a:p>
            <a:pPr algn="just"/>
            <a:r>
              <a:rPr lang="en-US" noProof="0" dirty="0" smtClean="0">
                <a:latin typeface="Bookman Old Style" pitchFamily="18" charset="0"/>
              </a:rPr>
              <a:t>The artist, in order to have a congruous return, produces original copies as a sales strategy… </a:t>
            </a:r>
          </a:p>
        </p:txBody>
      </p:sp>
      <p:sp>
        <p:nvSpPr>
          <p:cNvPr id="20482" name="AutoShape 2" descr="Risultati immagini per 20 cent italia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483" name="Picture 3"/>
          <p:cNvPicPr>
            <a:picLocks noChangeAspect="1" noChangeArrowheads="1"/>
          </p:cNvPicPr>
          <p:nvPr/>
        </p:nvPicPr>
        <p:blipFill>
          <a:blip r:embed="rId2"/>
          <a:srcRect/>
          <a:stretch>
            <a:fillRect/>
          </a:stretch>
        </p:blipFill>
        <p:spPr bwMode="auto">
          <a:xfrm>
            <a:off x="4080061" y="4374777"/>
            <a:ext cx="1123950" cy="1114425"/>
          </a:xfrm>
          <a:prstGeom prst="rect">
            <a:avLst/>
          </a:prstGeom>
          <a:noFill/>
          <a:ln w="9525">
            <a:noFill/>
            <a:miter lim="800000"/>
            <a:headEnd/>
            <a:tailEnd/>
          </a:ln>
          <a:effectLst/>
        </p:spPr>
      </p:pic>
    </p:spTree>
    <p:extLst>
      <p:ext uri="{BB962C8B-B14F-4D97-AF65-F5344CB8AC3E}">
        <p14:creationId xmlns:p14="http://schemas.microsoft.com/office/powerpoint/2010/main" xmlns="" val="3044459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smtClean="0">
                <a:latin typeface="Bookman Old Style" pitchFamily="18" charset="0"/>
              </a:rPr>
              <a:t>The example of the BCCA</a:t>
            </a:r>
            <a:endParaRPr lang="en-US" noProof="0">
              <a:latin typeface="Bookman Old Style" pitchFamily="18" charset="0"/>
            </a:endParaRPr>
          </a:p>
        </p:txBody>
      </p:sp>
      <p:sp>
        <p:nvSpPr>
          <p:cNvPr id="3" name="Content Placeholder 2"/>
          <p:cNvSpPr>
            <a:spLocks noGrp="1"/>
          </p:cNvSpPr>
          <p:nvPr>
            <p:ph idx="1"/>
          </p:nvPr>
        </p:nvSpPr>
        <p:spPr>
          <a:xfrm>
            <a:off x="405684" y="1600200"/>
            <a:ext cx="8229600" cy="4525963"/>
          </a:xfrm>
        </p:spPr>
        <p:txBody>
          <a:bodyPr>
            <a:normAutofit fontScale="70000" lnSpcReduction="20000"/>
          </a:bodyPr>
          <a:lstStyle/>
          <a:p>
            <a:pPr algn="just"/>
            <a:r>
              <a:rPr lang="en-US" noProof="0" dirty="0" smtClean="0">
                <a:latin typeface="Bookman Old Style" pitchFamily="18" charset="0"/>
              </a:rPr>
              <a:t>An excellent example of innovative development in this context is given by the experience of the </a:t>
            </a:r>
            <a:r>
              <a:rPr lang="en-US" i="1" noProof="0" dirty="0" smtClean="0">
                <a:latin typeface="Bookman Old Style" pitchFamily="18" charset="0"/>
              </a:rPr>
              <a:t>British Columbia Cancer Agency </a:t>
            </a:r>
            <a:r>
              <a:rPr lang="en-US" noProof="0" dirty="0" smtClean="0">
                <a:latin typeface="Bookman Old Style" pitchFamily="18" charset="0"/>
              </a:rPr>
              <a:t>(BCCA). The BCCA holds data relative to “genomic signatures” of tumor biopsies, which correlate with the treatment course and with other physiopathological data of the patients.  These are recognized as the patient’s information, not as a source of patent disclosure; toward individualized research and personalized medicine. BCCA develops </a:t>
            </a:r>
            <a:r>
              <a:rPr lang="en-US" b="1" noProof="0" dirty="0" smtClean="0">
                <a:latin typeface="Bookman Old Style" pitchFamily="18" charset="0"/>
              </a:rPr>
              <a:t>commercial agreements with private partners with which to develop new diagnostic, prognostic, and </a:t>
            </a:r>
            <a:r>
              <a:rPr lang="en-US" b="1" noProof="0" dirty="0" err="1" smtClean="0">
                <a:latin typeface="Bookman Old Style" pitchFamily="18" charset="0"/>
              </a:rPr>
              <a:t>theragnostic</a:t>
            </a:r>
            <a:r>
              <a:rPr lang="en-US" b="1" noProof="0" dirty="0" smtClean="0">
                <a:latin typeface="Bookman Old Style" pitchFamily="18" charset="0"/>
              </a:rPr>
              <a:t> tests on the basis of their relational databases</a:t>
            </a:r>
            <a:r>
              <a:rPr lang="en-US" noProof="0" dirty="0" smtClean="0">
                <a:latin typeface="Bookman Old Style" pitchFamily="18" charset="0"/>
              </a:rPr>
              <a:t>. </a:t>
            </a:r>
          </a:p>
          <a:p>
            <a:endParaRPr lang="en-US" noProof="0" dirty="0" smtClean="0">
              <a:latin typeface="Bookman Old Style" pitchFamily="18" charset="0"/>
            </a:endParaRPr>
          </a:p>
        </p:txBody>
      </p:sp>
    </p:spTree>
    <p:extLst>
      <p:ext uri="{BB962C8B-B14F-4D97-AF65-F5344CB8AC3E}">
        <p14:creationId xmlns:p14="http://schemas.microsoft.com/office/powerpoint/2010/main" xmlns="" val="1335382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latin typeface="Bookman Old Style" pitchFamily="18" charset="0"/>
              </a:rPr>
              <a:t>Licensing Societies</a:t>
            </a:r>
            <a:endParaRPr lang="en-US" noProof="0" dirty="0">
              <a:latin typeface="Bookman Old Style" pitchFamily="18" charset="0"/>
            </a:endParaRPr>
          </a:p>
        </p:txBody>
      </p:sp>
      <p:sp>
        <p:nvSpPr>
          <p:cNvPr id="3" name="Content Placeholder 2"/>
          <p:cNvSpPr>
            <a:spLocks noGrp="1"/>
          </p:cNvSpPr>
          <p:nvPr>
            <p:ph idx="1"/>
          </p:nvPr>
        </p:nvSpPr>
        <p:spPr>
          <a:xfrm>
            <a:off x="328410" y="1600200"/>
            <a:ext cx="8229600" cy="4525963"/>
          </a:xfrm>
        </p:spPr>
        <p:txBody>
          <a:bodyPr>
            <a:normAutofit fontScale="62500" lnSpcReduction="20000"/>
          </a:bodyPr>
          <a:lstStyle/>
          <a:p>
            <a:pPr algn="just"/>
            <a:r>
              <a:rPr lang="en-US" noProof="0" dirty="0" smtClean="0">
                <a:latin typeface="Bookman Old Style" pitchFamily="18" charset="0"/>
              </a:rPr>
              <a:t>Copyright laws have produced </a:t>
            </a:r>
            <a:r>
              <a:rPr lang="en-US" b="1" noProof="0" dirty="0" smtClean="0">
                <a:latin typeface="Bookman Old Style" pitchFamily="18" charset="0"/>
              </a:rPr>
              <a:t>Licensing Societies that collectively</a:t>
            </a:r>
            <a:r>
              <a:rPr lang="en-US" b="1" dirty="0" smtClean="0">
                <a:latin typeface="Bookman Old Style" pitchFamily="18" charset="0"/>
              </a:rPr>
              <a:t> administrate the rights of individual artists </a:t>
            </a:r>
            <a:r>
              <a:rPr lang="en-US" dirty="0" smtClean="0">
                <a:latin typeface="Bookman Old Style" pitchFamily="18" charset="0"/>
              </a:rPr>
              <a:t>(e.g. music in </a:t>
            </a:r>
            <a:r>
              <a:rPr lang="en-US" i="1" dirty="0" err="1" smtClean="0">
                <a:latin typeface="Bookman Old Style" pitchFamily="18" charset="0"/>
              </a:rPr>
              <a:t>Spotify</a:t>
            </a:r>
            <a:r>
              <a:rPr lang="en-US" dirty="0" smtClean="0">
                <a:latin typeface="Bookman Old Style" pitchFamily="18" charset="0"/>
              </a:rPr>
              <a:t>), so that the consumer buys the right to access to a certain song in a context in which the direct purchase would be too expensive.  The fee paid results from the dilution of the access rights paid once by millions of buyers, which the Licensing Society then shares with the authors</a:t>
            </a:r>
            <a:r>
              <a:rPr lang="en-US" noProof="0" dirty="0" smtClean="0">
                <a:latin typeface="Bookman Old Style" pitchFamily="18" charset="0"/>
              </a:rPr>
              <a:t>. </a:t>
            </a:r>
          </a:p>
          <a:p>
            <a:pPr algn="just"/>
            <a:r>
              <a:rPr lang="en-US" noProof="0" dirty="0" smtClean="0">
                <a:latin typeface="Bookman Old Style" pitchFamily="18" charset="0"/>
              </a:rPr>
              <a:t>The same framework can be imagined for </a:t>
            </a:r>
            <a:r>
              <a:rPr lang="en-US" b="1" noProof="0" dirty="0" smtClean="0">
                <a:latin typeface="Bookman Old Style" pitchFamily="18" charset="0"/>
              </a:rPr>
              <a:t>the use of aggregated data of an individualized type</a:t>
            </a:r>
            <a:r>
              <a:rPr lang="en-US" noProof="0" dirty="0" smtClean="0">
                <a:latin typeface="Bookman Old Style" pitchFamily="18" charset="0"/>
              </a:rPr>
              <a:t>, for which valorization could result from an aggregation of data kept secret, to which access can be given pro-rata each time that the database is interrogated. </a:t>
            </a:r>
          </a:p>
          <a:p>
            <a:pPr algn="just"/>
            <a:r>
              <a:rPr lang="en-US" dirty="0" smtClean="0">
                <a:latin typeface="Bookman Old Style" pitchFamily="18" charset="0"/>
              </a:rPr>
              <a:t>This type of approach is also valid for </a:t>
            </a:r>
            <a:r>
              <a:rPr lang="en-US" b="1" i="1" dirty="0" smtClean="0">
                <a:latin typeface="Bookman Old Style" pitchFamily="18" charset="0"/>
              </a:rPr>
              <a:t>research biobanks</a:t>
            </a:r>
            <a:r>
              <a:rPr lang="en-US" dirty="0" smtClean="0">
                <a:latin typeface="Bookman Old Style" pitchFamily="18" charset="0"/>
              </a:rPr>
              <a:t>, which would also resolve the problem posed by legal constraints on the direct use of biological material</a:t>
            </a:r>
            <a:r>
              <a:rPr lang="en-US" noProof="0" dirty="0" smtClean="0">
                <a:latin typeface="Bookman Old Style" pitchFamily="18" charset="0"/>
              </a:rPr>
              <a:t>.</a:t>
            </a:r>
            <a:endParaRPr lang="en-US" noProof="0" dirty="0">
              <a:latin typeface="Bookman Old Style" pitchFamily="18" charset="0"/>
            </a:endParaRPr>
          </a:p>
        </p:txBody>
      </p:sp>
    </p:spTree>
    <p:extLst>
      <p:ext uri="{BB962C8B-B14F-4D97-AF65-F5344CB8AC3E}">
        <p14:creationId xmlns:p14="http://schemas.microsoft.com/office/powerpoint/2010/main" xmlns="" val="3727906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Innovative paradigms applicable</a:t>
            </a:r>
            <a:endParaRPr lang="en-US" noProof="0" dirty="0">
              <a:latin typeface="Bookman Old Style" pitchFamily="18" charset="0"/>
            </a:endParaRPr>
          </a:p>
        </p:txBody>
      </p:sp>
      <p:sp>
        <p:nvSpPr>
          <p:cNvPr id="3" name="Content Placeholder 2"/>
          <p:cNvSpPr>
            <a:spLocks noGrp="1"/>
          </p:cNvSpPr>
          <p:nvPr>
            <p:ph idx="1"/>
          </p:nvPr>
        </p:nvSpPr>
        <p:spPr>
          <a:xfrm>
            <a:off x="457200" y="1600200"/>
            <a:ext cx="8229600" cy="1759045"/>
          </a:xfrm>
        </p:spPr>
        <p:txBody>
          <a:bodyPr>
            <a:normAutofit/>
          </a:bodyPr>
          <a:lstStyle/>
          <a:p>
            <a:pPr marL="0" indent="0">
              <a:buNone/>
            </a:pPr>
            <a:r>
              <a:rPr lang="en-US" noProof="0" dirty="0" smtClean="0">
                <a:latin typeface="Bookman Old Style" pitchFamily="18" charset="0"/>
              </a:rPr>
              <a:t>Netflix and Pandora are examples that can illustrate an “implicit” precision medicine approach.</a:t>
            </a:r>
          </a:p>
          <a:p>
            <a:endParaRPr lang="en-US" noProof="0" dirty="0">
              <a:latin typeface="Bookman Old Style" pitchFamily="18" charset="0"/>
            </a:endParaRPr>
          </a:p>
        </p:txBody>
      </p:sp>
      <p:sp>
        <p:nvSpPr>
          <p:cNvPr id="4" name="Rettangolo 3"/>
          <p:cNvSpPr/>
          <p:nvPr/>
        </p:nvSpPr>
        <p:spPr>
          <a:xfrm>
            <a:off x="155574" y="3657604"/>
            <a:ext cx="4233259" cy="3046988"/>
          </a:xfrm>
          <a:prstGeom prst="rect">
            <a:avLst/>
          </a:prstGeom>
        </p:spPr>
        <p:txBody>
          <a:bodyPr wrap="square">
            <a:spAutoFit/>
          </a:bodyPr>
          <a:lstStyle/>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pPr algn="just"/>
            <a:r>
              <a:rPr lang="en-US" sz="1600" dirty="0" smtClean="0">
                <a:latin typeface="Bookman Old Style" pitchFamily="18" charset="0"/>
              </a:rPr>
              <a:t>Pandora is based on “</a:t>
            </a:r>
            <a:r>
              <a:rPr lang="en-US" sz="1600" b="1" dirty="0" smtClean="0">
                <a:latin typeface="Bookman Old Style" pitchFamily="18" charset="0"/>
              </a:rPr>
              <a:t>content-based filtering</a:t>
            </a:r>
            <a:r>
              <a:rPr lang="en-US" sz="1600" dirty="0" smtClean="0">
                <a:latin typeface="Bookman Old Style" pitchFamily="18" charset="0"/>
              </a:rPr>
              <a:t>” techniques that propose recommendations to users on the basis of a match between the technical characteristics of the subject and the preferences expressed by the user. When a user selects a song, the suggestion regards songs with the same musical “pattern”.</a:t>
            </a:r>
          </a:p>
        </p:txBody>
      </p:sp>
      <p:sp>
        <p:nvSpPr>
          <p:cNvPr id="6" name="Rettangolo 5"/>
          <p:cNvSpPr/>
          <p:nvPr/>
        </p:nvSpPr>
        <p:spPr>
          <a:xfrm>
            <a:off x="4572000" y="4058880"/>
            <a:ext cx="4391696" cy="2308324"/>
          </a:xfrm>
          <a:prstGeom prst="rect">
            <a:avLst/>
          </a:prstGeom>
        </p:spPr>
        <p:txBody>
          <a:bodyPr wrap="square">
            <a:spAutoFit/>
          </a:bodyPr>
          <a:lstStyle/>
          <a:p>
            <a:pPr algn="just"/>
            <a:endParaRPr lang="it-IT" sz="1600" dirty="0" smtClean="0">
              <a:latin typeface="Bookman Old Style" pitchFamily="18" charset="0"/>
            </a:endParaRPr>
          </a:p>
          <a:p>
            <a:pPr algn="just"/>
            <a:endParaRPr lang="it-IT" sz="1600" dirty="0" smtClean="0">
              <a:latin typeface="Bookman Old Style" pitchFamily="18" charset="0"/>
            </a:endParaRPr>
          </a:p>
          <a:p>
            <a:pPr algn="just"/>
            <a:endParaRPr lang="it-IT" sz="1600" dirty="0" smtClean="0">
              <a:latin typeface="Bookman Old Style" pitchFamily="18" charset="0"/>
            </a:endParaRPr>
          </a:p>
          <a:p>
            <a:pPr algn="just"/>
            <a:endParaRPr lang="it-IT" sz="1600" dirty="0" smtClean="0">
              <a:latin typeface="Bookman Old Style" pitchFamily="18" charset="0"/>
            </a:endParaRPr>
          </a:p>
          <a:p>
            <a:pPr algn="just"/>
            <a:r>
              <a:rPr lang="it-IT" sz="1600" dirty="0" err="1" smtClean="0">
                <a:latin typeface="Bookman Old Style" pitchFamily="18" charset="0"/>
              </a:rPr>
              <a:t>Netflix</a:t>
            </a:r>
            <a:r>
              <a:rPr lang="it-IT" sz="1600" dirty="0" smtClean="0">
                <a:latin typeface="Bookman Old Style" pitchFamily="18" charset="0"/>
              </a:rPr>
              <a:t> </a:t>
            </a:r>
            <a:r>
              <a:rPr lang="it-IT" sz="1600" dirty="0" err="1" smtClean="0">
                <a:latin typeface="Bookman Old Style" pitchFamily="18" charset="0"/>
              </a:rPr>
              <a:t>uses</a:t>
            </a:r>
            <a:r>
              <a:rPr lang="it-IT" sz="1600" dirty="0" smtClean="0">
                <a:latin typeface="Bookman Old Style" pitchFamily="18" charset="0"/>
              </a:rPr>
              <a:t> “</a:t>
            </a:r>
            <a:r>
              <a:rPr lang="it-IT" sz="1600" b="1" dirty="0" smtClean="0">
                <a:latin typeface="Bookman Old Style" pitchFamily="18" charset="0"/>
              </a:rPr>
              <a:t>collaborative </a:t>
            </a:r>
            <a:r>
              <a:rPr lang="it-IT" sz="1600" b="1" dirty="0" err="1" smtClean="0">
                <a:latin typeface="Bookman Old Style" pitchFamily="18" charset="0"/>
              </a:rPr>
              <a:t>filtering</a:t>
            </a:r>
            <a:r>
              <a:rPr lang="it-IT" sz="1600" dirty="0" smtClean="0">
                <a:latin typeface="Bookman Old Style" pitchFamily="18" charset="0"/>
              </a:rPr>
              <a:t>” </a:t>
            </a:r>
            <a:r>
              <a:rPr lang="it-IT" sz="1600" dirty="0" err="1" smtClean="0">
                <a:latin typeface="Bookman Old Style" pitchFamily="18" charset="0"/>
              </a:rPr>
              <a:t>techniques</a:t>
            </a:r>
            <a:r>
              <a:rPr lang="it-IT" sz="1600" dirty="0" smtClean="0">
                <a:latin typeface="Bookman Old Style" pitchFamily="18" charset="0"/>
              </a:rPr>
              <a:t>, </a:t>
            </a:r>
            <a:r>
              <a:rPr lang="it-IT" sz="1600" dirty="0" err="1" smtClean="0">
                <a:latin typeface="Bookman Old Style" pitchFamily="18" charset="0"/>
              </a:rPr>
              <a:t>using</a:t>
            </a:r>
            <a:r>
              <a:rPr lang="it-IT" sz="1600" dirty="0" smtClean="0">
                <a:latin typeface="Bookman Old Style" pitchFamily="18" charset="0"/>
              </a:rPr>
              <a:t> information </a:t>
            </a:r>
            <a:r>
              <a:rPr lang="it-IT" sz="1600" dirty="0" err="1" smtClean="0">
                <a:latin typeface="Bookman Old Style" pitchFamily="18" charset="0"/>
              </a:rPr>
              <a:t>based</a:t>
            </a:r>
            <a:r>
              <a:rPr lang="it-IT" sz="1600" dirty="0" smtClean="0">
                <a:latin typeface="Bookman Old Style" pitchFamily="18" charset="0"/>
              </a:rPr>
              <a:t> on </a:t>
            </a:r>
            <a:r>
              <a:rPr lang="it-IT" sz="1600" dirty="0" err="1" smtClean="0">
                <a:latin typeface="Bookman Old Style" pitchFamily="18" charset="0"/>
              </a:rPr>
              <a:t>groups</a:t>
            </a:r>
            <a:r>
              <a:rPr lang="it-IT" sz="1600" dirty="0" smtClean="0">
                <a:latin typeface="Bookman Old Style" pitchFamily="18" charset="0"/>
              </a:rPr>
              <a:t> of </a:t>
            </a:r>
            <a:r>
              <a:rPr lang="it-IT" sz="1600" dirty="0" err="1" smtClean="0">
                <a:latin typeface="Bookman Old Style" pitchFamily="18" charset="0"/>
              </a:rPr>
              <a:t>users</a:t>
            </a:r>
            <a:r>
              <a:rPr lang="it-IT" sz="1600" dirty="0" smtClean="0">
                <a:latin typeface="Bookman Old Style" pitchFamily="18" charset="0"/>
              </a:rPr>
              <a:t> </a:t>
            </a:r>
            <a:r>
              <a:rPr lang="it-IT" sz="1600" dirty="0" err="1" smtClean="0">
                <a:latin typeface="Bookman Old Style" pitchFamily="18" charset="0"/>
              </a:rPr>
              <a:t>that</a:t>
            </a:r>
            <a:r>
              <a:rPr lang="it-IT" sz="1600" dirty="0" smtClean="0">
                <a:latin typeface="Bookman Old Style" pitchFamily="18" charset="0"/>
              </a:rPr>
              <a:t> </a:t>
            </a:r>
            <a:r>
              <a:rPr lang="it-IT" sz="1600" dirty="0" err="1" smtClean="0">
                <a:latin typeface="Bookman Old Style" pitchFamily="18" charset="0"/>
              </a:rPr>
              <a:t>make</a:t>
            </a:r>
            <a:r>
              <a:rPr lang="it-IT" sz="1600" dirty="0" smtClean="0">
                <a:latin typeface="Bookman Old Style" pitchFamily="18" charset="0"/>
              </a:rPr>
              <a:t> </a:t>
            </a:r>
            <a:r>
              <a:rPr lang="it-IT" sz="1600" dirty="0" err="1" smtClean="0">
                <a:latin typeface="Bookman Old Style" pitchFamily="18" charset="0"/>
              </a:rPr>
              <a:t>analogous</a:t>
            </a:r>
            <a:r>
              <a:rPr lang="it-IT" sz="1600" dirty="0" smtClean="0">
                <a:latin typeface="Bookman Old Style" pitchFamily="18" charset="0"/>
              </a:rPr>
              <a:t> </a:t>
            </a:r>
            <a:r>
              <a:rPr lang="it-IT" sz="1600" dirty="0" err="1" smtClean="0">
                <a:latin typeface="Bookman Old Style" pitchFamily="18" charset="0"/>
              </a:rPr>
              <a:t>choices</a:t>
            </a:r>
            <a:r>
              <a:rPr lang="it-IT" sz="1600" dirty="0" smtClean="0">
                <a:latin typeface="Bookman Old Style" pitchFamily="18" charset="0"/>
              </a:rPr>
              <a:t>, </a:t>
            </a:r>
            <a:r>
              <a:rPr lang="it-IT" sz="1600" dirty="0" err="1" smtClean="0">
                <a:latin typeface="Bookman Old Style" pitchFamily="18" charset="0"/>
              </a:rPr>
              <a:t>constructing</a:t>
            </a:r>
            <a:r>
              <a:rPr lang="it-IT" sz="1600" dirty="0" smtClean="0">
                <a:latin typeface="Bookman Old Style" pitchFamily="18" charset="0"/>
              </a:rPr>
              <a:t> a </a:t>
            </a:r>
            <a:r>
              <a:rPr lang="it-IT" sz="1600" dirty="0" err="1" smtClean="0">
                <a:latin typeface="Bookman Old Style" pitchFamily="18" charset="0"/>
              </a:rPr>
              <a:t>predictive</a:t>
            </a:r>
            <a:r>
              <a:rPr lang="it-IT" sz="1600" dirty="0" smtClean="0">
                <a:latin typeface="Bookman Old Style" pitchFamily="18" charset="0"/>
              </a:rPr>
              <a:t> model </a:t>
            </a:r>
            <a:r>
              <a:rPr lang="it-IT" sz="1600" dirty="0" err="1" smtClean="0">
                <a:latin typeface="Bookman Old Style" pitchFamily="18" charset="0"/>
              </a:rPr>
              <a:t>that</a:t>
            </a:r>
            <a:r>
              <a:rPr lang="it-IT" sz="1600" dirty="0" smtClean="0">
                <a:latin typeface="Bookman Old Style" pitchFamily="18" charset="0"/>
              </a:rPr>
              <a:t> </a:t>
            </a:r>
            <a:r>
              <a:rPr lang="it-IT" sz="1600" dirty="0" err="1" smtClean="0">
                <a:latin typeface="Bookman Old Style" pitchFamily="18" charset="0"/>
              </a:rPr>
              <a:t>therefore</a:t>
            </a:r>
            <a:r>
              <a:rPr lang="it-IT" sz="1600" dirty="0" smtClean="0">
                <a:latin typeface="Bookman Old Style" pitchFamily="18" charset="0"/>
              </a:rPr>
              <a:t> </a:t>
            </a:r>
            <a:r>
              <a:rPr lang="it-IT" sz="1600" dirty="0" err="1" smtClean="0">
                <a:latin typeface="Bookman Old Style" pitchFamily="18" charset="0"/>
              </a:rPr>
              <a:t>makes</a:t>
            </a:r>
            <a:r>
              <a:rPr lang="it-IT" sz="1600" dirty="0" smtClean="0">
                <a:latin typeface="Bookman Old Style" pitchFamily="18" charset="0"/>
              </a:rPr>
              <a:t> </a:t>
            </a:r>
            <a:r>
              <a:rPr lang="it-IT" sz="1600" dirty="0" err="1" smtClean="0">
                <a:latin typeface="Bookman Old Style" pitchFamily="18" charset="0"/>
              </a:rPr>
              <a:t>recommendations</a:t>
            </a:r>
            <a:r>
              <a:rPr lang="it-IT" sz="1600" dirty="0" smtClean="0">
                <a:latin typeface="Bookman Old Style" pitchFamily="18" charset="0"/>
              </a:rPr>
              <a:t>.</a:t>
            </a:r>
            <a:endParaRPr lang="en-US" sz="1600" dirty="0" smtClean="0">
              <a:latin typeface="Bookman Old Style" pitchFamily="18" charset="0"/>
            </a:endParaRPr>
          </a:p>
        </p:txBody>
      </p:sp>
      <p:sp>
        <p:nvSpPr>
          <p:cNvPr id="24578" name="AutoShape 2" descr="Risultati immagini per netfl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netfl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netflix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4" name="AutoShape 8" descr="Risultati immagini per netflix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5" name="Picture 9"/>
          <p:cNvPicPr>
            <a:picLocks noChangeAspect="1" noChangeArrowheads="1"/>
          </p:cNvPicPr>
          <p:nvPr/>
        </p:nvPicPr>
        <p:blipFill>
          <a:blip r:embed="rId2"/>
          <a:srcRect/>
          <a:stretch>
            <a:fillRect/>
          </a:stretch>
        </p:blipFill>
        <p:spPr bwMode="auto">
          <a:xfrm>
            <a:off x="5059251" y="3359245"/>
            <a:ext cx="3143250" cy="1457325"/>
          </a:xfrm>
          <a:prstGeom prst="rect">
            <a:avLst/>
          </a:prstGeom>
          <a:noFill/>
          <a:ln w="9525">
            <a:noFill/>
            <a:miter lim="800000"/>
            <a:headEnd/>
            <a:tailEnd/>
          </a:ln>
          <a:effectLst/>
        </p:spPr>
      </p:pic>
      <p:pic>
        <p:nvPicPr>
          <p:cNvPr id="24587" name="Picture 11" descr="Risultati immagini per pandora logo"/>
          <p:cNvPicPr>
            <a:picLocks noChangeAspect="1" noChangeArrowheads="1"/>
          </p:cNvPicPr>
          <p:nvPr/>
        </p:nvPicPr>
        <p:blipFill>
          <a:blip r:embed="rId3"/>
          <a:srcRect/>
          <a:stretch>
            <a:fillRect/>
          </a:stretch>
        </p:blipFill>
        <p:spPr bwMode="auto">
          <a:xfrm>
            <a:off x="722245" y="3236426"/>
            <a:ext cx="3705225" cy="1228726"/>
          </a:xfrm>
          <a:prstGeom prst="rect">
            <a:avLst/>
          </a:prstGeom>
          <a:noFill/>
        </p:spPr>
      </p:pic>
    </p:spTree>
    <p:extLst>
      <p:ext uri="{BB962C8B-B14F-4D97-AF65-F5344CB8AC3E}">
        <p14:creationId xmlns:p14="http://schemas.microsoft.com/office/powerpoint/2010/main" xmlns="" val="621979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smtClean="0">
                <a:solidFill>
                  <a:schemeClr val="bg1">
                    <a:lumMod val="85000"/>
                  </a:schemeClr>
                </a:solidFill>
                <a:latin typeface="Bookman Old Style" pitchFamily="18" charset="0"/>
              </a:rPr>
              <a:t>Outline</a:t>
            </a:r>
            <a:endParaRPr lang="en-US" noProof="0" dirty="0">
              <a:solidFill>
                <a:schemeClr val="bg1">
                  <a:lumMod val="85000"/>
                </a:schemeClr>
              </a:solidFill>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dirty="0">
                <a:solidFill>
                  <a:schemeClr val="bg1">
                    <a:lumMod val="85000"/>
                  </a:schemeClr>
                </a:solidFill>
                <a:latin typeface="Bookman Old Style" pitchFamily="18" charset="0"/>
              </a:rPr>
              <a:t>The change: towards individualized research</a:t>
            </a:r>
          </a:p>
          <a:p>
            <a:pPr algn="just"/>
            <a:r>
              <a:rPr lang="en-US" sz="2800" dirty="0">
                <a:solidFill>
                  <a:schemeClr val="bg1">
                    <a:lumMod val="85000"/>
                  </a:schemeClr>
                </a:solidFill>
                <a:latin typeface="Bookman Old Style" pitchFamily="18" charset="0"/>
              </a:rPr>
              <a:t>Research in an individualized context</a:t>
            </a:r>
          </a:p>
          <a:p>
            <a:pPr algn="just"/>
            <a:r>
              <a:rPr lang="en-US" sz="2800" dirty="0">
                <a:solidFill>
                  <a:schemeClr val="bg1">
                    <a:lumMod val="85000"/>
                  </a:schemeClr>
                </a:solidFill>
                <a:latin typeface="Bookman Old Style" pitchFamily="18" charset="0"/>
              </a:rPr>
              <a:t>The crisis in the valorization system</a:t>
            </a:r>
          </a:p>
          <a:p>
            <a:pPr algn="just"/>
            <a:r>
              <a:rPr lang="en-US" sz="2800" dirty="0">
                <a:solidFill>
                  <a:schemeClr val="bg1">
                    <a:lumMod val="85000"/>
                  </a:schemeClr>
                </a:solidFill>
                <a:latin typeface="Bookman Old Style" pitchFamily="18" charset="0"/>
              </a:rPr>
              <a:t>New values for translational medicine</a:t>
            </a:r>
          </a:p>
          <a:p>
            <a:pPr algn="just"/>
            <a:r>
              <a:rPr lang="en-US" sz="2800" dirty="0">
                <a:latin typeface="Bookman Old Style" pitchFamily="18" charset="0"/>
              </a:rPr>
              <a:t>Clinical research meets narration</a:t>
            </a:r>
          </a:p>
          <a:p>
            <a:pPr algn="just"/>
            <a:r>
              <a:rPr lang="en-US" sz="2800" dirty="0">
                <a:solidFill>
                  <a:schemeClr val="bg1">
                    <a:lumMod val="85000"/>
                  </a:schemeClr>
                </a:solidFill>
                <a:latin typeface="Bookman Old Style" pitchFamily="18" charset="0"/>
              </a:rPr>
              <a:t>The confluence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normAutofit fontScale="90000"/>
          </a:bodyPr>
          <a:lstStyle/>
          <a:p>
            <a:r>
              <a:rPr lang="en-US" noProof="0" dirty="0" smtClean="0">
                <a:latin typeface="Bookman Old Style" pitchFamily="18" charset="0"/>
              </a:rPr>
              <a:t>The management of information</a:t>
            </a:r>
            <a:endParaRPr lang="en-US" noProof="0" dirty="0">
              <a:latin typeface="Bookman Old Style" pitchFamily="18" charset="0"/>
            </a:endParaRPr>
          </a:p>
        </p:txBody>
      </p:sp>
      <p:pic>
        <p:nvPicPr>
          <p:cNvPr id="6" name="Picture 2"/>
          <p:cNvPicPr>
            <a:picLocks noGrp="1" noChangeAspect="1" noChangeArrowheads="1"/>
          </p:cNvPicPr>
          <p:nvPr>
            <p:ph idx="1"/>
          </p:nvPr>
        </p:nvPicPr>
        <p:blipFill>
          <a:blip r:embed="rId2"/>
          <a:srcRect l="-8845" r="-8845"/>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noProof="0" dirty="0"/>
          </a:p>
        </p:txBody>
      </p:sp>
      <p:pic>
        <p:nvPicPr>
          <p:cNvPr id="4" name="Segnaposto contenuto 3" descr="osler.bmp"/>
          <p:cNvPicPr>
            <a:picLocks noGrp="1" noChangeAspect="1"/>
          </p:cNvPicPr>
          <p:nvPr>
            <p:ph idx="1"/>
          </p:nvPr>
        </p:nvPicPr>
        <p:blipFill>
          <a:blip r:embed="rId2"/>
          <a:srcRect l="6812" t="9437" r="68082" b="36543"/>
          <a:stretch>
            <a:fillRect/>
          </a:stretch>
        </p:blipFill>
        <p:spPr>
          <a:xfrm>
            <a:off x="1667435" y="2326341"/>
            <a:ext cx="1667436" cy="1963271"/>
          </a:xfrm>
        </p:spPr>
      </p:pic>
      <p:sp>
        <p:nvSpPr>
          <p:cNvPr id="5" name="CasellaDiTesto 4"/>
          <p:cNvSpPr txBox="1"/>
          <p:nvPr/>
        </p:nvSpPr>
        <p:spPr>
          <a:xfrm>
            <a:off x="3334871" y="2501153"/>
            <a:ext cx="4585446" cy="1477328"/>
          </a:xfrm>
          <a:prstGeom prst="rect">
            <a:avLst/>
          </a:prstGeom>
          <a:noFill/>
        </p:spPr>
        <p:txBody>
          <a:bodyPr wrap="square" rtlCol="0">
            <a:spAutoFit/>
          </a:bodyPr>
          <a:lstStyle/>
          <a:p>
            <a:r>
              <a:rPr lang="it-IT" dirty="0" smtClean="0">
                <a:latin typeface="Bookman Old Style" pitchFamily="18" charset="0"/>
              </a:rPr>
              <a:t>“</a:t>
            </a:r>
            <a:r>
              <a:rPr lang="it-IT" i="1" dirty="0" err="1" smtClean="0">
                <a:latin typeface="Bookman Old Style" pitchFamily="18" charset="0"/>
              </a:rPr>
              <a:t>If</a:t>
            </a:r>
            <a:r>
              <a:rPr lang="it-IT" i="1" dirty="0" smtClean="0">
                <a:latin typeface="Bookman Old Style" pitchFamily="18" charset="0"/>
              </a:rPr>
              <a:t> </a:t>
            </a:r>
            <a:r>
              <a:rPr lang="it-IT" i="1" dirty="0" err="1" smtClean="0">
                <a:latin typeface="Bookman Old Style" pitchFamily="18" charset="0"/>
              </a:rPr>
              <a:t>it</a:t>
            </a:r>
            <a:r>
              <a:rPr lang="it-IT" i="1" dirty="0" smtClean="0">
                <a:latin typeface="Bookman Old Style" pitchFamily="18" charset="0"/>
              </a:rPr>
              <a:t> </a:t>
            </a:r>
            <a:r>
              <a:rPr lang="it-IT" i="1" dirty="0" err="1" smtClean="0">
                <a:latin typeface="Bookman Old Style" pitchFamily="18" charset="0"/>
              </a:rPr>
              <a:t>were</a:t>
            </a:r>
            <a:r>
              <a:rPr lang="it-IT" i="1" dirty="0" smtClean="0">
                <a:latin typeface="Bookman Old Style" pitchFamily="18" charset="0"/>
              </a:rPr>
              <a:t> </a:t>
            </a:r>
            <a:r>
              <a:rPr lang="it-IT" i="1" dirty="0" err="1" smtClean="0">
                <a:latin typeface="Bookman Old Style" pitchFamily="18" charset="0"/>
              </a:rPr>
              <a:t>not</a:t>
            </a:r>
            <a:r>
              <a:rPr lang="it-IT" i="1" dirty="0" smtClean="0">
                <a:latin typeface="Bookman Old Style" pitchFamily="18" charset="0"/>
              </a:rPr>
              <a:t> </a:t>
            </a:r>
            <a:r>
              <a:rPr lang="it-IT" i="1" dirty="0" err="1" smtClean="0">
                <a:latin typeface="Bookman Old Style" pitchFamily="18" charset="0"/>
              </a:rPr>
              <a:t>for</a:t>
            </a:r>
            <a:r>
              <a:rPr lang="it-IT" i="1" dirty="0" smtClean="0">
                <a:latin typeface="Bookman Old Style" pitchFamily="18" charset="0"/>
              </a:rPr>
              <a:t> the </a:t>
            </a:r>
            <a:r>
              <a:rPr lang="it-IT" i="1" dirty="0" err="1" smtClean="0">
                <a:latin typeface="Bookman Old Style" pitchFamily="18" charset="0"/>
              </a:rPr>
              <a:t>great</a:t>
            </a:r>
            <a:r>
              <a:rPr lang="it-IT" i="1" dirty="0" smtClean="0">
                <a:latin typeface="Bookman Old Style" pitchFamily="18" charset="0"/>
              </a:rPr>
              <a:t> </a:t>
            </a:r>
            <a:r>
              <a:rPr lang="it-IT" b="1" i="1" dirty="0" err="1" smtClean="0">
                <a:latin typeface="Bookman Old Style" pitchFamily="18" charset="0"/>
              </a:rPr>
              <a:t>variability</a:t>
            </a:r>
            <a:r>
              <a:rPr lang="it-IT" b="1" i="1" dirty="0" smtClean="0">
                <a:latin typeface="Bookman Old Style" pitchFamily="18" charset="0"/>
              </a:rPr>
              <a:t> </a:t>
            </a:r>
            <a:r>
              <a:rPr lang="it-IT" b="1" i="1" dirty="0" err="1" smtClean="0">
                <a:latin typeface="Bookman Old Style" pitchFamily="18" charset="0"/>
              </a:rPr>
              <a:t>among</a:t>
            </a:r>
            <a:r>
              <a:rPr lang="it-IT" b="1" i="1" dirty="0" smtClean="0">
                <a:latin typeface="Bookman Old Style" pitchFamily="18" charset="0"/>
              </a:rPr>
              <a:t> </a:t>
            </a:r>
            <a:r>
              <a:rPr lang="it-IT" b="1" i="1" dirty="0" err="1" smtClean="0">
                <a:latin typeface="Bookman Old Style" pitchFamily="18" charset="0"/>
              </a:rPr>
              <a:t>individuals</a:t>
            </a:r>
            <a:r>
              <a:rPr lang="it-IT" i="1" dirty="0" smtClean="0">
                <a:latin typeface="Bookman Old Style" pitchFamily="18" charset="0"/>
              </a:rPr>
              <a:t>, medicine </a:t>
            </a:r>
            <a:r>
              <a:rPr lang="it-IT" i="1" dirty="0" err="1" smtClean="0">
                <a:latin typeface="Bookman Old Style" pitchFamily="18" charset="0"/>
              </a:rPr>
              <a:t>might</a:t>
            </a:r>
            <a:r>
              <a:rPr lang="it-IT" i="1" dirty="0" smtClean="0">
                <a:latin typeface="Bookman Old Style" pitchFamily="18" charset="0"/>
              </a:rPr>
              <a:t> </a:t>
            </a:r>
            <a:r>
              <a:rPr lang="it-IT" i="1" dirty="0" err="1" smtClean="0">
                <a:latin typeface="Bookman Old Style" pitchFamily="18" charset="0"/>
              </a:rPr>
              <a:t>as</a:t>
            </a:r>
            <a:r>
              <a:rPr lang="it-IT" i="1" dirty="0" smtClean="0">
                <a:latin typeface="Bookman Old Style" pitchFamily="18" charset="0"/>
              </a:rPr>
              <a:t> </a:t>
            </a:r>
            <a:r>
              <a:rPr lang="it-IT" i="1" dirty="0" err="1" smtClean="0">
                <a:latin typeface="Bookman Old Style" pitchFamily="18" charset="0"/>
              </a:rPr>
              <a:t>well</a:t>
            </a:r>
            <a:r>
              <a:rPr lang="it-IT" i="1" dirty="0" smtClean="0">
                <a:latin typeface="Bookman Old Style" pitchFamily="18" charset="0"/>
              </a:rPr>
              <a:t> </a:t>
            </a:r>
            <a:r>
              <a:rPr lang="it-IT" i="1" dirty="0" err="1" smtClean="0">
                <a:latin typeface="Bookman Old Style" pitchFamily="18" charset="0"/>
              </a:rPr>
              <a:t>be</a:t>
            </a:r>
            <a:r>
              <a:rPr lang="it-IT" i="1" dirty="0" smtClean="0">
                <a:latin typeface="Bookman Old Style" pitchFamily="18" charset="0"/>
              </a:rPr>
              <a:t> a </a:t>
            </a:r>
            <a:r>
              <a:rPr lang="it-IT" b="1" i="1" dirty="0" smtClean="0">
                <a:latin typeface="Bookman Old Style" pitchFamily="18" charset="0"/>
              </a:rPr>
              <a:t>science</a:t>
            </a:r>
            <a:r>
              <a:rPr lang="it-IT" i="1" dirty="0" smtClean="0">
                <a:latin typeface="Bookman Old Style" pitchFamily="18" charset="0"/>
              </a:rPr>
              <a:t>  and </a:t>
            </a:r>
            <a:r>
              <a:rPr lang="it-IT" i="1" dirty="0" err="1" smtClean="0">
                <a:latin typeface="Bookman Old Style" pitchFamily="18" charset="0"/>
              </a:rPr>
              <a:t>not</a:t>
            </a:r>
            <a:r>
              <a:rPr lang="it-IT" i="1" dirty="0" smtClean="0">
                <a:latin typeface="Bookman Old Style" pitchFamily="18" charset="0"/>
              </a:rPr>
              <a:t> </a:t>
            </a:r>
            <a:r>
              <a:rPr lang="it-IT" i="1" dirty="0" err="1" smtClean="0">
                <a:latin typeface="Bookman Old Style" pitchFamily="18" charset="0"/>
              </a:rPr>
              <a:t>an</a:t>
            </a:r>
            <a:r>
              <a:rPr lang="it-IT" i="1" dirty="0" smtClean="0">
                <a:latin typeface="Bookman Old Style" pitchFamily="18" charset="0"/>
              </a:rPr>
              <a:t> </a:t>
            </a:r>
            <a:r>
              <a:rPr lang="it-IT" b="1" i="1" dirty="0" smtClean="0">
                <a:latin typeface="Bookman Old Style" pitchFamily="18" charset="0"/>
              </a:rPr>
              <a:t>art</a:t>
            </a:r>
            <a:r>
              <a:rPr lang="it-IT" dirty="0" smtClean="0">
                <a:latin typeface="Bookman Old Style" pitchFamily="18" charset="0"/>
              </a:rPr>
              <a:t>”</a:t>
            </a:r>
          </a:p>
          <a:p>
            <a:endParaRPr lang="it-IT" dirty="0" smtClean="0">
              <a:latin typeface="Bookman Old Style" pitchFamily="18" charset="0"/>
            </a:endParaRPr>
          </a:p>
          <a:p>
            <a:r>
              <a:rPr lang="it-IT" b="1" dirty="0" smtClean="0">
                <a:latin typeface="Bookman Old Style" pitchFamily="18" charset="0"/>
              </a:rPr>
              <a:t>Sir William </a:t>
            </a:r>
            <a:r>
              <a:rPr lang="it-IT" b="1" dirty="0" err="1" smtClean="0">
                <a:latin typeface="Bookman Old Style" pitchFamily="18" charset="0"/>
              </a:rPr>
              <a:t>Osler</a:t>
            </a:r>
            <a:r>
              <a:rPr lang="it-IT" b="1" dirty="0" smtClean="0">
                <a:latin typeface="Bookman Old Style" pitchFamily="18" charset="0"/>
              </a:rPr>
              <a:t>, 1892</a:t>
            </a:r>
            <a:endParaRPr lang="it-IT" b="1" dirty="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Clinical research towards a narration</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55000" lnSpcReduction="20000"/>
          </a:bodyPr>
          <a:lstStyle/>
          <a:p>
            <a:pPr algn="r">
              <a:buNone/>
            </a:pPr>
            <a:r>
              <a:rPr lang="en-US" sz="2900" noProof="0" dirty="0" smtClean="0">
                <a:latin typeface="Bookman Old Style" pitchFamily="18" charset="0"/>
              </a:rPr>
              <a:t>The symbolic relevance of feedback: return and disclosure of genomic research results of breast cancer patients in Belgium, Germany and the UK</a:t>
            </a:r>
          </a:p>
          <a:p>
            <a:pPr algn="r">
              <a:buNone/>
            </a:pPr>
            <a:r>
              <a:rPr lang="en-US" sz="2900" noProof="0" dirty="0" smtClean="0">
                <a:latin typeface="Bookman Old Style" pitchFamily="18" charset="0"/>
              </a:rPr>
              <a:t>Petersen et al., J </a:t>
            </a:r>
            <a:r>
              <a:rPr lang="en-US" sz="2900" noProof="0" dirty="0" err="1" smtClean="0">
                <a:latin typeface="Bookman Old Style" pitchFamily="18" charset="0"/>
              </a:rPr>
              <a:t>Clin</a:t>
            </a:r>
            <a:r>
              <a:rPr lang="en-US" sz="2900" noProof="0" dirty="0" smtClean="0">
                <a:latin typeface="Bookman Old Style" pitchFamily="18" charset="0"/>
              </a:rPr>
              <a:t> Res </a:t>
            </a:r>
            <a:r>
              <a:rPr lang="en-US" sz="2900" noProof="0" dirty="0" err="1" smtClean="0">
                <a:latin typeface="Bookman Old Style" pitchFamily="18" charset="0"/>
              </a:rPr>
              <a:t>Bioeth</a:t>
            </a:r>
            <a:r>
              <a:rPr lang="en-US" sz="2900" noProof="0" dirty="0" smtClean="0">
                <a:latin typeface="Bookman Old Style" pitchFamily="18" charset="0"/>
              </a:rPr>
              <a:t> 2014, 6:4</a:t>
            </a:r>
          </a:p>
          <a:p>
            <a:endParaRPr lang="en-US" noProof="0" dirty="0" smtClean="0">
              <a:latin typeface="Bookman Old Style" pitchFamily="18" charset="0"/>
            </a:endParaRPr>
          </a:p>
          <a:p>
            <a:pPr algn="just"/>
            <a:r>
              <a:rPr lang="en-US" noProof="0" dirty="0" smtClean="0">
                <a:latin typeface="Bookman Old Style" pitchFamily="18" charset="0"/>
              </a:rPr>
              <a:t>Exploring participant attitudes and perceptions about privacy concerns and expectations of receiving study results in three national study populations (Belgium, n = 152, United Kingdom, n = 122, and Germany, n = 122).  The recruited survey participants were breast cancer patients who provided </a:t>
            </a:r>
            <a:r>
              <a:rPr lang="en-US" noProof="0" dirty="0" err="1" smtClean="0">
                <a:latin typeface="Bookman Old Style" pitchFamily="18" charset="0"/>
              </a:rPr>
              <a:t>biospecimens</a:t>
            </a:r>
            <a:r>
              <a:rPr lang="en-US" noProof="0" dirty="0" smtClean="0">
                <a:latin typeface="Bookman Old Style" pitchFamily="18" charset="0"/>
              </a:rPr>
              <a:t> to genomic cancer research.</a:t>
            </a:r>
          </a:p>
          <a:p>
            <a:pPr algn="just"/>
            <a:r>
              <a:rPr lang="en-US" noProof="0" dirty="0" smtClean="0">
                <a:latin typeface="Bookman Old Style" pitchFamily="18" charset="0"/>
              </a:rPr>
              <a:t>Despite their consent to participate in research, they had </a:t>
            </a:r>
            <a:r>
              <a:rPr lang="en-US" b="1" noProof="0" dirty="0" smtClean="0">
                <a:latin typeface="Bookman Old Style" pitchFamily="18" charset="0"/>
              </a:rPr>
              <a:t>considerable concerns regarding personal risks of disadvantage from privacy violations</a:t>
            </a:r>
            <a:r>
              <a:rPr lang="en-US" noProof="0" dirty="0" smtClean="0">
                <a:latin typeface="Bookman Old Style" pitchFamily="18" charset="0"/>
              </a:rPr>
              <a:t> in the context of the research setting and were fairly unconfident whether existing data protection measures adequately safeguard them.</a:t>
            </a:r>
          </a:p>
          <a:p>
            <a:pPr algn="just"/>
            <a:r>
              <a:rPr lang="en-US" noProof="0" dirty="0" smtClean="0">
                <a:latin typeface="Bookman Old Style" pitchFamily="18" charset="0"/>
              </a:rPr>
              <a:t>Can some forms of reciprocity provide a way out of the dilemma? </a:t>
            </a:r>
            <a:r>
              <a:rPr lang="en-US" b="1" noProof="0" dirty="0" smtClean="0">
                <a:latin typeface="Bookman Old Style" pitchFamily="18" charset="0"/>
              </a:rPr>
              <a:t>The return does not necessarily have to be beneficial in terms of money or patient care, but needs to represent some sort of appreciation of the study participant’s contribution.</a:t>
            </a:r>
          </a:p>
        </p:txBody>
      </p:sp>
    </p:spTree>
    <p:extLst>
      <p:ext uri="{BB962C8B-B14F-4D97-AF65-F5344CB8AC3E}">
        <p14:creationId xmlns:p14="http://schemas.microsoft.com/office/powerpoint/2010/main" xmlns="" val="2645793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man Old Style" pitchFamily="18" charset="0"/>
              </a:rPr>
              <a:t>Clinical research towards a narration</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62500" lnSpcReduction="20000"/>
          </a:bodyPr>
          <a:lstStyle/>
          <a:p>
            <a:pPr algn="r">
              <a:buNone/>
            </a:pPr>
            <a:r>
              <a:rPr lang="en-US" sz="2200" noProof="0" dirty="0" smtClean="0">
                <a:latin typeface="Bookman Old Style" pitchFamily="18" charset="0"/>
              </a:rPr>
              <a:t>Disclosing pleiotropic effects during genetic risk assessment for Alzheimer’s disease</a:t>
            </a:r>
          </a:p>
          <a:p>
            <a:pPr algn="r">
              <a:buNone/>
            </a:pPr>
            <a:r>
              <a:rPr lang="en-US" sz="2200" noProof="0" dirty="0" smtClean="0">
                <a:latin typeface="Bookman Old Style" pitchFamily="18" charset="0"/>
              </a:rPr>
              <a:t>Christensen et al., Annals of Internal Medicine,  2016, 164:3</a:t>
            </a:r>
          </a:p>
          <a:p>
            <a:endParaRPr lang="en-US" noProof="0" dirty="0" smtClean="0">
              <a:latin typeface="Bookman Old Style" pitchFamily="18" charset="0"/>
            </a:endParaRPr>
          </a:p>
          <a:p>
            <a:pPr algn="just"/>
            <a:r>
              <a:rPr lang="en-US" noProof="0" dirty="0" smtClean="0">
                <a:latin typeface="Bookman Old Style" pitchFamily="18" charset="0"/>
              </a:rPr>
              <a:t>257 asymptomatic adults were enrolled, 69% of whom had 1 AD-affected first-degree relative.  Adults from Boston, Massachusetts, Cleveland, Ohio, Washington, DC and Ann Arbor, Michigan.</a:t>
            </a:r>
          </a:p>
          <a:p>
            <a:pPr algn="just"/>
            <a:r>
              <a:rPr lang="en-US" noProof="0" dirty="0" smtClean="0">
                <a:latin typeface="Bookman Old Style" pitchFamily="18" charset="0"/>
              </a:rPr>
              <a:t>Primary outcomes were Beck Anxiety Inventory (BAI) and Center for Epidemiologic studies Depression Scale (CES-D) scores at 12 months.</a:t>
            </a:r>
          </a:p>
          <a:p>
            <a:pPr algn="just"/>
            <a:r>
              <a:rPr lang="en-US" noProof="0" dirty="0" smtClean="0">
                <a:latin typeface="Bookman Old Style" pitchFamily="18" charset="0"/>
              </a:rPr>
              <a:t>Participants at increased risk for disease (APOE </a:t>
            </a:r>
            <a:r>
              <a:rPr lang="en-US" i="0" noProof="0" dirty="0" smtClean="0">
                <a:latin typeface="Bookman Old Style" pitchFamily="18" charset="0"/>
                <a:ea typeface="Lucida Grande"/>
                <a:cs typeface="Lucida Grande"/>
              </a:rPr>
              <a:t>ε</a:t>
            </a:r>
            <a:r>
              <a:rPr lang="en-US" noProof="0" dirty="0" smtClean="0">
                <a:latin typeface="Bookman Old Style" pitchFamily="18" charset="0"/>
              </a:rPr>
              <a:t>4 carriers) seemed to experience less test-related distress at 12 months if they also received CAD information.  </a:t>
            </a:r>
          </a:p>
          <a:p>
            <a:pPr algn="just"/>
            <a:r>
              <a:rPr lang="en-US" noProof="0" dirty="0" smtClean="0">
                <a:latin typeface="Bookman Old Style" pitchFamily="18" charset="0"/>
              </a:rPr>
              <a:t>Learning about an increased risk for AD and addressing pleiotropic outcomes </a:t>
            </a:r>
            <a:r>
              <a:rPr lang="en-US" b="1" noProof="0" dirty="0" smtClean="0">
                <a:latin typeface="Bookman Old Style" pitchFamily="18" charset="0"/>
              </a:rPr>
              <a:t>may motivate persons to be healthier in general rather than motivating them to take steps to reduce risk for a specific disease</a:t>
            </a:r>
            <a:r>
              <a:rPr lang="en-US" noProof="0" dirty="0" smtClean="0">
                <a:latin typeface="Bookman Old Style" pitchFamily="18" charset="0"/>
              </a:rPr>
              <a:t>.</a:t>
            </a:r>
          </a:p>
        </p:txBody>
      </p:sp>
    </p:spTree>
    <p:extLst>
      <p:ext uri="{BB962C8B-B14F-4D97-AF65-F5344CB8AC3E}">
        <p14:creationId xmlns:p14="http://schemas.microsoft.com/office/powerpoint/2010/main" xmlns="" val="1132229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smtClean="0">
                <a:solidFill>
                  <a:schemeClr val="bg1">
                    <a:lumMod val="85000"/>
                  </a:schemeClr>
                </a:solidFill>
                <a:latin typeface="Bookman Old Style" pitchFamily="18" charset="0"/>
              </a:rPr>
              <a:t>Outline</a:t>
            </a:r>
            <a:endParaRPr lang="en-US" noProof="0">
              <a:solidFill>
                <a:schemeClr val="bg1">
                  <a:lumMod val="85000"/>
                </a:schemeClr>
              </a:solidFill>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dirty="0">
                <a:solidFill>
                  <a:schemeClr val="bg1">
                    <a:lumMod val="85000"/>
                  </a:schemeClr>
                </a:solidFill>
                <a:latin typeface="Bookman Old Style" pitchFamily="18" charset="0"/>
              </a:rPr>
              <a:t>The change: towards individualized research</a:t>
            </a:r>
          </a:p>
          <a:p>
            <a:pPr algn="just"/>
            <a:r>
              <a:rPr lang="en-US" sz="2800" dirty="0">
                <a:solidFill>
                  <a:schemeClr val="bg1">
                    <a:lumMod val="85000"/>
                  </a:schemeClr>
                </a:solidFill>
                <a:latin typeface="Bookman Old Style" pitchFamily="18" charset="0"/>
              </a:rPr>
              <a:t>Research in an individualized context</a:t>
            </a:r>
          </a:p>
          <a:p>
            <a:pPr algn="just"/>
            <a:r>
              <a:rPr lang="en-US" sz="2800" dirty="0">
                <a:solidFill>
                  <a:schemeClr val="bg1">
                    <a:lumMod val="85000"/>
                  </a:schemeClr>
                </a:solidFill>
                <a:latin typeface="Bookman Old Style" pitchFamily="18" charset="0"/>
              </a:rPr>
              <a:t>The crisis in the valorization system</a:t>
            </a:r>
          </a:p>
          <a:p>
            <a:pPr algn="just"/>
            <a:r>
              <a:rPr lang="en-US" sz="2800" dirty="0">
                <a:solidFill>
                  <a:schemeClr val="bg1">
                    <a:lumMod val="85000"/>
                  </a:schemeClr>
                </a:solidFill>
                <a:latin typeface="Bookman Old Style" pitchFamily="18" charset="0"/>
              </a:rPr>
              <a:t>New values for translational medicine</a:t>
            </a:r>
          </a:p>
          <a:p>
            <a:pPr algn="just"/>
            <a:r>
              <a:rPr lang="en-US" sz="2800" dirty="0">
                <a:solidFill>
                  <a:schemeClr val="bg1">
                    <a:lumMod val="85000"/>
                  </a:schemeClr>
                </a:solidFill>
                <a:latin typeface="Bookman Old Style" pitchFamily="18" charset="0"/>
              </a:rPr>
              <a:t>Clinical research meets narration</a:t>
            </a:r>
          </a:p>
          <a:p>
            <a:pPr algn="just"/>
            <a:r>
              <a:rPr lang="en-US" sz="2800" dirty="0">
                <a:solidFill>
                  <a:srgbClr val="000000"/>
                </a:solidFill>
                <a:latin typeface="Bookman Old Style" pitchFamily="18" charset="0"/>
              </a:rPr>
              <a:t>The confluence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man Old Style" pitchFamily="18" charset="0"/>
              </a:rPr>
              <a:t>A trajectory shared at a global level</a:t>
            </a:r>
            <a:endParaRPr lang="en-US" noProof="0" dirty="0">
              <a:latin typeface="Bookman Old Style" pitchFamily="18" charset="0"/>
            </a:endParaRPr>
          </a:p>
        </p:txBody>
      </p:sp>
      <p:pic>
        <p:nvPicPr>
          <p:cNvPr id="4" name="Picture 3" descr="Screen Shot 2016-02-12 at 15.53.19.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600200"/>
            <a:ext cx="4648985" cy="1596980"/>
          </a:xfrm>
          <a:prstGeom prst="rect">
            <a:avLst/>
          </a:prstGeom>
        </p:spPr>
      </p:pic>
      <p:pic>
        <p:nvPicPr>
          <p:cNvPr id="6" name="Picture 5" descr="Screen Shot 2016-02-12 at 15.57.4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07776" y="3197180"/>
            <a:ext cx="4821117" cy="1297426"/>
          </a:xfrm>
          <a:prstGeom prst="rect">
            <a:avLst/>
          </a:prstGeom>
        </p:spPr>
      </p:pic>
      <p:pic>
        <p:nvPicPr>
          <p:cNvPr id="7" name="Picture 4"/>
          <p:cNvPicPr>
            <a:picLocks noChangeAspect="1"/>
          </p:cNvPicPr>
          <p:nvPr/>
        </p:nvPicPr>
        <p:blipFill>
          <a:blip r:embed="rId4"/>
          <a:stretch>
            <a:fillRect/>
          </a:stretch>
        </p:blipFill>
        <p:spPr>
          <a:xfrm>
            <a:off x="4766603" y="4494606"/>
            <a:ext cx="3213847" cy="1185955"/>
          </a:xfrm>
          <a:prstGeom prst="rect">
            <a:avLst/>
          </a:prstGeom>
        </p:spPr>
      </p:pic>
    </p:spTree>
    <p:extLst>
      <p:ext uri="{BB962C8B-B14F-4D97-AF65-F5344CB8AC3E}">
        <p14:creationId xmlns:p14="http://schemas.microsoft.com/office/powerpoint/2010/main" xmlns="" val="3677711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man Old Style" pitchFamily="18" charset="0"/>
              </a:rPr>
              <a:t>A trajectory shared at a global level</a:t>
            </a:r>
            <a:endParaRPr lang="en-US" noProof="0" dirty="0">
              <a:latin typeface="Bookman Old Style" pitchFamily="18" charset="0"/>
            </a:endParaRPr>
          </a:p>
        </p:txBody>
      </p:sp>
      <p:sp>
        <p:nvSpPr>
          <p:cNvPr id="3" name="Content Placeholder 2"/>
          <p:cNvSpPr>
            <a:spLocks noGrp="1"/>
          </p:cNvSpPr>
          <p:nvPr>
            <p:ph idx="1"/>
          </p:nvPr>
        </p:nvSpPr>
        <p:spPr/>
        <p:txBody>
          <a:bodyPr>
            <a:normAutofit lnSpcReduction="10000"/>
          </a:bodyPr>
          <a:lstStyle/>
          <a:p>
            <a:pPr algn="just"/>
            <a:r>
              <a:rPr lang="en-US" noProof="0" dirty="0" smtClean="0">
                <a:latin typeface="Bookman Old Style" pitchFamily="18" charset="0"/>
              </a:rPr>
              <a:t>US President Barack Obama unveiled a </a:t>
            </a:r>
            <a:r>
              <a:rPr lang="en-US" b="1" noProof="0" dirty="0" smtClean="0">
                <a:latin typeface="Bookman Old Style" pitchFamily="18" charset="0"/>
              </a:rPr>
              <a:t>$215 million precision medicine program</a:t>
            </a:r>
            <a:r>
              <a:rPr lang="en-US" noProof="0" dirty="0" smtClean="0">
                <a:latin typeface="Bookman Old Style" pitchFamily="18" charset="0"/>
              </a:rPr>
              <a:t>. The White House is seeking $130 million for the US National Institutes of Health (NIH) to develop a </a:t>
            </a:r>
            <a:r>
              <a:rPr lang="en-US" b="1" noProof="0" dirty="0" smtClean="0">
                <a:latin typeface="Bookman Old Style" pitchFamily="18" charset="0"/>
              </a:rPr>
              <a:t>national cohort of at least one million volunteers for a longitudinal study</a:t>
            </a:r>
            <a:r>
              <a:rPr lang="en-US" noProof="0" dirty="0" smtClean="0">
                <a:latin typeface="Bookman Old Style" pitchFamily="18" charset="0"/>
              </a:rPr>
              <a:t>. The challenge is related mainly to how well it can incorporate data from existing studies.</a:t>
            </a:r>
          </a:p>
        </p:txBody>
      </p:sp>
    </p:spTree>
    <p:extLst>
      <p:ext uri="{BB962C8B-B14F-4D97-AF65-F5344CB8AC3E}">
        <p14:creationId xmlns:p14="http://schemas.microsoft.com/office/powerpoint/2010/main" xmlns="" val="3677711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man Old Style" pitchFamily="18" charset="0"/>
              </a:rPr>
              <a:t>A trajectory shared at a global level</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noProof="0" dirty="0" smtClean="0">
                <a:latin typeface="Bookman Old Style" pitchFamily="18" charset="0"/>
              </a:rPr>
              <a:t>The California Initiative for Advancing Precision Medicine also follows similar initiatives in other countries. The state will spend another </a:t>
            </a:r>
            <a:r>
              <a:rPr lang="en-US" b="1" noProof="0" dirty="0" smtClean="0">
                <a:latin typeface="Bookman Old Style" pitchFamily="18" charset="0"/>
              </a:rPr>
              <a:t>$600,000 to study the ethical, legal and social issues</a:t>
            </a:r>
            <a:r>
              <a:rPr lang="en-US" noProof="0" dirty="0" smtClean="0">
                <a:latin typeface="Bookman Old Style" pitchFamily="18" charset="0"/>
              </a:rPr>
              <a:t> related to such tailored treatment, among other issues.</a:t>
            </a:r>
          </a:p>
          <a:p>
            <a:pPr algn="just"/>
            <a:r>
              <a:rPr lang="en-US" noProof="0" dirty="0" smtClean="0">
                <a:latin typeface="Bookman Old Style" pitchFamily="18" charset="0"/>
              </a:rPr>
              <a:t>The </a:t>
            </a:r>
            <a:r>
              <a:rPr lang="en-US" b="1" noProof="0" dirty="0" smtClean="0">
                <a:latin typeface="Bookman Old Style" pitchFamily="18" charset="0"/>
              </a:rPr>
              <a:t>UK National Health Service will sequence the whole genomes of 100,000 patients</a:t>
            </a:r>
            <a:r>
              <a:rPr lang="en-US" noProof="0" dirty="0" smtClean="0">
                <a:latin typeface="Bookman Old Style" pitchFamily="18" charset="0"/>
              </a:rPr>
              <a:t>.</a:t>
            </a:r>
          </a:p>
          <a:p>
            <a:pPr algn="just"/>
            <a:r>
              <a:rPr lang="en-US" noProof="0" dirty="0" smtClean="0">
                <a:latin typeface="Bookman Old Style" pitchFamily="18" charset="0"/>
              </a:rPr>
              <a:t>Researchers’ proximity to companies with expertise in handling big data or genetic information is key.</a:t>
            </a:r>
            <a:endParaRPr lang="en-US" noProof="0" dirty="0">
              <a:latin typeface="Bookman Old Style" pitchFamily="18" charset="0"/>
            </a:endParaRPr>
          </a:p>
        </p:txBody>
      </p:sp>
    </p:spTree>
    <p:extLst>
      <p:ext uri="{BB962C8B-B14F-4D97-AF65-F5344CB8AC3E}">
        <p14:creationId xmlns:p14="http://schemas.microsoft.com/office/powerpoint/2010/main" xmlns="" val="2384363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A trajectory shared at a global level</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r>
              <a:rPr lang="en-US" noProof="0" dirty="0" smtClean="0">
                <a:latin typeface="Bookman Old Style" pitchFamily="18" charset="0"/>
              </a:rPr>
              <a:t>The Chinese government is expected to officially announce its initiative, which will certainly </a:t>
            </a:r>
            <a:r>
              <a:rPr lang="en-US" dirty="0">
                <a:latin typeface="Bookman Old Style" pitchFamily="18" charset="0"/>
              </a:rPr>
              <a:t>be larger </a:t>
            </a:r>
            <a:r>
              <a:rPr lang="en-US" noProof="0" dirty="0" smtClean="0">
                <a:latin typeface="Bookman Old Style" pitchFamily="18" charset="0"/>
              </a:rPr>
              <a:t>and more expensive than the US </a:t>
            </a:r>
            <a:r>
              <a:rPr lang="en-US" dirty="0">
                <a:latin typeface="Bookman Old Style" pitchFamily="18" charset="0"/>
              </a:rPr>
              <a:t>initiative, after it approves its next five-year plan in March.</a:t>
            </a:r>
            <a:endParaRPr lang="en-US" noProof="0" dirty="0" smtClean="0">
              <a:latin typeface="Bookman Old Style" pitchFamily="18" charset="0"/>
            </a:endParaRPr>
          </a:p>
          <a:p>
            <a:r>
              <a:rPr lang="en-US" noProof="0" dirty="0" smtClean="0">
                <a:latin typeface="Bookman Old Style" pitchFamily="18" charset="0"/>
              </a:rPr>
              <a:t>Leading institutes – including Tsinghua University, </a:t>
            </a:r>
            <a:r>
              <a:rPr lang="en-US" noProof="0" dirty="0" err="1" smtClean="0">
                <a:latin typeface="Bookman Old Style" pitchFamily="18" charset="0"/>
              </a:rPr>
              <a:t>Fudan</a:t>
            </a:r>
            <a:r>
              <a:rPr lang="en-US" noProof="0" dirty="0" smtClean="0">
                <a:latin typeface="Bookman Old Style" pitchFamily="18" charset="0"/>
              </a:rPr>
              <a:t> University and the Chinese Academy of Medical Sciences – are scrambling </a:t>
            </a:r>
            <a:r>
              <a:rPr lang="en-US" b="1" noProof="0" dirty="0" smtClean="0">
                <a:latin typeface="Bookman Old Style" pitchFamily="18" charset="0"/>
              </a:rPr>
              <a:t>to set up precision-medicine centers</a:t>
            </a:r>
            <a:r>
              <a:rPr lang="en-US" noProof="0" dirty="0" smtClean="0">
                <a:latin typeface="Bookman Old Style" pitchFamily="18" charset="0"/>
              </a:rPr>
              <a:t>. </a:t>
            </a:r>
          </a:p>
          <a:p>
            <a:r>
              <a:rPr lang="en-US" noProof="0" dirty="0" smtClean="0">
                <a:latin typeface="Bookman Old Style" pitchFamily="18" charset="0"/>
              </a:rPr>
              <a:t>Sichuan University’s West China Hospital, for instance, plans to sequence 1 million human genomes itself – the same goal as the entire US initiative.  </a:t>
            </a:r>
            <a:endParaRPr lang="en-US" noProof="0" dirty="0">
              <a:latin typeface="Bookman Old Style" pitchFamily="18" charset="0"/>
            </a:endParaRPr>
          </a:p>
          <a:p>
            <a:r>
              <a:rPr lang="en-US" b="1" noProof="0" dirty="0" smtClean="0">
                <a:latin typeface="Bookman Old Style" pitchFamily="18" charset="0"/>
              </a:rPr>
              <a:t>In 2010, the genomics institute BGI in Shenzhen was estimated to host more sequencing capacity than the entire United States</a:t>
            </a:r>
            <a:r>
              <a:rPr lang="en-US" noProof="0" dirty="0" smtClean="0">
                <a:latin typeface="Bookman Old Style" pitchFamily="18" charset="0"/>
              </a:rPr>
              <a:t>.</a:t>
            </a:r>
          </a:p>
        </p:txBody>
      </p:sp>
    </p:spTree>
    <p:extLst>
      <p:ext uri="{BB962C8B-B14F-4D97-AF65-F5344CB8AC3E}">
        <p14:creationId xmlns:p14="http://schemas.microsoft.com/office/powerpoint/2010/main" xmlns="" val="3223267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Quality of the data and organization</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pPr algn="just"/>
            <a:r>
              <a:rPr lang="en-US" noProof="0" dirty="0" smtClean="0">
                <a:latin typeface="Bookman Old Style" pitchFamily="18" charset="0"/>
              </a:rPr>
              <a:t>Given </a:t>
            </a:r>
            <a:r>
              <a:rPr lang="en-US" dirty="0" smtClean="0">
                <a:latin typeface="Bookman Old Style" pitchFamily="18" charset="0"/>
              </a:rPr>
              <a:t>the complexity of the data that can potentially be aggregated, in order to develop individualized research there is a need for the </a:t>
            </a:r>
            <a:r>
              <a:rPr lang="en-US" b="1" noProof="0" dirty="0" smtClean="0">
                <a:latin typeface="Bookman Old Style" pitchFamily="18" charset="0"/>
              </a:rPr>
              <a:t>creation of a precision research ecosystem that binds clinicians, researchers, companies and the systems charged with the aggregation of clinical information</a:t>
            </a:r>
            <a:r>
              <a:rPr lang="en-US" noProof="0" dirty="0" smtClean="0">
                <a:latin typeface="Bookman Old Style" pitchFamily="18" charset="0"/>
              </a:rPr>
              <a:t>.</a:t>
            </a:r>
          </a:p>
          <a:p>
            <a:pPr algn="just"/>
            <a:r>
              <a:rPr lang="en-US" b="1" noProof="0" dirty="0" smtClean="0">
                <a:latin typeface="Bookman Old Style" pitchFamily="18" charset="0"/>
              </a:rPr>
              <a:t>Standardizing the way in which the enormous amounts of personal data of patients is evaluated </a:t>
            </a:r>
            <a:r>
              <a:rPr lang="en-US" noProof="0" dirty="0" smtClean="0">
                <a:latin typeface="Bookman Old Style" pitchFamily="18" charset="0"/>
              </a:rPr>
              <a:t>in diagnostic and prognostic terms is fundamental.</a:t>
            </a:r>
          </a:p>
          <a:p>
            <a:pPr algn="just"/>
            <a:r>
              <a:rPr lang="en-US" b="1" noProof="0" dirty="0" smtClean="0">
                <a:latin typeface="Bookman Old Style" pitchFamily="18" charset="0"/>
              </a:rPr>
              <a:t>The robustness of clinical and research databases is a key point</a:t>
            </a:r>
            <a:r>
              <a:rPr lang="en-US" noProof="0" dirty="0" smtClean="0">
                <a:latin typeface="Bookman Old Style" pitchFamily="18" charset="0"/>
              </a:rPr>
              <a:t> to guarantee the efficacy and quality of the interpretation of the data.</a:t>
            </a:r>
          </a:p>
          <a:p>
            <a:pPr algn="just"/>
            <a:r>
              <a:rPr lang="en-US" noProof="0" dirty="0" smtClean="0">
                <a:latin typeface="Bookman Old Style" pitchFamily="18" charset="0"/>
              </a:rPr>
              <a:t>For this reason the organization of the information within dedicated databases is </a:t>
            </a:r>
            <a:r>
              <a:rPr lang="en-US" noProof="0" dirty="0" err="1" smtClean="0">
                <a:latin typeface="Bookman Old Style" pitchFamily="18" charset="0"/>
              </a:rPr>
              <a:t>th</a:t>
            </a:r>
            <a:r>
              <a:rPr lang="en-US" dirty="0" smtClean="0">
                <a:latin typeface="Bookman Old Style" pitchFamily="18" charset="0"/>
              </a:rPr>
              <a:t>e resolving step for the foundation of </a:t>
            </a:r>
            <a:r>
              <a:rPr lang="en-US" noProof="0" dirty="0" smtClean="0">
                <a:latin typeface="Bookman Old Style" pitchFamily="18" charset="0"/>
              </a:rPr>
              <a:t>  an individualized research.</a:t>
            </a:r>
          </a:p>
          <a:p>
            <a:endParaRPr lang="en-US" noProof="0" dirty="0" smtClean="0">
              <a:latin typeface="Bookman Old Style" pitchFamily="18" charset="0"/>
            </a:endParaRPr>
          </a:p>
          <a:p>
            <a:endParaRPr lang="en-US" noProof="0" dirty="0" smtClean="0">
              <a:latin typeface="Bookman Old Style" pitchFamily="18" charset="0"/>
            </a:endParaRPr>
          </a:p>
          <a:p>
            <a:endParaRPr lang="en-US" noProof="0" dirty="0" smtClean="0">
              <a:latin typeface="Bookman Old Style" pitchFamily="18" charset="0"/>
            </a:endParaRPr>
          </a:p>
          <a:p>
            <a:endParaRPr lang="en-US" noProof="0" dirty="0" smtClean="0">
              <a:latin typeface="Bookman Old Style" pitchFamily="18" charset="0"/>
            </a:endParaRPr>
          </a:p>
          <a:p>
            <a:endParaRPr lang="en-US" noProof="0" dirty="0" smtClean="0">
              <a:latin typeface="Bookman Old Style" pitchFamily="18" charset="0"/>
            </a:endParaRPr>
          </a:p>
          <a:p>
            <a:endParaRPr lang="en-US" noProof="0" dirty="0">
              <a:latin typeface="Bookman Old Style" pitchFamily="18" charset="0"/>
            </a:endParaRPr>
          </a:p>
        </p:txBody>
      </p:sp>
    </p:spTree>
    <p:extLst>
      <p:ext uri="{BB962C8B-B14F-4D97-AF65-F5344CB8AC3E}">
        <p14:creationId xmlns:p14="http://schemas.microsoft.com/office/powerpoint/2010/main" xmlns="" val="1412855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The Tragedy of the Commons</a:t>
            </a:r>
            <a:br>
              <a:rPr lang="en-US" noProof="0" dirty="0" smtClean="0">
                <a:latin typeface="Bookman Old Style" pitchFamily="18" charset="0"/>
              </a:rPr>
            </a:br>
            <a:endParaRPr lang="en-US" noProof="0" dirty="0">
              <a:latin typeface="Bookman Old Style"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noProof="0" dirty="0" smtClean="0">
                <a:latin typeface="Bookman Old Style" pitchFamily="18" charset="0"/>
              </a:rPr>
              <a:t>Hardin, in “The Tragedy of The Commons” (Science, 1968), questioned the sustainability of certain human practices and behaviors, </a:t>
            </a:r>
            <a:r>
              <a:rPr lang="en-US" dirty="0" smtClean="0">
                <a:latin typeface="Bookman Old Style" pitchFamily="18" charset="0"/>
              </a:rPr>
              <a:t>making reference to the unpopular topic “freedom to breed”.  These practices and behaviors are not innate, but derive from the system in which every man is trapped</a:t>
            </a:r>
            <a:r>
              <a:rPr lang="en-US" noProof="0" dirty="0" smtClean="0">
                <a:latin typeface="Bookman Old Style" pitchFamily="18" charset="0"/>
              </a:rPr>
              <a:t>. </a:t>
            </a:r>
          </a:p>
          <a:p>
            <a:pPr algn="just"/>
            <a:r>
              <a:rPr lang="en-US" b="1" i="1" noProof="0" dirty="0" smtClean="0">
                <a:latin typeface="Bookman Old Style" pitchFamily="18" charset="0"/>
              </a:rPr>
              <a:t>Some problems cannot be resolved technically, but only through an ethical approach</a:t>
            </a:r>
            <a:r>
              <a:rPr lang="en-US" noProof="0" dirty="0" smtClean="0">
                <a:latin typeface="Bookman Old Style" pitchFamily="18" charset="0"/>
              </a:rPr>
              <a:t>.</a:t>
            </a:r>
          </a:p>
        </p:txBody>
      </p:sp>
    </p:spTree>
    <p:extLst>
      <p:ext uri="{BB962C8B-B14F-4D97-AF65-F5344CB8AC3E}">
        <p14:creationId xmlns:p14="http://schemas.microsoft.com/office/powerpoint/2010/main" xmlns="" val="2071239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951"/>
            <a:ext cx="8229600" cy="4525963"/>
          </a:xfrm>
        </p:spPr>
        <p:txBody>
          <a:bodyPr>
            <a:normAutofit fontScale="77500" lnSpcReduction="20000"/>
          </a:bodyPr>
          <a:lstStyle/>
          <a:p>
            <a:pPr marL="0" indent="4763" algn="just">
              <a:buNone/>
            </a:pPr>
            <a:r>
              <a:rPr lang="en-US" noProof="0" dirty="0" smtClean="0">
                <a:solidFill>
                  <a:srgbClr val="C0504D"/>
                </a:solidFill>
                <a:latin typeface="Bookman Old Style" pitchFamily="18" charset="0"/>
              </a:rPr>
              <a:t>Personalized medicine indicates a care paradigm that, on the basis of a more detailed knowledge of the patient, is able to diagnose and treat more effectively.</a:t>
            </a:r>
          </a:p>
          <a:p>
            <a:pPr marL="0" indent="4763" algn="just">
              <a:buNone/>
            </a:pPr>
            <a:endParaRPr lang="en-US" noProof="0" dirty="0" smtClean="0">
              <a:solidFill>
                <a:srgbClr val="C0504D"/>
              </a:solidFill>
              <a:latin typeface="Bookman Old Style" pitchFamily="18" charset="0"/>
            </a:endParaRPr>
          </a:p>
          <a:p>
            <a:pPr marL="0" indent="4763" algn="just">
              <a:buNone/>
            </a:pPr>
            <a:r>
              <a:rPr lang="en-US" dirty="0" smtClean="0">
                <a:solidFill>
                  <a:srgbClr val="C0504D"/>
                </a:solidFill>
                <a:latin typeface="Bookman Old Style" pitchFamily="18" charset="0"/>
              </a:rPr>
              <a:t>Precision research is possible for market and technological questions, but the same does not hold for a personalization of medicine.  Narration – as the relationship between physician and patient – can represent the true moment of personalization of medicine, in which ethical and relationship aspects also converge: toward a true medical art</a:t>
            </a:r>
            <a:r>
              <a:rPr lang="en-US" noProof="0" dirty="0" smtClean="0">
                <a:solidFill>
                  <a:srgbClr val="C0504D"/>
                </a:solidFill>
                <a:latin typeface="Bookman Old Style" pitchFamily="18" charset="0"/>
              </a:rPr>
              <a:t>.</a:t>
            </a:r>
          </a:p>
          <a:p>
            <a:endParaRPr lang="en-US" noProof="0" dirty="0">
              <a:latin typeface="Bookman Old Style" pitchFamily="18" charset="0"/>
            </a:endParaRPr>
          </a:p>
        </p:txBody>
      </p:sp>
    </p:spTree>
    <p:extLst>
      <p:ext uri="{BB962C8B-B14F-4D97-AF65-F5344CB8AC3E}">
        <p14:creationId xmlns:p14="http://schemas.microsoft.com/office/powerpoint/2010/main" xmlns="" val="1898721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noProof="0" dirty="0" smtClean="0">
                <a:latin typeface="Bookman Old Style" pitchFamily="18" charset="0"/>
              </a:rPr>
              <a:t>Individualized research and precision medicine</a:t>
            </a:r>
            <a:endParaRPr lang="en-US" noProof="0" dirty="0">
              <a:latin typeface="Bookman Old Style" pitchFamily="18" charset="0"/>
            </a:endParaRPr>
          </a:p>
        </p:txBody>
      </p:sp>
      <p:pic>
        <p:nvPicPr>
          <p:cNvPr id="5" name="Content Placeholder 4" descr="https://encrypted-tbn0.gstatic.com/images?q=tbn:ANd9GcQcok3dkD2eyWLWsaf_1yvfNQD1V4lFWwWwG7Xl9FZU3-YvND9H9g"/>
          <p:cNvPicPr>
            <a:picLocks noGrp="1" noChangeAspect="1" noChangeArrowheads="1"/>
          </p:cNvPicPr>
          <p:nvPr>
            <p:ph idx="1"/>
          </p:nvPr>
        </p:nvPicPr>
        <p:blipFill>
          <a:blip r:embed="rId2"/>
          <a:srcRect l="-37548" r="-3754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720000" rIns="720000" rtlCol="0" anchor="ctr"/>
          <a:lstStyle/>
          <a:p>
            <a:pPr algn="just">
              <a:tabLst>
                <a:tab pos="8615363" algn="l"/>
              </a:tabLst>
            </a:pPr>
            <a:r>
              <a:rPr lang="it-IT" sz="2800" dirty="0" smtClean="0">
                <a:latin typeface="Bookman Old Style" pitchFamily="18" charset="0"/>
              </a:rPr>
              <a:t>“Infatti </a:t>
            </a:r>
            <a:r>
              <a:rPr lang="it-IT" sz="2800" dirty="0" smtClean="0">
                <a:latin typeface="Bookman Old Style" pitchFamily="18" charset="0"/>
              </a:rPr>
              <a:t>la mente non ha bisogno, come un vaso, di essere riempita, ma, come legna da ardere, ha bisogno solo di una scintilla che la accenda, che vi infonda l'impulso alla ricerca e il desiderio della verità</a:t>
            </a:r>
            <a:r>
              <a:rPr lang="it-IT" sz="2800" dirty="0" smtClean="0">
                <a:latin typeface="Bookman Old Style" pitchFamily="18" charset="0"/>
              </a:rPr>
              <a:t>.”</a:t>
            </a:r>
            <a:endParaRPr lang="it-IT" sz="2800" b="1" dirty="0" smtClean="0">
              <a:latin typeface="Bookman Old Style" pitchFamily="18" charset="0"/>
            </a:endParaRPr>
          </a:p>
          <a:p>
            <a:pPr algn="just">
              <a:tabLst>
                <a:tab pos="8615363" algn="l"/>
              </a:tabLst>
            </a:pPr>
            <a:endParaRPr lang="it-IT" sz="2800" dirty="0" smtClean="0">
              <a:latin typeface="Bookman Old Style" pitchFamily="18" charset="0"/>
            </a:endParaRPr>
          </a:p>
          <a:p>
            <a:pPr algn="just">
              <a:tabLst>
                <a:tab pos="8615363" algn="l"/>
              </a:tabLst>
            </a:pPr>
            <a:r>
              <a:rPr lang="it-IT" sz="2800" dirty="0" smtClean="0">
                <a:latin typeface="Bookman Old Style" pitchFamily="18" charset="0"/>
              </a:rPr>
              <a:t>“In </a:t>
            </a:r>
            <a:r>
              <a:rPr lang="it-IT" sz="2800" dirty="0" err="1" smtClean="0">
                <a:latin typeface="Bookman Old Style" pitchFamily="18" charset="0"/>
              </a:rPr>
              <a:t>fact</a:t>
            </a:r>
            <a:r>
              <a:rPr lang="it-IT" sz="2800" dirty="0" smtClean="0">
                <a:latin typeface="Bookman Old Style" pitchFamily="18" charset="0"/>
              </a:rPr>
              <a:t> the mind </a:t>
            </a:r>
            <a:r>
              <a:rPr lang="it-IT" sz="2800" dirty="0" err="1" smtClean="0">
                <a:latin typeface="Bookman Old Style" pitchFamily="18" charset="0"/>
              </a:rPr>
              <a:t>does</a:t>
            </a:r>
            <a:r>
              <a:rPr lang="it-IT" sz="2800" dirty="0" smtClean="0">
                <a:latin typeface="Bookman Old Style" pitchFamily="18" charset="0"/>
              </a:rPr>
              <a:t> </a:t>
            </a:r>
            <a:r>
              <a:rPr lang="it-IT" sz="2800" dirty="0" err="1" smtClean="0">
                <a:latin typeface="Bookman Old Style" pitchFamily="18" charset="0"/>
              </a:rPr>
              <a:t>not</a:t>
            </a:r>
            <a:r>
              <a:rPr lang="it-IT" sz="2800" dirty="0" smtClean="0">
                <a:latin typeface="Bookman Old Style" pitchFamily="18" charset="0"/>
              </a:rPr>
              <a:t> </a:t>
            </a:r>
            <a:r>
              <a:rPr lang="it-IT" sz="2800" dirty="0" err="1" smtClean="0">
                <a:latin typeface="Bookman Old Style" pitchFamily="18" charset="0"/>
              </a:rPr>
              <a:t>need</a:t>
            </a:r>
            <a:r>
              <a:rPr lang="it-IT" sz="2800" dirty="0" smtClean="0">
                <a:latin typeface="Bookman Old Style" pitchFamily="18" charset="0"/>
              </a:rPr>
              <a:t>, </a:t>
            </a:r>
            <a:r>
              <a:rPr lang="it-IT" sz="2800" dirty="0" err="1" smtClean="0">
                <a:latin typeface="Bookman Old Style" pitchFamily="18" charset="0"/>
              </a:rPr>
              <a:t>like</a:t>
            </a:r>
            <a:r>
              <a:rPr lang="it-IT" sz="2800" dirty="0" smtClean="0">
                <a:latin typeface="Bookman Old Style" pitchFamily="18" charset="0"/>
              </a:rPr>
              <a:t> a </a:t>
            </a:r>
            <a:r>
              <a:rPr lang="it-IT" sz="2800" dirty="0" err="1" smtClean="0">
                <a:latin typeface="Bookman Old Style" pitchFamily="18" charset="0"/>
              </a:rPr>
              <a:t>vase</a:t>
            </a:r>
            <a:r>
              <a:rPr lang="it-IT" sz="2800" dirty="0" smtClean="0">
                <a:latin typeface="Bookman Old Style" pitchFamily="18" charset="0"/>
              </a:rPr>
              <a:t>, to be </a:t>
            </a:r>
            <a:r>
              <a:rPr lang="it-IT" sz="2800" dirty="0" err="1" smtClean="0">
                <a:latin typeface="Bookman Old Style" pitchFamily="18" charset="0"/>
              </a:rPr>
              <a:t>filled</a:t>
            </a:r>
            <a:r>
              <a:rPr lang="it-IT" sz="2800" dirty="0" smtClean="0">
                <a:latin typeface="Bookman Old Style" pitchFamily="18" charset="0"/>
              </a:rPr>
              <a:t>, </a:t>
            </a:r>
            <a:r>
              <a:rPr lang="it-IT" sz="2800" dirty="0" err="1" smtClean="0">
                <a:latin typeface="Bookman Old Style" pitchFamily="18" charset="0"/>
              </a:rPr>
              <a:t>but</a:t>
            </a:r>
            <a:r>
              <a:rPr lang="it-IT" sz="2800" dirty="0" smtClean="0">
                <a:latin typeface="Bookman Old Style" pitchFamily="18" charset="0"/>
              </a:rPr>
              <a:t>, </a:t>
            </a:r>
            <a:r>
              <a:rPr lang="it-IT" sz="2800" dirty="0" err="1" smtClean="0">
                <a:latin typeface="Bookman Old Style" pitchFamily="18" charset="0"/>
              </a:rPr>
              <a:t>like</a:t>
            </a:r>
            <a:r>
              <a:rPr lang="it-IT" sz="2800" dirty="0" smtClean="0">
                <a:latin typeface="Bookman Old Style" pitchFamily="18" charset="0"/>
              </a:rPr>
              <a:t> </a:t>
            </a:r>
            <a:r>
              <a:rPr lang="it-IT" sz="2800" dirty="0" err="1" smtClean="0">
                <a:latin typeface="Bookman Old Style" pitchFamily="18" charset="0"/>
              </a:rPr>
              <a:t>wood</a:t>
            </a:r>
            <a:r>
              <a:rPr lang="it-IT" sz="2800" dirty="0" smtClean="0">
                <a:latin typeface="Bookman Old Style" pitchFamily="18" charset="0"/>
              </a:rPr>
              <a:t> to be </a:t>
            </a:r>
            <a:r>
              <a:rPr lang="it-IT" sz="2800" dirty="0" err="1" smtClean="0">
                <a:latin typeface="Bookman Old Style" pitchFamily="18" charset="0"/>
              </a:rPr>
              <a:t>burned</a:t>
            </a:r>
            <a:r>
              <a:rPr lang="it-IT" sz="2800" dirty="0" smtClean="0">
                <a:latin typeface="Bookman Old Style" pitchFamily="18" charset="0"/>
              </a:rPr>
              <a:t>, </a:t>
            </a:r>
            <a:r>
              <a:rPr lang="it-IT" sz="2800" dirty="0" err="1" smtClean="0">
                <a:latin typeface="Bookman Old Style" pitchFamily="18" charset="0"/>
              </a:rPr>
              <a:t>only</a:t>
            </a:r>
            <a:r>
              <a:rPr lang="it-IT" sz="2800" dirty="0">
                <a:latin typeface="Bookman Old Style" pitchFamily="18" charset="0"/>
              </a:rPr>
              <a:t> </a:t>
            </a:r>
            <a:r>
              <a:rPr lang="it-IT" sz="2800" dirty="0" err="1" smtClean="0">
                <a:latin typeface="Bookman Old Style" pitchFamily="18" charset="0"/>
              </a:rPr>
              <a:t>needs</a:t>
            </a:r>
            <a:r>
              <a:rPr lang="it-IT" sz="2800" dirty="0" smtClean="0">
                <a:latin typeface="Bookman Old Style" pitchFamily="18" charset="0"/>
              </a:rPr>
              <a:t> a </a:t>
            </a:r>
            <a:r>
              <a:rPr lang="it-IT" sz="2800" dirty="0" err="1" smtClean="0">
                <a:latin typeface="Bookman Old Style" pitchFamily="18" charset="0"/>
              </a:rPr>
              <a:t>spark</a:t>
            </a:r>
            <a:r>
              <a:rPr lang="it-IT" sz="2800" dirty="0" smtClean="0">
                <a:latin typeface="Bookman Old Style" pitchFamily="18" charset="0"/>
              </a:rPr>
              <a:t> </a:t>
            </a:r>
            <a:r>
              <a:rPr lang="it-IT" sz="2800" dirty="0" err="1" smtClean="0">
                <a:latin typeface="Bookman Old Style" pitchFamily="18" charset="0"/>
              </a:rPr>
              <a:t>that</a:t>
            </a:r>
            <a:r>
              <a:rPr lang="it-IT" sz="2800" dirty="0" smtClean="0">
                <a:latin typeface="Bookman Old Style" pitchFamily="18" charset="0"/>
              </a:rPr>
              <a:t> </a:t>
            </a:r>
            <a:r>
              <a:rPr lang="it-IT" sz="2800" dirty="0" err="1" smtClean="0">
                <a:latin typeface="Bookman Old Style" pitchFamily="18" charset="0"/>
              </a:rPr>
              <a:t>lights</a:t>
            </a:r>
            <a:r>
              <a:rPr lang="it-IT" sz="2800" dirty="0" smtClean="0">
                <a:latin typeface="Bookman Old Style" pitchFamily="18" charset="0"/>
              </a:rPr>
              <a:t> </a:t>
            </a:r>
            <a:r>
              <a:rPr lang="it-IT" sz="2800" dirty="0" err="1" smtClean="0">
                <a:latin typeface="Bookman Old Style" pitchFamily="18" charset="0"/>
              </a:rPr>
              <a:t>it</a:t>
            </a:r>
            <a:r>
              <a:rPr lang="it-IT" sz="2800" dirty="0" smtClean="0">
                <a:latin typeface="Bookman Old Style" pitchFamily="18" charset="0"/>
              </a:rPr>
              <a:t> on </a:t>
            </a:r>
            <a:r>
              <a:rPr lang="it-IT" sz="2800" dirty="0" err="1" smtClean="0">
                <a:latin typeface="Bookman Old Style" pitchFamily="18" charset="0"/>
              </a:rPr>
              <a:t>fire</a:t>
            </a:r>
            <a:r>
              <a:rPr lang="it-IT" sz="2800" dirty="0" smtClean="0">
                <a:latin typeface="Bookman Old Style" pitchFamily="18" charset="0"/>
              </a:rPr>
              <a:t>, </a:t>
            </a:r>
            <a:r>
              <a:rPr lang="it-IT" sz="2800" dirty="0" err="1" smtClean="0">
                <a:latin typeface="Bookman Old Style" pitchFamily="18" charset="0"/>
              </a:rPr>
              <a:t>that</a:t>
            </a:r>
            <a:r>
              <a:rPr lang="it-IT" sz="2800" dirty="0" smtClean="0">
                <a:latin typeface="Bookman Old Style" pitchFamily="18" charset="0"/>
              </a:rPr>
              <a:t> </a:t>
            </a:r>
            <a:r>
              <a:rPr lang="it-IT" sz="2800" dirty="0" err="1" smtClean="0">
                <a:latin typeface="Bookman Old Style" pitchFamily="18" charset="0"/>
              </a:rPr>
              <a:t>infuses</a:t>
            </a:r>
            <a:r>
              <a:rPr lang="it-IT" sz="2800" dirty="0" smtClean="0">
                <a:latin typeface="Bookman Old Style" pitchFamily="18" charset="0"/>
              </a:rPr>
              <a:t> </a:t>
            </a:r>
            <a:r>
              <a:rPr lang="it-IT" sz="2800" dirty="0" err="1" smtClean="0">
                <a:latin typeface="Bookman Old Style" pitchFamily="18" charset="0"/>
              </a:rPr>
              <a:t>it</a:t>
            </a:r>
            <a:r>
              <a:rPr lang="it-IT" sz="2800" dirty="0" smtClean="0">
                <a:latin typeface="Bookman Old Style" pitchFamily="18" charset="0"/>
              </a:rPr>
              <a:t> with the </a:t>
            </a:r>
            <a:r>
              <a:rPr lang="it-IT" sz="2800" dirty="0" err="1" smtClean="0">
                <a:latin typeface="Bookman Old Style" pitchFamily="18" charset="0"/>
              </a:rPr>
              <a:t>impetus</a:t>
            </a:r>
            <a:r>
              <a:rPr lang="it-IT" sz="2800" dirty="0" smtClean="0">
                <a:latin typeface="Bookman Old Style" pitchFamily="18" charset="0"/>
              </a:rPr>
              <a:t> for </a:t>
            </a:r>
            <a:r>
              <a:rPr lang="it-IT" sz="2800" dirty="0" err="1" smtClean="0">
                <a:latin typeface="Bookman Old Style" pitchFamily="18" charset="0"/>
              </a:rPr>
              <a:t>research</a:t>
            </a:r>
            <a:r>
              <a:rPr lang="it-IT" sz="2800" dirty="0" smtClean="0">
                <a:latin typeface="Bookman Old Style" pitchFamily="18" charset="0"/>
              </a:rPr>
              <a:t> and the desire for the </a:t>
            </a:r>
            <a:r>
              <a:rPr lang="it-IT" sz="2800" dirty="0" err="1" smtClean="0">
                <a:latin typeface="Bookman Old Style" pitchFamily="18" charset="0"/>
              </a:rPr>
              <a:t>truth</a:t>
            </a:r>
            <a:r>
              <a:rPr lang="it-IT" sz="2800" dirty="0" smtClean="0">
                <a:latin typeface="Bookman Old Style" pitchFamily="18" charset="0"/>
              </a:rPr>
              <a:t>.”</a:t>
            </a:r>
            <a:endParaRPr lang="it-IT" sz="2800" b="1" dirty="0" smtClean="0">
              <a:latin typeface="Bookman Old Style" pitchFamily="18" charset="0"/>
            </a:endParaRPr>
          </a:p>
          <a:p>
            <a:pPr algn="just"/>
            <a:endParaRPr lang="it-IT" sz="2800" b="1" dirty="0" smtClean="0">
              <a:latin typeface="Bookman Old Style" pitchFamily="18" charset="0"/>
            </a:endParaRPr>
          </a:p>
          <a:p>
            <a:pPr algn="r"/>
            <a:r>
              <a:rPr lang="it-IT" sz="2400" i="1" dirty="0" smtClean="0">
                <a:latin typeface="Bookman Old Style" pitchFamily="18" charset="0"/>
              </a:rPr>
              <a:t>The art of </a:t>
            </a:r>
            <a:r>
              <a:rPr lang="it-IT" sz="2400" i="1" dirty="0" err="1" smtClean="0">
                <a:latin typeface="Bookman Old Style" pitchFamily="18" charset="0"/>
              </a:rPr>
              <a:t>listening</a:t>
            </a:r>
            <a:r>
              <a:rPr lang="it-IT" sz="2400" i="1" dirty="0" smtClean="0">
                <a:latin typeface="Bookman Old Style" pitchFamily="18" charset="0"/>
              </a:rPr>
              <a:t> (De </a:t>
            </a:r>
            <a:r>
              <a:rPr lang="it-IT" sz="2400" i="1" dirty="0" err="1" smtClean="0">
                <a:latin typeface="Bookman Old Style" pitchFamily="18" charset="0"/>
              </a:rPr>
              <a:t>recta</a:t>
            </a:r>
            <a:r>
              <a:rPr lang="it-IT" sz="2400" i="1" dirty="0" smtClean="0">
                <a:latin typeface="Bookman Old Style" pitchFamily="18" charset="0"/>
              </a:rPr>
              <a:t> </a:t>
            </a:r>
            <a:r>
              <a:rPr lang="it-IT" sz="2400" i="1" dirty="0" err="1" smtClean="0">
                <a:latin typeface="Bookman Old Style" pitchFamily="18" charset="0"/>
              </a:rPr>
              <a:t>ratione</a:t>
            </a:r>
            <a:r>
              <a:rPr lang="it-IT" sz="2400" i="1" dirty="0" smtClean="0">
                <a:latin typeface="Bookman Old Style" pitchFamily="18" charset="0"/>
              </a:rPr>
              <a:t> </a:t>
            </a:r>
            <a:r>
              <a:rPr lang="it-IT" sz="2400" i="1" dirty="0" err="1" smtClean="0">
                <a:latin typeface="Bookman Old Style" pitchFamily="18" charset="0"/>
              </a:rPr>
              <a:t>audiendi</a:t>
            </a:r>
            <a:r>
              <a:rPr lang="it-IT" sz="2400" i="1" dirty="0" smtClean="0">
                <a:latin typeface="Bookman Old Style" pitchFamily="18" charset="0"/>
              </a:rPr>
              <a:t>),</a:t>
            </a:r>
          </a:p>
          <a:p>
            <a:pPr algn="r"/>
            <a:r>
              <a:rPr lang="it-IT" sz="2400" dirty="0" err="1" smtClean="0">
                <a:latin typeface="Bookman Old Style" pitchFamily="18" charset="0"/>
              </a:rPr>
              <a:t>Plutarch</a:t>
            </a:r>
            <a:r>
              <a:rPr lang="it-IT" sz="2400" dirty="0" smtClean="0">
                <a:latin typeface="Bookman Old Style" pitchFamily="18" charset="0"/>
              </a:rPr>
              <a:t> of </a:t>
            </a:r>
            <a:r>
              <a:rPr lang="it-IT" sz="2400" dirty="0" err="1" smtClean="0">
                <a:latin typeface="Bookman Old Style" pitchFamily="18" charset="0"/>
              </a:rPr>
              <a:t>Cheronea</a:t>
            </a:r>
            <a:endParaRPr lang="it-IT" sz="2400" dirty="0" smtClean="0">
              <a:latin typeface="Bookman Old Style" pitchFamily="18" charset="0"/>
            </a:endParaRPr>
          </a:p>
          <a:p>
            <a:pPr algn="ctr"/>
            <a:endParaRPr lang="en-US" sz="2800" dirty="0" smtClean="0">
              <a:latin typeface="Bookman Old Style" pitchFamily="18" charset="0"/>
            </a:endParaRPr>
          </a:p>
        </p:txBody>
      </p:sp>
    </p:spTree>
    <p:extLst>
      <p:ext uri="{BB962C8B-B14F-4D97-AF65-F5344CB8AC3E}">
        <p14:creationId xmlns:p14="http://schemas.microsoft.com/office/powerpoint/2010/main" xmlns="" val="900959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noProof="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a:p>
            <a:pPr algn="ctr"/>
            <a:endParaRPr lang="en-US" sz="2800" dirty="0" smtClean="0">
              <a:latin typeface="Bookman Old Style" pitchFamily="18" charset="0"/>
            </a:endParaRPr>
          </a:p>
        </p:txBody>
      </p:sp>
      <p:pic>
        <p:nvPicPr>
          <p:cNvPr id="5" name="Segnaposto contenuto 3" descr="osler.bmp"/>
          <p:cNvPicPr>
            <a:picLocks noChangeAspect="1"/>
          </p:cNvPicPr>
          <p:nvPr/>
        </p:nvPicPr>
        <p:blipFill>
          <a:blip r:embed="rId2"/>
          <a:srcRect l="6812" t="9437" r="68082" b="36543"/>
          <a:stretch>
            <a:fillRect/>
          </a:stretch>
        </p:blipFill>
        <p:spPr>
          <a:xfrm>
            <a:off x="1680314" y="1396194"/>
            <a:ext cx="1667436" cy="1963271"/>
          </a:xfrm>
          <a:prstGeom prst="rect">
            <a:avLst/>
          </a:prstGeom>
        </p:spPr>
      </p:pic>
      <p:sp>
        <p:nvSpPr>
          <p:cNvPr id="6" name="CasellaDiTesto 5"/>
          <p:cNvSpPr txBox="1"/>
          <p:nvPr/>
        </p:nvSpPr>
        <p:spPr>
          <a:xfrm>
            <a:off x="3347750" y="1656606"/>
            <a:ext cx="4585446" cy="1477328"/>
          </a:xfrm>
          <a:prstGeom prst="rect">
            <a:avLst/>
          </a:prstGeom>
          <a:noFill/>
        </p:spPr>
        <p:txBody>
          <a:bodyPr wrap="square" rtlCol="0">
            <a:spAutoFit/>
          </a:bodyPr>
          <a:lstStyle/>
          <a:p>
            <a:r>
              <a:rPr lang="it-IT" dirty="0" smtClean="0">
                <a:solidFill>
                  <a:schemeClr val="bg1"/>
                </a:solidFill>
                <a:latin typeface="Bookman Old Style" pitchFamily="18" charset="0"/>
              </a:rPr>
              <a:t>“</a:t>
            </a:r>
            <a:r>
              <a:rPr lang="it-IT" i="1" dirty="0" err="1" smtClean="0">
                <a:solidFill>
                  <a:schemeClr val="bg1"/>
                </a:solidFill>
                <a:latin typeface="Bookman Old Style" pitchFamily="18" charset="0"/>
              </a:rPr>
              <a:t>If</a:t>
            </a:r>
            <a:r>
              <a:rPr lang="it-IT" i="1" dirty="0" smtClean="0">
                <a:solidFill>
                  <a:schemeClr val="bg1"/>
                </a:solidFill>
                <a:latin typeface="Bookman Old Style" pitchFamily="18" charset="0"/>
              </a:rPr>
              <a:t> </a:t>
            </a:r>
            <a:r>
              <a:rPr lang="it-IT" i="1" dirty="0" err="1" smtClean="0">
                <a:solidFill>
                  <a:schemeClr val="bg1"/>
                </a:solidFill>
                <a:latin typeface="Bookman Old Style" pitchFamily="18" charset="0"/>
              </a:rPr>
              <a:t>it</a:t>
            </a:r>
            <a:r>
              <a:rPr lang="it-IT" i="1" dirty="0" smtClean="0">
                <a:solidFill>
                  <a:schemeClr val="bg1"/>
                </a:solidFill>
                <a:latin typeface="Bookman Old Style" pitchFamily="18" charset="0"/>
              </a:rPr>
              <a:t> </a:t>
            </a:r>
            <a:r>
              <a:rPr lang="it-IT" i="1" dirty="0" err="1" smtClean="0">
                <a:solidFill>
                  <a:schemeClr val="bg1"/>
                </a:solidFill>
                <a:latin typeface="Bookman Old Style" pitchFamily="18" charset="0"/>
              </a:rPr>
              <a:t>were</a:t>
            </a:r>
            <a:r>
              <a:rPr lang="it-IT" i="1" dirty="0" smtClean="0">
                <a:solidFill>
                  <a:schemeClr val="bg1"/>
                </a:solidFill>
                <a:latin typeface="Bookman Old Style" pitchFamily="18" charset="0"/>
              </a:rPr>
              <a:t> </a:t>
            </a:r>
            <a:r>
              <a:rPr lang="it-IT" i="1" dirty="0" err="1" smtClean="0">
                <a:solidFill>
                  <a:schemeClr val="bg1"/>
                </a:solidFill>
                <a:latin typeface="Bookman Old Style" pitchFamily="18" charset="0"/>
              </a:rPr>
              <a:t>not</a:t>
            </a:r>
            <a:r>
              <a:rPr lang="it-IT" i="1" dirty="0" smtClean="0">
                <a:solidFill>
                  <a:schemeClr val="bg1"/>
                </a:solidFill>
                <a:latin typeface="Bookman Old Style" pitchFamily="18" charset="0"/>
              </a:rPr>
              <a:t> for the </a:t>
            </a:r>
            <a:r>
              <a:rPr lang="it-IT" i="1" dirty="0" err="1" smtClean="0">
                <a:solidFill>
                  <a:schemeClr val="bg1"/>
                </a:solidFill>
                <a:latin typeface="Bookman Old Style" pitchFamily="18" charset="0"/>
              </a:rPr>
              <a:t>great</a:t>
            </a:r>
            <a:r>
              <a:rPr lang="it-IT" i="1" dirty="0" smtClean="0">
                <a:solidFill>
                  <a:schemeClr val="bg1"/>
                </a:solidFill>
                <a:latin typeface="Bookman Old Style" pitchFamily="18" charset="0"/>
              </a:rPr>
              <a:t> </a:t>
            </a:r>
            <a:r>
              <a:rPr lang="it-IT" b="1" i="1" dirty="0" err="1" smtClean="0">
                <a:solidFill>
                  <a:schemeClr val="bg1"/>
                </a:solidFill>
                <a:latin typeface="Bookman Old Style" pitchFamily="18" charset="0"/>
              </a:rPr>
              <a:t>variability</a:t>
            </a:r>
            <a:r>
              <a:rPr lang="it-IT" b="1" i="1" dirty="0" smtClean="0">
                <a:solidFill>
                  <a:schemeClr val="bg1"/>
                </a:solidFill>
                <a:latin typeface="Bookman Old Style" pitchFamily="18" charset="0"/>
              </a:rPr>
              <a:t> </a:t>
            </a:r>
            <a:r>
              <a:rPr lang="it-IT" b="1" i="1" dirty="0" err="1" smtClean="0">
                <a:solidFill>
                  <a:schemeClr val="bg1"/>
                </a:solidFill>
                <a:latin typeface="Bookman Old Style" pitchFamily="18" charset="0"/>
              </a:rPr>
              <a:t>among</a:t>
            </a:r>
            <a:r>
              <a:rPr lang="it-IT" b="1" i="1" dirty="0" smtClean="0">
                <a:solidFill>
                  <a:schemeClr val="bg1"/>
                </a:solidFill>
                <a:latin typeface="Bookman Old Style" pitchFamily="18" charset="0"/>
              </a:rPr>
              <a:t> </a:t>
            </a:r>
            <a:r>
              <a:rPr lang="it-IT" b="1" i="1" dirty="0" err="1" smtClean="0">
                <a:solidFill>
                  <a:schemeClr val="bg1"/>
                </a:solidFill>
                <a:latin typeface="Bookman Old Style" pitchFamily="18" charset="0"/>
              </a:rPr>
              <a:t>individuals</a:t>
            </a:r>
            <a:r>
              <a:rPr lang="it-IT" i="1" dirty="0" smtClean="0">
                <a:solidFill>
                  <a:schemeClr val="bg1"/>
                </a:solidFill>
                <a:latin typeface="Bookman Old Style" pitchFamily="18" charset="0"/>
              </a:rPr>
              <a:t>, medicine </a:t>
            </a:r>
            <a:r>
              <a:rPr lang="it-IT" i="1" dirty="0" err="1" smtClean="0">
                <a:solidFill>
                  <a:schemeClr val="bg1"/>
                </a:solidFill>
                <a:latin typeface="Bookman Old Style" pitchFamily="18" charset="0"/>
              </a:rPr>
              <a:t>might</a:t>
            </a:r>
            <a:r>
              <a:rPr lang="it-IT" i="1" dirty="0" smtClean="0">
                <a:solidFill>
                  <a:schemeClr val="bg1"/>
                </a:solidFill>
                <a:latin typeface="Bookman Old Style" pitchFamily="18" charset="0"/>
              </a:rPr>
              <a:t> </a:t>
            </a:r>
            <a:r>
              <a:rPr lang="it-IT" i="1" dirty="0" err="1" smtClean="0">
                <a:solidFill>
                  <a:schemeClr val="bg1"/>
                </a:solidFill>
                <a:latin typeface="Bookman Old Style" pitchFamily="18" charset="0"/>
              </a:rPr>
              <a:t>as</a:t>
            </a:r>
            <a:r>
              <a:rPr lang="it-IT" i="1" dirty="0" smtClean="0">
                <a:solidFill>
                  <a:schemeClr val="bg1"/>
                </a:solidFill>
                <a:latin typeface="Bookman Old Style" pitchFamily="18" charset="0"/>
              </a:rPr>
              <a:t> </a:t>
            </a:r>
            <a:r>
              <a:rPr lang="it-IT" i="1" dirty="0" err="1" smtClean="0">
                <a:solidFill>
                  <a:schemeClr val="bg1"/>
                </a:solidFill>
                <a:latin typeface="Bookman Old Style" pitchFamily="18" charset="0"/>
              </a:rPr>
              <a:t>well</a:t>
            </a:r>
            <a:r>
              <a:rPr lang="it-IT" i="1" dirty="0" smtClean="0">
                <a:solidFill>
                  <a:schemeClr val="bg1"/>
                </a:solidFill>
                <a:latin typeface="Bookman Old Style" pitchFamily="18" charset="0"/>
              </a:rPr>
              <a:t> be a </a:t>
            </a:r>
            <a:r>
              <a:rPr lang="it-IT" b="1" i="1" dirty="0" smtClean="0">
                <a:solidFill>
                  <a:schemeClr val="bg1"/>
                </a:solidFill>
                <a:latin typeface="Bookman Old Style" pitchFamily="18" charset="0"/>
              </a:rPr>
              <a:t>science</a:t>
            </a:r>
            <a:r>
              <a:rPr lang="it-IT" i="1" dirty="0" smtClean="0">
                <a:solidFill>
                  <a:schemeClr val="bg1"/>
                </a:solidFill>
                <a:latin typeface="Bookman Old Style" pitchFamily="18" charset="0"/>
              </a:rPr>
              <a:t> and </a:t>
            </a:r>
            <a:r>
              <a:rPr lang="it-IT" i="1" dirty="0" err="1" smtClean="0">
                <a:solidFill>
                  <a:schemeClr val="bg1"/>
                </a:solidFill>
                <a:latin typeface="Bookman Old Style" pitchFamily="18" charset="0"/>
              </a:rPr>
              <a:t>not</a:t>
            </a:r>
            <a:r>
              <a:rPr lang="it-IT" i="1" dirty="0" smtClean="0">
                <a:solidFill>
                  <a:schemeClr val="bg1"/>
                </a:solidFill>
                <a:latin typeface="Bookman Old Style" pitchFamily="18" charset="0"/>
              </a:rPr>
              <a:t> an </a:t>
            </a:r>
            <a:r>
              <a:rPr lang="it-IT" b="1" i="1" dirty="0" smtClean="0">
                <a:solidFill>
                  <a:schemeClr val="bg1"/>
                </a:solidFill>
                <a:latin typeface="Bookman Old Style" pitchFamily="18" charset="0"/>
              </a:rPr>
              <a:t>art</a:t>
            </a:r>
            <a:r>
              <a:rPr lang="it-IT" dirty="0" smtClean="0">
                <a:solidFill>
                  <a:schemeClr val="bg1"/>
                </a:solidFill>
                <a:latin typeface="Bookman Old Style" pitchFamily="18" charset="0"/>
              </a:rPr>
              <a:t>”</a:t>
            </a:r>
          </a:p>
          <a:p>
            <a:endParaRPr lang="it-IT" dirty="0" smtClean="0">
              <a:solidFill>
                <a:schemeClr val="bg1"/>
              </a:solidFill>
              <a:latin typeface="Bookman Old Style" pitchFamily="18" charset="0"/>
            </a:endParaRPr>
          </a:p>
          <a:p>
            <a:r>
              <a:rPr lang="it-IT" b="1" dirty="0" smtClean="0">
                <a:solidFill>
                  <a:schemeClr val="bg1"/>
                </a:solidFill>
                <a:latin typeface="Bookman Old Style" pitchFamily="18" charset="0"/>
              </a:rPr>
              <a:t>Sir William </a:t>
            </a:r>
            <a:r>
              <a:rPr lang="it-IT" b="1" dirty="0" err="1" smtClean="0">
                <a:solidFill>
                  <a:schemeClr val="bg1"/>
                </a:solidFill>
                <a:latin typeface="Bookman Old Style" pitchFamily="18" charset="0"/>
              </a:rPr>
              <a:t>Osler</a:t>
            </a:r>
            <a:r>
              <a:rPr lang="it-IT" b="1" dirty="0" smtClean="0">
                <a:solidFill>
                  <a:schemeClr val="bg1"/>
                </a:solidFill>
                <a:latin typeface="Bookman Old Style" pitchFamily="18" charset="0"/>
              </a:rPr>
              <a:t>, 1892</a:t>
            </a:r>
            <a:endParaRPr lang="it-IT" b="1" dirty="0">
              <a:solidFill>
                <a:schemeClr val="bg1"/>
              </a:solidFill>
              <a:latin typeface="Bookman Old Style" pitchFamily="18" charset="0"/>
            </a:endParaRPr>
          </a:p>
        </p:txBody>
      </p:sp>
      <p:sp>
        <p:nvSpPr>
          <p:cNvPr id="7" name="CasellaDiTesto 6"/>
          <p:cNvSpPr txBox="1"/>
          <p:nvPr/>
        </p:nvSpPr>
        <p:spPr>
          <a:xfrm>
            <a:off x="470079" y="3779493"/>
            <a:ext cx="8229600" cy="830997"/>
          </a:xfrm>
          <a:prstGeom prst="rect">
            <a:avLst/>
          </a:prstGeom>
          <a:noFill/>
        </p:spPr>
        <p:txBody>
          <a:bodyPr wrap="square" rtlCol="0">
            <a:spAutoFit/>
          </a:bodyPr>
          <a:lstStyle/>
          <a:p>
            <a:pPr algn="ctr"/>
            <a:r>
              <a:rPr lang="it-IT" sz="2400" dirty="0" smtClean="0">
                <a:solidFill>
                  <a:schemeClr val="bg1"/>
                </a:solidFill>
                <a:latin typeface="Bookman Old Style" pitchFamily="18" charset="0"/>
              </a:rPr>
              <a:t>…“</a:t>
            </a:r>
            <a:r>
              <a:rPr lang="it-IT" sz="2400" i="1" dirty="0" smtClean="0">
                <a:solidFill>
                  <a:schemeClr val="bg1"/>
                </a:solidFill>
                <a:latin typeface="Bookman Old Style" pitchFamily="18" charset="0"/>
              </a:rPr>
              <a:t>The </a:t>
            </a:r>
            <a:r>
              <a:rPr lang="it-IT" sz="2400" i="1" dirty="0" err="1" smtClean="0">
                <a:solidFill>
                  <a:schemeClr val="bg1"/>
                </a:solidFill>
                <a:latin typeface="Bookman Old Style" pitchFamily="18" charset="0"/>
              </a:rPr>
              <a:t>great</a:t>
            </a:r>
            <a:r>
              <a:rPr lang="it-IT" sz="2400" i="1" dirty="0" smtClean="0">
                <a:solidFill>
                  <a:schemeClr val="bg1"/>
                </a:solidFill>
                <a:latin typeface="Bookman Old Style" pitchFamily="18" charset="0"/>
              </a:rPr>
              <a:t> </a:t>
            </a:r>
            <a:r>
              <a:rPr lang="it-IT" sz="2400" b="1" i="1" dirty="0" err="1" smtClean="0">
                <a:solidFill>
                  <a:schemeClr val="bg1"/>
                </a:solidFill>
                <a:latin typeface="Bookman Old Style" pitchFamily="18" charset="0"/>
              </a:rPr>
              <a:t>variability</a:t>
            </a:r>
            <a:r>
              <a:rPr lang="it-IT" sz="2400" b="1" i="1" dirty="0" smtClean="0">
                <a:solidFill>
                  <a:schemeClr val="bg1"/>
                </a:solidFill>
                <a:latin typeface="Bookman Old Style" pitchFamily="18" charset="0"/>
              </a:rPr>
              <a:t> </a:t>
            </a:r>
            <a:r>
              <a:rPr lang="it-IT" sz="2400" b="1" i="1" dirty="0" err="1" smtClean="0">
                <a:solidFill>
                  <a:schemeClr val="bg1"/>
                </a:solidFill>
                <a:latin typeface="Bookman Old Style" pitchFamily="18" charset="0"/>
              </a:rPr>
              <a:t>among</a:t>
            </a:r>
            <a:r>
              <a:rPr lang="it-IT" sz="2400" b="1" i="1" dirty="0" smtClean="0">
                <a:solidFill>
                  <a:schemeClr val="bg1"/>
                </a:solidFill>
                <a:latin typeface="Bookman Old Style" pitchFamily="18" charset="0"/>
              </a:rPr>
              <a:t> </a:t>
            </a:r>
            <a:r>
              <a:rPr lang="it-IT" sz="2400" b="1" i="1" dirty="0" err="1" smtClean="0">
                <a:solidFill>
                  <a:schemeClr val="bg1"/>
                </a:solidFill>
                <a:latin typeface="Bookman Old Style" pitchFamily="18" charset="0"/>
              </a:rPr>
              <a:t>individuals</a:t>
            </a:r>
            <a:r>
              <a:rPr lang="it-IT" sz="2400" i="1" dirty="0" smtClean="0">
                <a:solidFill>
                  <a:schemeClr val="bg1"/>
                </a:solidFill>
                <a:latin typeface="Bookman Old Style" pitchFamily="18" charset="0"/>
              </a:rPr>
              <a:t> </a:t>
            </a:r>
            <a:r>
              <a:rPr lang="it-IT" sz="2400" i="1" dirty="0" err="1" smtClean="0">
                <a:solidFill>
                  <a:schemeClr val="bg1"/>
                </a:solidFill>
                <a:latin typeface="Bookman Old Style" pitchFamily="18" charset="0"/>
              </a:rPr>
              <a:t>makes</a:t>
            </a:r>
            <a:r>
              <a:rPr lang="it-IT" sz="2400" i="1" dirty="0" smtClean="0">
                <a:solidFill>
                  <a:schemeClr val="bg1"/>
                </a:solidFill>
                <a:latin typeface="Bookman Old Style" pitchFamily="18" charset="0"/>
              </a:rPr>
              <a:t> </a:t>
            </a:r>
            <a:r>
              <a:rPr lang="it-IT" sz="2400" b="1" i="1" dirty="0" smtClean="0">
                <a:solidFill>
                  <a:schemeClr val="bg1"/>
                </a:solidFill>
                <a:latin typeface="Bookman Old Style" pitchFamily="18" charset="0"/>
              </a:rPr>
              <a:t>medicine</a:t>
            </a:r>
            <a:r>
              <a:rPr lang="it-IT" sz="2400" i="1" dirty="0" smtClean="0">
                <a:solidFill>
                  <a:schemeClr val="bg1"/>
                </a:solidFill>
                <a:latin typeface="Bookman Old Style" pitchFamily="18" charset="0"/>
              </a:rPr>
              <a:t> an </a:t>
            </a:r>
            <a:r>
              <a:rPr lang="it-IT" sz="2400" b="1" i="1" dirty="0" smtClean="0">
                <a:solidFill>
                  <a:schemeClr val="bg1"/>
                </a:solidFill>
                <a:latin typeface="Bookman Old Style" pitchFamily="18" charset="0"/>
              </a:rPr>
              <a:t>art</a:t>
            </a:r>
            <a:r>
              <a:rPr lang="it-IT" sz="2400" dirty="0" smtClean="0">
                <a:solidFill>
                  <a:schemeClr val="bg1"/>
                </a:solidFill>
                <a:latin typeface="Bookman Old Style" pitchFamily="18" charset="0"/>
              </a:rPr>
              <a:t>”!</a:t>
            </a:r>
          </a:p>
        </p:txBody>
      </p:sp>
    </p:spTree>
    <p:extLst>
      <p:ext uri="{BB962C8B-B14F-4D97-AF65-F5344CB8AC3E}">
        <p14:creationId xmlns:p14="http://schemas.microsoft.com/office/powerpoint/2010/main" xmlns="" val="900959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6743" y="193184"/>
            <a:ext cx="8416344" cy="1777594"/>
          </a:xfrm>
        </p:spPr>
        <p:txBody>
          <a:bodyPr>
            <a:noAutofit/>
          </a:bodyPr>
          <a:lstStyle/>
          <a:p>
            <a:pPr marL="355600" indent="4763" algn="just">
              <a:buNone/>
            </a:pPr>
            <a:r>
              <a:rPr lang="en-US" sz="2000" noProof="0" dirty="0" smtClean="0">
                <a:latin typeface="Bookman Old Style" pitchFamily="18" charset="0"/>
              </a:rPr>
              <a:t>As of September 11, 2015, 369 organizations have submitted 158,668 genetic variations to </a:t>
            </a:r>
            <a:r>
              <a:rPr lang="en-US" sz="2000" noProof="0" dirty="0" err="1" smtClean="0">
                <a:latin typeface="Bookman Old Style" pitchFamily="18" charset="0"/>
              </a:rPr>
              <a:t>ClinVar</a:t>
            </a:r>
            <a:r>
              <a:rPr lang="en-US" sz="2000" noProof="0" dirty="0" smtClean="0">
                <a:latin typeface="Bookman Old Style" pitchFamily="18" charset="0"/>
              </a:rPr>
              <a:t> (a database of the NCBI). Approximately 2,000 of these have had dissimilar interpretations by the same people that loaded the information.</a:t>
            </a:r>
          </a:p>
          <a:p>
            <a:endParaRPr lang="en-US" sz="2000" noProof="0" dirty="0">
              <a:latin typeface="Bookman Old Style" pitchFamily="18" charset="0"/>
            </a:endParaRPr>
          </a:p>
        </p:txBody>
      </p:sp>
      <p:pic>
        <p:nvPicPr>
          <p:cNvPr id="73730" name="Picture 2"/>
          <p:cNvPicPr>
            <a:picLocks noChangeAspect="1" noChangeArrowheads="1"/>
          </p:cNvPicPr>
          <p:nvPr/>
        </p:nvPicPr>
        <p:blipFill>
          <a:blip r:embed="rId2"/>
          <a:srcRect/>
          <a:stretch>
            <a:fillRect/>
          </a:stretch>
        </p:blipFill>
        <p:spPr bwMode="auto">
          <a:xfrm>
            <a:off x="2088846" y="1970777"/>
            <a:ext cx="5036771" cy="4887223"/>
          </a:xfrm>
          <a:prstGeom prst="rect">
            <a:avLst/>
          </a:prstGeom>
          <a:noFill/>
          <a:ln w="9525">
            <a:noFill/>
            <a:miter lim="800000"/>
            <a:headEnd/>
            <a:tailEnd/>
          </a:ln>
          <a:effectLst/>
        </p:spPr>
      </p:pic>
      <p:sp>
        <p:nvSpPr>
          <p:cNvPr id="4" name="Rettangolo 3"/>
          <p:cNvSpPr/>
          <p:nvPr/>
        </p:nvSpPr>
        <p:spPr>
          <a:xfrm>
            <a:off x="3718290" y="1482777"/>
            <a:ext cx="4990469" cy="369332"/>
          </a:xfrm>
          <a:prstGeom prst="rect">
            <a:avLst/>
          </a:prstGeom>
        </p:spPr>
        <p:txBody>
          <a:bodyPr wrap="none">
            <a:spAutoFit/>
          </a:bodyPr>
          <a:lstStyle/>
          <a:p>
            <a:r>
              <a:rPr lang="en-US" dirty="0" smtClean="0">
                <a:latin typeface="Bookman Old Style" pitchFamily="18" charset="0"/>
              </a:rPr>
              <a:t>Aronson et al., </a:t>
            </a:r>
            <a:r>
              <a:rPr lang="en-US" i="1" dirty="0" smtClean="0">
                <a:latin typeface="Bookman Old Style" pitchFamily="18" charset="0"/>
              </a:rPr>
              <a:t>Nature</a:t>
            </a:r>
            <a:r>
              <a:rPr lang="en-US" dirty="0" smtClean="0">
                <a:latin typeface="Bookman Old Style" pitchFamily="18" charset="0"/>
              </a:rPr>
              <a:t> (vol. 526), Oct. 2015</a:t>
            </a:r>
            <a:endParaRPr lang="it-IT"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smtClean="0">
                <a:solidFill>
                  <a:srgbClr val="000000"/>
                </a:solidFill>
                <a:latin typeface="Bookman Old Style" pitchFamily="18" charset="0"/>
              </a:rPr>
              <a:t>Outline</a:t>
            </a:r>
            <a:endParaRPr lang="en-US" noProof="0" dirty="0">
              <a:solidFill>
                <a:srgbClr val="000000"/>
              </a:solidFill>
              <a:latin typeface="Bookman Old Style" pitchFamily="18" charset="0"/>
            </a:endParaRPr>
          </a:p>
        </p:txBody>
      </p:sp>
      <p:sp>
        <p:nvSpPr>
          <p:cNvPr id="3" name="Segnaposto contenuto 2"/>
          <p:cNvSpPr>
            <a:spLocks noGrp="1"/>
          </p:cNvSpPr>
          <p:nvPr>
            <p:ph idx="1"/>
          </p:nvPr>
        </p:nvSpPr>
        <p:spPr>
          <a:xfrm>
            <a:off x="759861" y="1600200"/>
            <a:ext cx="7662929" cy="4525963"/>
          </a:xfrm>
        </p:spPr>
        <p:txBody>
          <a:bodyPr>
            <a:normAutofit/>
          </a:bodyPr>
          <a:lstStyle/>
          <a:p>
            <a:pPr algn="just"/>
            <a:r>
              <a:rPr lang="en-US" sz="2800" noProof="0" smtClean="0">
                <a:solidFill>
                  <a:schemeClr val="bg1">
                    <a:lumMod val="85000"/>
                  </a:schemeClr>
                </a:solidFill>
                <a:latin typeface="Bookman Old Style" pitchFamily="18" charset="0"/>
              </a:rPr>
              <a:t>The change: towards individualized research</a:t>
            </a:r>
          </a:p>
          <a:p>
            <a:pPr algn="just"/>
            <a:r>
              <a:rPr lang="en-US" sz="2800" noProof="0" smtClean="0">
                <a:latin typeface="Bookman Old Style" pitchFamily="18" charset="0"/>
              </a:rPr>
              <a:t>Research in an individualized context</a:t>
            </a:r>
          </a:p>
          <a:p>
            <a:pPr algn="just"/>
            <a:r>
              <a:rPr lang="en-US" sz="2800" noProof="0" smtClean="0">
                <a:solidFill>
                  <a:schemeClr val="bg1">
                    <a:lumMod val="85000"/>
                  </a:schemeClr>
                </a:solidFill>
                <a:latin typeface="Bookman Old Style" pitchFamily="18" charset="0"/>
              </a:rPr>
              <a:t>The crisis in the valorization system</a:t>
            </a:r>
          </a:p>
          <a:p>
            <a:pPr algn="just"/>
            <a:r>
              <a:rPr lang="en-US" sz="2800" noProof="0" smtClean="0">
                <a:solidFill>
                  <a:schemeClr val="bg1">
                    <a:lumMod val="85000"/>
                  </a:schemeClr>
                </a:solidFill>
                <a:latin typeface="Bookman Old Style" pitchFamily="18" charset="0"/>
              </a:rPr>
              <a:t>New values for translational medicine</a:t>
            </a:r>
          </a:p>
          <a:p>
            <a:pPr algn="just"/>
            <a:r>
              <a:rPr lang="en-US" sz="2800" noProof="0" smtClean="0">
                <a:solidFill>
                  <a:schemeClr val="bg1">
                    <a:lumMod val="85000"/>
                  </a:schemeClr>
                </a:solidFill>
                <a:latin typeface="Bookman Old Style" pitchFamily="18" charset="0"/>
              </a:rPr>
              <a:t>Clinical research meets narration</a:t>
            </a:r>
          </a:p>
          <a:p>
            <a:pPr algn="just"/>
            <a:r>
              <a:rPr lang="en-US" sz="2800" noProof="0" smtClean="0">
                <a:solidFill>
                  <a:schemeClr val="bg1">
                    <a:lumMod val="85000"/>
                  </a:schemeClr>
                </a:solidFill>
                <a:latin typeface="Bookman Old Style" pitchFamily="18" charset="0"/>
              </a:rPr>
              <a:t>The confluence</a:t>
            </a:r>
            <a:endParaRPr lang="en-US" sz="2800" noProof="0">
              <a:solidFill>
                <a:schemeClr val="bg1">
                  <a:lumMod val="8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latin typeface="Bookman Old Style" pitchFamily="18" charset="0"/>
              </a:rPr>
              <a:t>The basis of precision medicine</a:t>
            </a:r>
            <a:endParaRPr lang="en-US" noProof="0" dirty="0">
              <a:latin typeface="Bookman Old Style" pitchFamily="18" charset="0"/>
            </a:endParaRPr>
          </a:p>
        </p:txBody>
      </p:sp>
      <p:sp>
        <p:nvSpPr>
          <p:cNvPr id="3" name="Content Placeholder 2"/>
          <p:cNvSpPr>
            <a:spLocks noGrp="1"/>
          </p:cNvSpPr>
          <p:nvPr>
            <p:ph idx="1"/>
          </p:nvPr>
        </p:nvSpPr>
        <p:spPr/>
        <p:txBody>
          <a:bodyPr>
            <a:normAutofit fontScale="55000" lnSpcReduction="20000"/>
          </a:bodyPr>
          <a:lstStyle/>
          <a:p>
            <a:pPr marL="0" indent="0" algn="just">
              <a:buNone/>
            </a:pPr>
            <a:r>
              <a:rPr lang="en-US" noProof="0" dirty="0" smtClean="0">
                <a:latin typeface="Bookman Old Style" pitchFamily="18" charset="0"/>
              </a:rPr>
              <a:t>The concept of </a:t>
            </a:r>
            <a:r>
              <a:rPr lang="en-US" b="1" noProof="0" dirty="0" smtClean="0">
                <a:latin typeface="Bookman Old Style" pitchFamily="18" charset="0"/>
              </a:rPr>
              <a:t>micro-heterogeneity</a:t>
            </a:r>
            <a:r>
              <a:rPr lang="en-US" noProof="0" dirty="0" smtClean="0">
                <a:latin typeface="Bookman Old Style" pitchFamily="18" charset="0"/>
              </a:rPr>
              <a:t> lies at the basis of individualized research, as the incidence of individual or idiosyncratic molecular variations; for this reason, in a certain sense it is not possible to speak of “normal” in this context. </a:t>
            </a:r>
          </a:p>
          <a:p>
            <a:pPr marL="0" indent="0" algn="just">
              <a:buNone/>
            </a:pPr>
            <a:endParaRPr lang="en-US" noProof="0" dirty="0" smtClean="0">
              <a:latin typeface="Bookman Old Style" pitchFamily="18" charset="0"/>
            </a:endParaRPr>
          </a:p>
          <a:p>
            <a:pPr marL="0" indent="0" algn="ctr">
              <a:buNone/>
            </a:pPr>
            <a:r>
              <a:rPr lang="en-US" sz="4400" noProof="0" dirty="0" smtClean="0">
                <a:latin typeface="Bookman Old Style" pitchFamily="18" charset="0"/>
              </a:rPr>
              <a:t>Biomarkers and “</a:t>
            </a:r>
            <a:r>
              <a:rPr lang="en-US" sz="4400" noProof="0" dirty="0" err="1" smtClean="0">
                <a:latin typeface="Bookman Old Style" pitchFamily="18" charset="0"/>
              </a:rPr>
              <a:t>omics</a:t>
            </a:r>
            <a:r>
              <a:rPr lang="en-US" sz="4400" noProof="0" dirty="0" smtClean="0">
                <a:latin typeface="Bookman Old Style" pitchFamily="18" charset="0"/>
              </a:rPr>
              <a:t>” profiles (fingerprints)</a:t>
            </a:r>
            <a:endParaRPr lang="en-US" noProof="0" dirty="0" smtClean="0">
              <a:latin typeface="Bookman Old Style" pitchFamily="18" charset="0"/>
            </a:endParaRPr>
          </a:p>
          <a:p>
            <a:pPr marL="0" indent="0" algn="just">
              <a:buNone/>
            </a:pPr>
            <a:endParaRPr lang="en-US" noProof="0" dirty="0" smtClean="0">
              <a:latin typeface="Bookman Old Style" pitchFamily="18" charset="0"/>
            </a:endParaRPr>
          </a:p>
          <a:p>
            <a:pPr marL="0" indent="0" algn="just">
              <a:buNone/>
            </a:pPr>
            <a:r>
              <a:rPr lang="en-US" noProof="0" dirty="0" smtClean="0">
                <a:latin typeface="Bookman Old Style" pitchFamily="18" charset="0"/>
              </a:rPr>
              <a:t>A </a:t>
            </a:r>
            <a:r>
              <a:rPr lang="en-US" i="1" noProof="0" dirty="0" smtClean="0">
                <a:latin typeface="Bookman Old Style" pitchFamily="18" charset="0"/>
              </a:rPr>
              <a:t>biomarker</a:t>
            </a:r>
            <a:r>
              <a:rPr lang="en-US" noProof="0" dirty="0" smtClean="0">
                <a:latin typeface="Bookman Old Style" pitchFamily="18" charset="0"/>
              </a:rPr>
              <a:t> is a </a:t>
            </a:r>
            <a:r>
              <a:rPr lang="en-US" b="1" noProof="0" dirty="0" smtClean="0">
                <a:latin typeface="Bookman Old Style" pitchFamily="18" charset="0"/>
              </a:rPr>
              <a:t>molecular, biological or physical attribute that characterizes, with others, a specific (</a:t>
            </a:r>
            <a:r>
              <a:rPr lang="en-US" b="1" noProof="0" dirty="0" err="1" smtClean="0">
                <a:latin typeface="Bookman Old Style" pitchFamily="18" charset="0"/>
              </a:rPr>
              <a:t>patho</a:t>
            </a:r>
            <a:r>
              <a:rPr lang="en-US" b="1" noProof="0" dirty="0" smtClean="0">
                <a:latin typeface="Bookman Old Style" pitchFamily="18" charset="0"/>
              </a:rPr>
              <a:t>)physiological state </a:t>
            </a:r>
            <a:r>
              <a:rPr lang="en-US" noProof="0" dirty="0" smtClean="0">
                <a:latin typeface="Bookman Old Style" pitchFamily="18" charset="0"/>
              </a:rPr>
              <a:t>and that can be measured and evaluated objectively to identify or define the progression of a disease, or predict and quantify a therapeutic response.  In particular, reference is made to the “</a:t>
            </a:r>
            <a:r>
              <a:rPr lang="en-US" noProof="0" dirty="0" err="1" smtClean="0">
                <a:latin typeface="Bookman Old Style" pitchFamily="18" charset="0"/>
              </a:rPr>
              <a:t>omics</a:t>
            </a:r>
            <a:r>
              <a:rPr lang="en-US" noProof="0" dirty="0" smtClean="0">
                <a:latin typeface="Bookman Old Style" pitchFamily="18" charset="0"/>
              </a:rPr>
              <a:t>” profiles of individuals, giving the following values to the observation:</a:t>
            </a:r>
          </a:p>
          <a:p>
            <a:pPr marL="0" indent="0" algn="just">
              <a:buFont typeface="Wingdings" pitchFamily="2" charset="2"/>
              <a:buChar char="ü"/>
            </a:pPr>
            <a:r>
              <a:rPr lang="en-US" noProof="0" dirty="0" smtClean="0">
                <a:latin typeface="Bookman Old Style" pitchFamily="18" charset="0"/>
              </a:rPr>
              <a:t> </a:t>
            </a:r>
            <a:r>
              <a:rPr lang="en-US" b="1" noProof="0" dirty="0" smtClean="0">
                <a:latin typeface="Bookman Old Style" pitchFamily="18" charset="0"/>
              </a:rPr>
              <a:t>preventive </a:t>
            </a:r>
            <a:r>
              <a:rPr lang="en-US" noProof="0" dirty="0" smtClean="0">
                <a:latin typeface="Bookman Old Style" pitchFamily="18" charset="0"/>
              </a:rPr>
              <a:t>(risk of developing the pathology),</a:t>
            </a:r>
          </a:p>
          <a:p>
            <a:pPr marL="0" indent="0" algn="just">
              <a:buFont typeface="Wingdings" pitchFamily="2" charset="2"/>
              <a:buChar char="ü"/>
            </a:pPr>
            <a:r>
              <a:rPr lang="en-US" noProof="0" dirty="0" smtClean="0">
                <a:latin typeface="Bookman Old Style" pitchFamily="18" charset="0"/>
              </a:rPr>
              <a:t> </a:t>
            </a:r>
            <a:r>
              <a:rPr lang="en-US" b="1" noProof="0" dirty="0" smtClean="0">
                <a:latin typeface="Bookman Old Style" pitchFamily="18" charset="0"/>
              </a:rPr>
              <a:t>diagnostic</a:t>
            </a:r>
            <a:r>
              <a:rPr lang="en-US" noProof="0" dirty="0" smtClean="0">
                <a:latin typeface="Bookman Old Style" pitchFamily="18" charset="0"/>
              </a:rPr>
              <a:t> (presence of a pathology),</a:t>
            </a:r>
          </a:p>
          <a:p>
            <a:pPr marL="0" indent="0" algn="just">
              <a:buFont typeface="Wingdings" pitchFamily="2" charset="2"/>
              <a:buChar char="ü"/>
            </a:pPr>
            <a:r>
              <a:rPr lang="en-US" noProof="0" dirty="0" smtClean="0">
                <a:latin typeface="Bookman Old Style" pitchFamily="18" charset="0"/>
              </a:rPr>
              <a:t> </a:t>
            </a:r>
            <a:r>
              <a:rPr lang="en-US" b="1" noProof="0" dirty="0" smtClean="0">
                <a:latin typeface="Bookman Old Style" pitchFamily="18" charset="0"/>
              </a:rPr>
              <a:t>prognostic</a:t>
            </a:r>
            <a:r>
              <a:rPr lang="en-US" noProof="0" dirty="0" smtClean="0">
                <a:latin typeface="Bookman Old Style" pitchFamily="18" charset="0"/>
              </a:rPr>
              <a:t> (stratification of the risk of progression of the pathology),</a:t>
            </a:r>
          </a:p>
          <a:p>
            <a:pPr marL="0" indent="0" algn="just">
              <a:buFont typeface="Wingdings" pitchFamily="2" charset="2"/>
              <a:buChar char="ü"/>
            </a:pPr>
            <a:r>
              <a:rPr lang="en-US" noProof="0" dirty="0" smtClean="0">
                <a:latin typeface="Bookman Old Style" pitchFamily="18" charset="0"/>
              </a:rPr>
              <a:t> </a:t>
            </a:r>
            <a:r>
              <a:rPr lang="en-US" b="1" noProof="0" dirty="0" smtClean="0">
                <a:latin typeface="Bookman Old Style" pitchFamily="18" charset="0"/>
              </a:rPr>
              <a:t>therapeutic</a:t>
            </a:r>
            <a:r>
              <a:rPr lang="en-US" noProof="0" dirty="0" smtClean="0">
                <a:latin typeface="Bookman Old Style" pitchFamily="18" charset="0"/>
              </a:rPr>
              <a:t> (measure of response to the therapy)</a:t>
            </a:r>
          </a:p>
        </p:txBody>
      </p:sp>
    </p:spTree>
    <p:extLst>
      <p:ext uri="{BB962C8B-B14F-4D97-AF65-F5344CB8AC3E}">
        <p14:creationId xmlns:p14="http://schemas.microsoft.com/office/powerpoint/2010/main" xmlns="" val="8634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latin typeface="Bookman Old Style" pitchFamily="18" charset="0"/>
              </a:rPr>
              <a:t>Biomarkers in research</a:t>
            </a:r>
            <a:endParaRPr lang="en-US" noProof="0">
              <a:latin typeface="Bookman Old Style" pitchFamily="18" charset="0"/>
            </a:endParaRPr>
          </a:p>
        </p:txBody>
      </p:sp>
      <p:sp>
        <p:nvSpPr>
          <p:cNvPr id="3" name="Content Placeholder 2"/>
          <p:cNvSpPr>
            <a:spLocks noGrp="1"/>
          </p:cNvSpPr>
          <p:nvPr>
            <p:ph idx="1"/>
          </p:nvPr>
        </p:nvSpPr>
        <p:spPr/>
        <p:txBody>
          <a:bodyPr>
            <a:normAutofit/>
          </a:bodyPr>
          <a:lstStyle/>
          <a:p>
            <a:pPr algn="just"/>
            <a:r>
              <a:rPr lang="en-US" sz="2400" noProof="0" dirty="0" smtClean="0">
                <a:latin typeface="Bookman Old Style" pitchFamily="18" charset="0"/>
              </a:rPr>
              <a:t>Biomarkers play a central role in individualized research.  Approximately 50% of the medicines that have been developed to date are associated with a particular biomarker. </a:t>
            </a:r>
          </a:p>
          <a:p>
            <a:endParaRPr lang="en-US" sz="2400" noProof="0" dirty="0" smtClean="0">
              <a:latin typeface="Bookman Old Style" pitchFamily="18" charset="0"/>
            </a:endParaRPr>
          </a:p>
          <a:p>
            <a:pPr algn="just"/>
            <a:r>
              <a:rPr lang="en-US" sz="2400" noProof="0" dirty="0" smtClean="0">
                <a:latin typeface="Bookman Old Style" pitchFamily="18" charset="0"/>
              </a:rPr>
              <a:t>Biomarkers are already used to direct the enrollment of patients (“enrichment”). </a:t>
            </a:r>
          </a:p>
          <a:p>
            <a:pPr>
              <a:buNone/>
            </a:pPr>
            <a:endParaRPr lang="en-US" sz="2400" noProof="0" dirty="0" smtClean="0">
              <a:latin typeface="Bookman Old Style" pitchFamily="18" charset="0"/>
            </a:endParaRPr>
          </a:p>
          <a:p>
            <a:pPr algn="just"/>
            <a:r>
              <a:rPr lang="en-US" sz="2400" noProof="0" dirty="0" smtClean="0">
                <a:latin typeface="Bookman Old Style" pitchFamily="18" charset="0"/>
              </a:rPr>
              <a:t>The same complexities encountered in personalized scientific investigation directly reverberate in the regulatory, legal and economic spheres.</a:t>
            </a:r>
          </a:p>
        </p:txBody>
      </p:sp>
    </p:spTree>
    <p:extLst>
      <p:ext uri="{BB962C8B-B14F-4D97-AF65-F5344CB8AC3E}">
        <p14:creationId xmlns:p14="http://schemas.microsoft.com/office/powerpoint/2010/main" xmlns="" val="2179157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3802</TotalTime>
  <Words>3825</Words>
  <Application>Microsoft Office PowerPoint</Application>
  <PresentationFormat>Presentazione su schermo (4:3)</PresentationFormat>
  <Paragraphs>263</Paragraphs>
  <Slides>51</Slides>
  <Notes>8</Notes>
  <HiddenSlides>0</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Tema di Office</vt:lpstr>
      <vt:lpstr>Individualized research and translational medicine</vt:lpstr>
      <vt:lpstr>Outline</vt:lpstr>
      <vt:lpstr>Outline</vt:lpstr>
      <vt:lpstr>Diapositiva 4</vt:lpstr>
      <vt:lpstr>Individualized research and precision medicine</vt:lpstr>
      <vt:lpstr>Diapositiva 6</vt:lpstr>
      <vt:lpstr>Outline</vt:lpstr>
      <vt:lpstr>The basis of precision medicine</vt:lpstr>
      <vt:lpstr>Biomarkers in research</vt:lpstr>
      <vt:lpstr>Clinical trials</vt:lpstr>
      <vt:lpstr>Diapositiva 11</vt:lpstr>
      <vt:lpstr>Precision vs. imprecision medicine</vt:lpstr>
      <vt:lpstr>Precision medicine requires a different type of clinical trial that focuses on individual, not average, responses to therapy. </vt:lpstr>
      <vt:lpstr>Changing the paradigm</vt:lpstr>
      <vt:lpstr>Bucket</vt:lpstr>
      <vt:lpstr>Umbrella</vt:lpstr>
      <vt:lpstr>Diapositiva 17</vt:lpstr>
      <vt:lpstr>Adaptive trials</vt:lpstr>
      <vt:lpstr>Diapositiva 19</vt:lpstr>
      <vt:lpstr>Diapositiva 20</vt:lpstr>
      <vt:lpstr>Toward “N-of-1” trials?</vt:lpstr>
      <vt:lpstr>Toward “N-of-1” trials?</vt:lpstr>
      <vt:lpstr>Research in personalized medicine…</vt:lpstr>
      <vt:lpstr>Outline</vt:lpstr>
      <vt:lpstr>Impact on the current system for valorizing research</vt:lpstr>
      <vt:lpstr>Intellectual property of biomarkers</vt:lpstr>
      <vt:lpstr>Laws of nature cannot be patented…</vt:lpstr>
      <vt:lpstr>The base for a new type of valorization of the results of individualized research</vt:lpstr>
      <vt:lpstr>The Myriad example opens new horizons</vt:lpstr>
      <vt:lpstr>Arrow’s information paradox</vt:lpstr>
      <vt:lpstr>Basis for a new valorization</vt:lpstr>
      <vt:lpstr>Outline</vt:lpstr>
      <vt:lpstr>Companion Diagnostics</vt:lpstr>
      <vt:lpstr>New paradigms for valorization</vt:lpstr>
      <vt:lpstr>The example of the BCCA</vt:lpstr>
      <vt:lpstr>Licensing Societies</vt:lpstr>
      <vt:lpstr>Innovative paradigms applicable</vt:lpstr>
      <vt:lpstr>Outline</vt:lpstr>
      <vt:lpstr>The management of information</vt:lpstr>
      <vt:lpstr>Clinical research towards a narration</vt:lpstr>
      <vt:lpstr>Clinical research towards a narration</vt:lpstr>
      <vt:lpstr>Outline</vt:lpstr>
      <vt:lpstr>A trajectory shared at a global level</vt:lpstr>
      <vt:lpstr>A trajectory shared at a global level</vt:lpstr>
      <vt:lpstr>A trajectory shared at a global level</vt:lpstr>
      <vt:lpstr>A trajectory shared at a global level</vt:lpstr>
      <vt:lpstr>Quality of the data and organization</vt:lpstr>
      <vt:lpstr>The Tragedy of the Commons </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dc:creator>
  <cp:lastModifiedBy>Andrea Frosini</cp:lastModifiedBy>
  <cp:revision>226</cp:revision>
  <dcterms:created xsi:type="dcterms:W3CDTF">2016-02-12T14:34:39Z</dcterms:created>
  <dcterms:modified xsi:type="dcterms:W3CDTF">2016-02-18T09:40:42Z</dcterms:modified>
</cp:coreProperties>
</file>