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2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589A-FF87-4662-B03B-3FCA8E23BF6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E6F7-D507-4A9F-B0BE-1DC212A1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30502-075E-8A45-83E5-272266A1FE2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ACEC1-4787-094A-A573-B2C5E6F5559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0E1A8-8B21-0B4F-8DFD-C63266FF625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9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636BD-FB10-264B-956B-2B3ED61E7A9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2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4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1142-141C-304A-8799-A4BFCDC0F20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9068-636B-5246-BAC2-D56BEAB8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8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193"/>
            <a:ext cx="7772400" cy="2216839"/>
          </a:xfrm>
        </p:spPr>
        <p:txBody>
          <a:bodyPr/>
          <a:lstStyle/>
          <a:p>
            <a:r>
              <a:rPr lang="en-US" b="1" dirty="0" smtClean="0"/>
              <a:t>Narrative Medicine</a:t>
            </a:r>
            <a:br>
              <a:rPr lang="en-US" b="1" dirty="0" smtClean="0"/>
            </a:br>
            <a:r>
              <a:rPr lang="en-US" b="1" dirty="0" smtClean="0"/>
              <a:t>Its Use in Medical Education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620467"/>
            <a:ext cx="8121811" cy="32375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Stephen Ludwig, MD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Professor of Pediatrics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Perelman School of Medicine – UPENN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Senior Advisor for Medical Education – DIO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Children’s Hospital of Philadelphia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chop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02530"/>
            <a:ext cx="1524000" cy="103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som_logo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3633" y="202530"/>
            <a:ext cx="3238162" cy="9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02923"/>
            <a:ext cx="3429000" cy="1176739"/>
          </a:xfrm>
        </p:spPr>
        <p:txBody>
          <a:bodyPr/>
          <a:lstStyle/>
          <a:p>
            <a:pPr eaLnBrk="1" hangingPunct="1"/>
            <a:r>
              <a:rPr lang="en-US" sz="4000" b="1" dirty="0"/>
              <a:t>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302" y="1339847"/>
            <a:ext cx="7975098" cy="513367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sz="4400" b="1" u="sng" dirty="0" smtClean="0"/>
              <a:t>Humanism -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4400" b="1" dirty="0" smtClean="0"/>
              <a:t>The </a:t>
            </a:r>
            <a:r>
              <a:rPr lang="en-US" sz="4400" b="1" dirty="0"/>
              <a:t>ability to provide care based on the physician’s (or nurse’s) ability to maintain the perspective that the professional and patient are equal members of the human family.</a:t>
            </a:r>
          </a:p>
        </p:txBody>
      </p:sp>
    </p:spTree>
    <p:extLst>
      <p:ext uri="{BB962C8B-B14F-4D97-AF65-F5344CB8AC3E}">
        <p14:creationId xmlns:p14="http://schemas.microsoft.com/office/powerpoint/2010/main" val="184359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wheres-wald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5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Linking Professionalism to Humanism: What it Means and Why it Matters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89378"/>
            <a:ext cx="7693025" cy="4397097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</a:pPr>
            <a:endParaRPr lang="en-US" sz="2000" b="1" dirty="0" smtClean="0"/>
          </a:p>
          <a:p>
            <a:pPr eaLnBrk="1" hangingPunct="1">
              <a:buClr>
                <a:schemeClr val="accent2"/>
              </a:buClr>
            </a:pPr>
            <a:endParaRPr lang="en-US" sz="2000" b="1" dirty="0"/>
          </a:p>
          <a:p>
            <a:pPr eaLnBrk="1" hangingPunct="1">
              <a:buClr>
                <a:schemeClr val="accent2"/>
              </a:buClr>
            </a:pPr>
            <a:r>
              <a:rPr lang="en-US" sz="4000" b="1" dirty="0"/>
              <a:t>“Humanism is the passion that animates professionalism</a:t>
            </a:r>
            <a:r>
              <a:rPr lang="en-US" b="1" dirty="0" smtClean="0"/>
              <a:t>”</a:t>
            </a:r>
          </a:p>
          <a:p>
            <a:pPr eaLnBrk="1" hangingPunct="1">
              <a:buClr>
                <a:schemeClr val="accent2"/>
              </a:buClr>
            </a:pPr>
            <a:endParaRPr lang="en-US" b="1" dirty="0" smtClean="0"/>
          </a:p>
          <a:p>
            <a:pPr>
              <a:buClr>
                <a:schemeClr val="accent2"/>
              </a:buClr>
            </a:pPr>
            <a:r>
              <a:rPr lang="en-US" b="1" dirty="0" smtClean="0"/>
              <a:t>Jordan Cohen, MD  </a:t>
            </a:r>
          </a:p>
          <a:p>
            <a:pPr>
              <a:buClr>
                <a:schemeClr val="accent2"/>
              </a:buClr>
              <a:buNone/>
            </a:pPr>
            <a:r>
              <a:rPr lang="en-US" b="1" i="1" dirty="0" smtClean="0"/>
              <a:t>                     Acad Med</a:t>
            </a:r>
            <a:r>
              <a:rPr lang="en-US" b="1" dirty="0" smtClean="0"/>
              <a:t> 2007;82:1029</a:t>
            </a:r>
          </a:p>
          <a:p>
            <a:pPr eaLnBrk="1" hangingPunct="1">
              <a:buClr>
                <a:schemeClr val="accent2"/>
              </a:buClr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604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dwig\AppData\Local\Microsoft\Windows\Temporary Internet Files\Content.IE5\7G6FO70Z\Ying-Ya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4351"/>
            <a:ext cx="6964215" cy="521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868" y="6094295"/>
            <a:ext cx="87711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dichotomy between detachment and engaged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96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Imbedded and Integrated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in Each Of Us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Humanism                            Professionalism</a:t>
            </a:r>
            <a:endParaRPr lang="en-US" b="1" dirty="0"/>
          </a:p>
        </p:txBody>
      </p:sp>
      <p:pic>
        <p:nvPicPr>
          <p:cNvPr id="4098" name="Picture 2" descr="C:\Users\Ludwig\AppData\Local\Microsoft\Windows\Temporary Internet Files\Content.IE5\C34245J6\ying ya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34" y="22860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The Habit of Humanism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b="1" dirty="0"/>
              <a:t>Miller and Schmidt  </a:t>
            </a:r>
            <a:r>
              <a:rPr lang="en-US" sz="2000" b="1" i="1" dirty="0"/>
              <a:t>Acad Med</a:t>
            </a:r>
            <a:r>
              <a:rPr lang="en-US" sz="2000" b="1" dirty="0"/>
              <a:t> 1999;74: 800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b="1" dirty="0"/>
              <a:t>A framework for making humanistic care a reflexive clinical skill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b="1" dirty="0"/>
              <a:t>Three essential tasks</a:t>
            </a:r>
          </a:p>
          <a:p>
            <a:pPr lvl="1" eaLnBrk="1" hangingPunct="1">
              <a:lnSpc>
                <a:spcPct val="90000"/>
              </a:lnSpc>
              <a:buFont typeface="Arial" pitchFamily="-107" charset="0"/>
              <a:buChar char="─"/>
            </a:pPr>
            <a:r>
              <a:rPr lang="en-US" b="1" dirty="0"/>
              <a:t>Identify the multiple perspectives in any clinical encounter</a:t>
            </a:r>
          </a:p>
          <a:p>
            <a:pPr lvl="1" eaLnBrk="1" hangingPunct="1">
              <a:lnSpc>
                <a:spcPct val="90000"/>
              </a:lnSpc>
              <a:buFont typeface="Arial" pitchFamily="-107" charset="0"/>
              <a:buChar char="─"/>
            </a:pPr>
            <a:r>
              <a:rPr lang="en-US" b="1" dirty="0"/>
              <a:t>Reflect on how these perspectives might converge or conflict</a:t>
            </a:r>
          </a:p>
          <a:p>
            <a:pPr lvl="1" eaLnBrk="1" hangingPunct="1">
              <a:lnSpc>
                <a:spcPct val="90000"/>
              </a:lnSpc>
              <a:buFont typeface="Arial" pitchFamily="-107" charset="0"/>
              <a:buChar char="─"/>
            </a:pPr>
            <a:r>
              <a:rPr lang="en-US" b="1" dirty="0"/>
              <a:t>Choose to act altruistically</a:t>
            </a:r>
          </a:p>
        </p:txBody>
      </p:sp>
    </p:spTree>
    <p:extLst>
      <p:ext uri="{BB962C8B-B14F-4D97-AF65-F5344CB8AC3E}">
        <p14:creationId xmlns:p14="http://schemas.microsoft.com/office/powerpoint/2010/main" val="323427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Narrative Medicine to </a:t>
            </a:r>
            <a:br>
              <a:rPr lang="en-US" b="1" dirty="0" smtClean="0"/>
            </a:br>
            <a:r>
              <a:rPr lang="en-US" b="1" dirty="0" smtClean="0"/>
              <a:t>Facilitate Humanism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Narrative Medicine</a:t>
            </a:r>
          </a:p>
          <a:p>
            <a:r>
              <a:rPr lang="en-US" dirty="0" smtClean="0"/>
              <a:t>“Walk in their shoes”</a:t>
            </a:r>
          </a:p>
          <a:p>
            <a:r>
              <a:rPr lang="en-US" dirty="0" smtClean="0"/>
              <a:t>Home Visiting</a:t>
            </a:r>
          </a:p>
          <a:p>
            <a:r>
              <a:rPr lang="en-US" dirty="0" smtClean="0"/>
              <a:t>Exploring the human within the professional – “Ludwig Arts and Humanities Conference”</a:t>
            </a:r>
          </a:p>
          <a:p>
            <a:r>
              <a:rPr lang="en-US" dirty="0" smtClean="0"/>
              <a:t>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7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Walk in Their Shoes</a:t>
            </a:r>
            <a:endParaRPr lang="en-US" b="1" dirty="0"/>
          </a:p>
        </p:txBody>
      </p:sp>
      <p:pic>
        <p:nvPicPr>
          <p:cNvPr id="4" name="Content Placeholder 3" descr="Unknow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09" r="-11609"/>
          <a:stretch>
            <a:fillRect/>
          </a:stretch>
        </p:blipFill>
        <p:spPr>
          <a:xfrm>
            <a:off x="457200" y="159617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2832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Walk in Their Shoes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learners to meet family in ED waiting room</a:t>
            </a:r>
          </a:p>
          <a:p>
            <a:r>
              <a:rPr lang="en-US" dirty="0" smtClean="0"/>
              <a:t>Go through the entire ED visit as an Uncle or Aunt</a:t>
            </a:r>
          </a:p>
          <a:p>
            <a:r>
              <a:rPr lang="en-US" dirty="0" smtClean="0"/>
              <a:t>Provides important perspective on the system</a:t>
            </a:r>
          </a:p>
          <a:p>
            <a:r>
              <a:rPr lang="en-US" dirty="0" smtClean="0"/>
              <a:t>Provides in depth contact with a family</a:t>
            </a:r>
          </a:p>
          <a:p>
            <a:r>
              <a:rPr lang="en-US" dirty="0" smtClean="0"/>
              <a:t>Students then write about the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Morgan Stanley Children’s Hospital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similar program as “walk in their shoes”</a:t>
            </a:r>
          </a:p>
          <a:p>
            <a:r>
              <a:rPr lang="en-US" dirty="0" smtClean="0"/>
              <a:t>Review comments from students on a regular basis</a:t>
            </a:r>
          </a:p>
          <a:p>
            <a:r>
              <a:rPr lang="en-US" dirty="0" smtClean="0"/>
              <a:t>Program leader – Cyril Sahyoun, MD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6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5472953"/>
            <a:ext cx="9144000" cy="138504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2051" name="Picture Placeholder 10" descr="CHOP Front at Nigh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4" b="44"/>
          <a:stretch>
            <a:fillRect/>
          </a:stretch>
        </p:blipFill>
        <p:spPr>
          <a:xfrm>
            <a:off x="0" y="1035424"/>
            <a:ext cx="9144000" cy="4727575"/>
          </a:xfrm>
        </p:spPr>
      </p:pic>
      <p:sp>
        <p:nvSpPr>
          <p:cNvPr id="205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5EC52D-764A-49D9-8B45-4FD95AE472E2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52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Comment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was once told the first day of medical school is the closest we would ever be to a patient for the rest of our lives. I think I became close to M and her mother but I had to travel a bit to get there”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Courtesy of Cyril Sahyoun,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6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Comment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 The biggest thing  I learned was always to be mindful.  In medicine there is no such thing as a mundane case”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Courtesy of Cyril Sahyoun, MD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2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 Visiting Program</a:t>
            </a:r>
            <a:endParaRPr lang="en-US" b="1" dirty="0"/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952" r="-9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19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 Visiting Program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Residents visit one of their primary care patients at home</a:t>
            </a:r>
          </a:p>
          <a:p>
            <a:r>
              <a:rPr lang="en-US" dirty="0" smtClean="0"/>
              <a:t>Accompanied by social work or  visiting nurse</a:t>
            </a:r>
          </a:p>
          <a:p>
            <a:r>
              <a:rPr lang="en-US" dirty="0" smtClean="0"/>
              <a:t>Sometimes use public transportation</a:t>
            </a:r>
          </a:p>
          <a:p>
            <a:r>
              <a:rPr lang="en-US" dirty="0" smtClean="0"/>
              <a:t>Permission of family</a:t>
            </a:r>
          </a:p>
          <a:p>
            <a:r>
              <a:rPr lang="en-US" dirty="0" smtClean="0"/>
              <a:t>Takes the place of a well child visit</a:t>
            </a:r>
          </a:p>
          <a:p>
            <a:r>
              <a:rPr lang="en-US" dirty="0" smtClean="0"/>
              <a:t>Write about their experience</a:t>
            </a:r>
          </a:p>
          <a:p>
            <a:r>
              <a:rPr lang="en-US" dirty="0" smtClean="0"/>
              <a:t>De-briefing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 Visit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community</a:t>
            </a:r>
          </a:p>
          <a:p>
            <a:r>
              <a:rPr lang="en-US" dirty="0" smtClean="0"/>
              <a:t>See the child and family on their own turf</a:t>
            </a:r>
          </a:p>
          <a:p>
            <a:r>
              <a:rPr lang="en-US" dirty="0" smtClean="0"/>
              <a:t>Evaluate family psychosocial factors contributing to or diminishing health</a:t>
            </a:r>
          </a:p>
          <a:p>
            <a:r>
              <a:rPr lang="en-US" dirty="0" smtClean="0"/>
              <a:t>Broaden the human view of the patient in the context of family and community</a:t>
            </a:r>
          </a:p>
          <a:p>
            <a:r>
              <a:rPr lang="en-US" dirty="0" smtClean="0"/>
              <a:t>Understand provider’s biases, emotional responses,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88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Narrative Medicine</a:t>
            </a:r>
            <a:endParaRPr lang="en-US" b="1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4282" r="-3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691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Narrative Medicine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8390"/>
            <a:ext cx="8229600" cy="5510867"/>
          </a:xfrm>
        </p:spPr>
        <p:txBody>
          <a:bodyPr>
            <a:normAutofit/>
          </a:bodyPr>
          <a:lstStyle/>
          <a:p>
            <a:r>
              <a:rPr lang="en-US" dirty="0" smtClean="0"/>
              <a:t>“A medical approach that recognizes he value of people’s narratives in clinical practice, research, and education”      </a:t>
            </a:r>
            <a:r>
              <a:rPr lang="en-US" sz="2000" dirty="0" smtClean="0"/>
              <a:t>Wikipedia.com</a:t>
            </a:r>
          </a:p>
          <a:p>
            <a:endParaRPr lang="en-US" sz="2000" dirty="0" smtClean="0"/>
          </a:p>
          <a:p>
            <a:r>
              <a:rPr lang="en-US" sz="3294" dirty="0" smtClean="0"/>
              <a:t>“An interdisciplinary field that enhances healthcare through effective communication and understanding between caregivers and patients. The intimate interface between two people who both yield and gain from the experience”</a:t>
            </a:r>
            <a:r>
              <a:rPr lang="en-US" sz="2000" dirty="0" smtClean="0"/>
              <a:t>    TheIntima.org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69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Narrative Medicine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Medical practice unfolds in a series of complex narrative situations</a:t>
            </a:r>
          </a:p>
          <a:p>
            <a:pPr lvl="1"/>
            <a:r>
              <a:rPr lang="en-US" dirty="0" smtClean="0"/>
              <a:t>Provider – Patient</a:t>
            </a:r>
          </a:p>
          <a:p>
            <a:pPr lvl="1"/>
            <a:r>
              <a:rPr lang="en-US" b="1" dirty="0" smtClean="0"/>
              <a:t>****Provider – Self****</a:t>
            </a:r>
          </a:p>
          <a:p>
            <a:pPr lvl="1"/>
            <a:r>
              <a:rPr lang="en-US" dirty="0" smtClean="0"/>
              <a:t>Provider – Colleagues</a:t>
            </a:r>
          </a:p>
          <a:p>
            <a:pPr lvl="1"/>
            <a:r>
              <a:rPr lang="en-US" dirty="0" smtClean="0"/>
              <a:t>Provider – Society</a:t>
            </a:r>
          </a:p>
          <a:p>
            <a:pPr lvl="1">
              <a:buNone/>
            </a:pPr>
            <a:r>
              <a:rPr lang="en-US" dirty="0" smtClean="0"/>
              <a:t>Reflection about practice allows providers to interpret their emotional responses to patients, make sense of their own personal and professional trajectories, discover aspects of patient stories that may be hidden</a:t>
            </a:r>
          </a:p>
        </p:txBody>
      </p:sp>
    </p:spTree>
    <p:extLst>
      <p:ext uri="{BB962C8B-B14F-4D97-AF65-F5344CB8AC3E}">
        <p14:creationId xmlns:p14="http://schemas.microsoft.com/office/powerpoint/2010/main" val="73846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and Humanities Day</a:t>
            </a:r>
            <a:endParaRPr lang="en-US" dirty="0"/>
          </a:p>
        </p:txBody>
      </p:sp>
      <p:pic>
        <p:nvPicPr>
          <p:cNvPr id="4" name="Content Placeholder 3" descr="images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13" r="-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7415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455"/>
            <a:ext cx="7772400" cy="3491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Schwartz Center Rounds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The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Stephen Ludwig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</a:rPr>
              <a:t>Arts and Humanities Rounds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June 18, 2014</a:t>
            </a:r>
            <a:endParaRPr lang="en-US" sz="3600" dirty="0"/>
          </a:p>
        </p:txBody>
      </p:sp>
      <p:pic>
        <p:nvPicPr>
          <p:cNvPr id="1028" name="Picture 4" descr="C:\Documents and Settings\LUDWIG.001\Local Settings\Temporary Internet Files\Content.IE5\WFSP524B\MC9004326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447800" cy="1447800"/>
          </a:xfrm>
          <a:prstGeom prst="rect">
            <a:avLst/>
          </a:prstGeom>
          <a:noFill/>
        </p:spPr>
      </p:pic>
      <p:pic>
        <p:nvPicPr>
          <p:cNvPr id="1029" name="Picture 5" descr="C:\Documents and Settings\LUDWIG.001\Local Settings\Temporary Internet Files\Content.IE5\9B586Z0Z\MC9002390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76800"/>
            <a:ext cx="1808683" cy="1486814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OFFICE12\Bullets\BD1516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OFFICE12\Bullets\BD15169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  <p:pic>
        <p:nvPicPr>
          <p:cNvPr id="1032" name="Picture 8" descr="C:\Documents and Settings\LUDWIG.001\Local Settings\Temporary Internet Files\Content.IE5\UA6JX73E\MP90042663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24400"/>
            <a:ext cx="1524000" cy="1524000"/>
          </a:xfrm>
          <a:prstGeom prst="rect">
            <a:avLst/>
          </a:prstGeom>
          <a:noFill/>
        </p:spPr>
      </p:pic>
      <p:pic>
        <p:nvPicPr>
          <p:cNvPr id="1033" name="Picture 9" descr="C:\Documents and Settings\LUDWIG.001\Local Settings\Temporary Internet Files\Content.IE5\QITCRN9S\MP90040733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2434" y="457200"/>
            <a:ext cx="1942966" cy="1294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8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84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Stephen Ludwig Arts and Humanities Day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 is a day to celebrate our humanism</a:t>
            </a:r>
          </a:p>
          <a:p>
            <a:r>
              <a:rPr lang="en-US" dirty="0" smtClean="0"/>
              <a:t>We have the same human emotions, fears and joys as our patients and their parents even when we must be objective, critical, scientific, distanced and professional</a:t>
            </a:r>
          </a:p>
          <a:p>
            <a:r>
              <a:rPr lang="en-US" dirty="0" smtClean="0"/>
              <a:t>This day celebrates the things we do to relieve stress, have fun, escape from our professionalism, let our hair down, express ourselves.</a:t>
            </a:r>
          </a:p>
        </p:txBody>
      </p:sp>
    </p:spTree>
    <p:extLst>
      <p:ext uri="{BB962C8B-B14F-4D97-AF65-F5344CB8AC3E}">
        <p14:creationId xmlns:p14="http://schemas.microsoft.com/office/powerpoint/2010/main" val="4282042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Relate to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Keep your humanism alive</a:t>
            </a:r>
          </a:p>
          <a:p>
            <a:r>
              <a:rPr lang="en-US" dirty="0" smtClean="0"/>
              <a:t>One way to do it is to engage in things outside of health care that make you remember you are human</a:t>
            </a:r>
          </a:p>
          <a:p>
            <a:r>
              <a:rPr lang="en-US" dirty="0" smtClean="0"/>
              <a:t>This will enhance your professionalism – relieve stress, get to know colleagues in a different way, have your patients see you as a person, enrich your life in general</a:t>
            </a:r>
          </a:p>
          <a:p>
            <a:r>
              <a:rPr lang="en-US" dirty="0" smtClean="0"/>
              <a:t>Today we present a few exceptional examples but any humanistic endeavors will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9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Narrative Medicine and Burnout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Burnout in Medicine -  Fatigue, Depersonalization, Reduced </a:t>
            </a:r>
            <a:r>
              <a:rPr lang="en-US" dirty="0"/>
              <a:t>S</a:t>
            </a:r>
            <a:r>
              <a:rPr lang="en-US" dirty="0" smtClean="0"/>
              <a:t>elf Worth</a:t>
            </a:r>
          </a:p>
          <a:p>
            <a:r>
              <a:rPr lang="en-US" dirty="0" smtClean="0"/>
              <a:t>Treatments</a:t>
            </a:r>
          </a:p>
          <a:p>
            <a:pPr lvl="1"/>
            <a:r>
              <a:rPr lang="en-US" dirty="0" smtClean="0"/>
              <a:t>Reflection (narrative medicine)</a:t>
            </a:r>
          </a:p>
          <a:p>
            <a:pPr lvl="1"/>
            <a:r>
              <a:rPr lang="en-US" dirty="0" smtClean="0"/>
              <a:t>Manage time and energy</a:t>
            </a:r>
          </a:p>
          <a:p>
            <a:pPr lvl="1"/>
            <a:r>
              <a:rPr lang="en-US" dirty="0" smtClean="0"/>
              <a:t>Positive reframing</a:t>
            </a:r>
          </a:p>
          <a:p>
            <a:pPr lvl="1"/>
            <a:r>
              <a:rPr lang="en-US" dirty="0" smtClean="0"/>
              <a:t>Self care strategies</a:t>
            </a:r>
          </a:p>
          <a:p>
            <a:pPr lvl="1"/>
            <a:r>
              <a:rPr lang="en-US" dirty="0" smtClean="0"/>
              <a:t>Mentors who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6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17060"/>
            <a:ext cx="7772400" cy="326782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1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Learner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humanism and professionalism</a:t>
            </a:r>
          </a:p>
          <a:p>
            <a:r>
              <a:rPr lang="en-US" dirty="0" smtClean="0"/>
              <a:t>Explain the dynamic tension between these qualities</a:t>
            </a:r>
          </a:p>
          <a:p>
            <a:r>
              <a:rPr lang="en-US" dirty="0" smtClean="0"/>
              <a:t>Identify ways to enhance humanism in our practice</a:t>
            </a:r>
          </a:p>
          <a:p>
            <a:r>
              <a:rPr lang="en-US" dirty="0" smtClean="0"/>
              <a:t>Advocate for the use of narrative medicine to aid in this educational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3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533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ACGME Competencies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772400" cy="33528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folHlink"/>
              </a:buClr>
            </a:pPr>
            <a:r>
              <a:rPr lang="en-US" b="1" dirty="0"/>
              <a:t>Patient Care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/>
              <a:t>Medical Knowledge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/>
              <a:t>Interpersonal and Communication Skills 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u="sng" dirty="0"/>
              <a:t>Professionalism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/>
              <a:t>Practice Based Learning and Improvement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dirty="0"/>
              <a:t>Systems Based Practice</a:t>
            </a:r>
          </a:p>
        </p:txBody>
      </p:sp>
      <p:pic>
        <p:nvPicPr>
          <p:cNvPr id="4" name="Picture 3" descr="C:\Documents and Settings\LUDWIG.001\Desktop\acg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0518"/>
            <a:ext cx="2514600" cy="2671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95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477000" cy="1143000"/>
          </a:xfrm>
        </p:spPr>
        <p:txBody>
          <a:bodyPr/>
          <a:lstStyle/>
          <a:p>
            <a:pPr eaLnBrk="1" hangingPunct="1"/>
            <a:r>
              <a:rPr lang="en-US" b="1" dirty="0"/>
              <a:t>ACGME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/>
              <a:t>Competencies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239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b="1" dirty="0"/>
              <a:t>Professionalism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/>
              <a:t>Residents must demonstrate a commitment to carrying out professional responsibilities, adherence to ethical principles, and a sensitivity to diverse patient populations</a:t>
            </a:r>
          </a:p>
        </p:txBody>
      </p:sp>
      <p:pic>
        <p:nvPicPr>
          <p:cNvPr id="4" name="Picture 3" descr="C:\Documents and Settings\LUDWIG.001\Desktop\acg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366712"/>
            <a:ext cx="1447800" cy="153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5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ACGME – Pediatric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Competency – Professionalism</a:t>
            </a:r>
          </a:p>
          <a:p>
            <a:pPr lvl="1"/>
            <a:r>
              <a:rPr lang="en-US" sz="4000" dirty="0" smtClean="0"/>
              <a:t>Professionalization</a:t>
            </a:r>
          </a:p>
          <a:p>
            <a:pPr lvl="1"/>
            <a:r>
              <a:rPr lang="en-US" sz="4000" dirty="0" smtClean="0"/>
              <a:t>Professional Conduct</a:t>
            </a:r>
          </a:p>
          <a:p>
            <a:pPr lvl="1"/>
            <a:r>
              <a:rPr lang="en-US" sz="4000" dirty="0" smtClean="0"/>
              <a:t>Humanism</a:t>
            </a:r>
          </a:p>
          <a:p>
            <a:pPr lvl="1"/>
            <a:r>
              <a:rPr lang="en-US" sz="4000" dirty="0" smtClean="0"/>
              <a:t>Cultural Competence</a:t>
            </a:r>
            <a:endParaRPr lang="en-US" sz="4000" dirty="0"/>
          </a:p>
        </p:txBody>
      </p:sp>
      <p:pic>
        <p:nvPicPr>
          <p:cNvPr id="4" name="Picture 3" descr="C:\Documents and Settings\LUDWIG.001\Desktop\acg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40" y="4118143"/>
            <a:ext cx="1889901" cy="2008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59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3352800" cy="914400"/>
          </a:xfrm>
        </p:spPr>
        <p:txBody>
          <a:bodyPr/>
          <a:lstStyle/>
          <a:p>
            <a:pPr eaLnBrk="1" hangingPunct="1"/>
            <a:r>
              <a:rPr lang="en-US" sz="4000" b="1" dirty="0"/>
              <a:t>Definitions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6629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r>
              <a:rPr lang="en-US" sz="4400" b="1" u="sng" dirty="0"/>
              <a:t>Professionalism –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4400" b="1" dirty="0"/>
              <a:t>A lifelong developmental process that informs the effective, ethical and safe practice of the healing skills. </a:t>
            </a:r>
            <a:endParaRPr lang="en-US" sz="4400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2514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SuperStock_1538R-472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-34925"/>
            <a:ext cx="675005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00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873</Words>
  <Application>Microsoft Macintosh PowerPoint</Application>
  <PresentationFormat>On-screen Show (4:3)</PresentationFormat>
  <Paragraphs>134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Narrative Medicine Its Use in Medical Education</vt:lpstr>
      <vt:lpstr>    </vt:lpstr>
      <vt:lpstr>Disclosures</vt:lpstr>
      <vt:lpstr>Learner Objectives</vt:lpstr>
      <vt:lpstr>ACGME Competencies</vt:lpstr>
      <vt:lpstr>ACGME Competencies</vt:lpstr>
      <vt:lpstr>ACGME – Pediatric Milestones</vt:lpstr>
      <vt:lpstr>Definitions</vt:lpstr>
      <vt:lpstr>PowerPoint Presentation</vt:lpstr>
      <vt:lpstr>Definitions</vt:lpstr>
      <vt:lpstr>PowerPoint Presentation</vt:lpstr>
      <vt:lpstr>Linking Professionalism to Humanism: What it Means and Why it Matters</vt:lpstr>
      <vt:lpstr>PowerPoint Presentation</vt:lpstr>
      <vt:lpstr>Imbedded and Integrated  in Each Of Us</vt:lpstr>
      <vt:lpstr>The Habit of Humanism</vt:lpstr>
      <vt:lpstr>Using Narrative Medicine to  Facilitate Humanism</vt:lpstr>
      <vt:lpstr>Walk in Their Shoes</vt:lpstr>
      <vt:lpstr>Walk in Their Shoes</vt:lpstr>
      <vt:lpstr>Morgan Stanley Children’s Hospital </vt:lpstr>
      <vt:lpstr>Student Comment</vt:lpstr>
      <vt:lpstr>Student Comment</vt:lpstr>
      <vt:lpstr>Home Visiting Program</vt:lpstr>
      <vt:lpstr>Home Visiting Program</vt:lpstr>
      <vt:lpstr>Home Visit</vt:lpstr>
      <vt:lpstr>Narrative Medicine</vt:lpstr>
      <vt:lpstr>What is Narrative Medicine</vt:lpstr>
      <vt:lpstr>Narrative Medicine</vt:lpstr>
      <vt:lpstr>Arts and Humanities Day</vt:lpstr>
      <vt:lpstr>Schwartz Center Rounds  The Stephen Ludwig Arts and Humanities Rounds June 18, 2014</vt:lpstr>
      <vt:lpstr> Stephen Ludwig Arts and Humanities Day</vt:lpstr>
      <vt:lpstr>How Does This Relate to Today?</vt:lpstr>
      <vt:lpstr>Narrative Medicine and Burnout</vt:lpstr>
      <vt:lpstr>Thank you</vt:lpstr>
    </vt:vector>
  </TitlesOfParts>
  <Company>Pediatric Emergency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Medicine Its Use in Resident Education</dc:title>
  <dc:creator>Zella and Stephen Ludwig</dc:creator>
  <cp:lastModifiedBy>Zella and Stephen Ludwig</cp:lastModifiedBy>
  <cp:revision>7</cp:revision>
  <dcterms:created xsi:type="dcterms:W3CDTF">2016-01-28T16:13:08Z</dcterms:created>
  <dcterms:modified xsi:type="dcterms:W3CDTF">2016-02-11T22:05:48Z</dcterms:modified>
</cp:coreProperties>
</file>