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drawings/drawing3.xml" ContentType="application/vnd.openxmlformats-officedocument.drawingml.chartshapes+xml"/>
  <Override PartName="/ppt/charts/chart4.xml" ContentType="application/vnd.openxmlformats-officedocument.drawingml.chart+xml"/>
  <Override PartName="/ppt/drawings/drawing4.xml" ContentType="application/vnd.openxmlformats-officedocument.drawingml.chartshapes+xml"/>
  <Override PartName="/ppt/charts/chart5.xml" ContentType="application/vnd.openxmlformats-officedocument.drawingml.chart+xml"/>
  <Override PartName="/ppt/drawings/drawing5.xml" ContentType="application/vnd.openxmlformats-officedocument.drawingml.chartshapes+xml"/>
  <Override PartName="/ppt/charts/chart6.xml" ContentType="application/vnd.openxmlformats-officedocument.drawingml.chart+xml"/>
  <Override PartName="/ppt/drawings/drawing6.xml" ContentType="application/vnd.openxmlformats-officedocument.drawingml.chartshapes+xml"/>
  <Override PartName="/ppt/charts/chart7.xml" ContentType="application/vnd.openxmlformats-officedocument.drawingml.chart+xml"/>
  <Override PartName="/ppt/drawings/drawing7.xml" ContentType="application/vnd.openxmlformats-officedocument.drawingml.chartshapes+xml"/>
  <Override PartName="/ppt/charts/chart8.xml" ContentType="application/vnd.openxmlformats-officedocument.drawingml.chart+xml"/>
  <Override PartName="/ppt/drawings/drawing8.xml" ContentType="application/vnd.openxmlformats-officedocument.drawingml.chartshapes+xml"/>
  <Override PartName="/ppt/charts/chart9.xml" ContentType="application/vnd.openxmlformats-officedocument.drawingml.chart+xml"/>
  <Override PartName="/ppt/drawings/drawing9.xml" ContentType="application/vnd.openxmlformats-officedocument.drawingml.chartshapes+xml"/>
  <Override PartName="/ppt/charts/chart10.xml" ContentType="application/vnd.openxmlformats-officedocument.drawingml.chart+xml"/>
  <Override PartName="/ppt/drawings/drawing10.xml" ContentType="application/vnd.openxmlformats-officedocument.drawingml.chartshapes+xml"/>
  <Override PartName="/ppt/charts/chart11.xml" ContentType="application/vnd.openxmlformats-officedocument.drawingml.chart+xml"/>
  <Override PartName="/ppt/drawings/drawing11.xml" ContentType="application/vnd.openxmlformats-officedocument.drawingml.chartshapes+xml"/>
  <Override PartName="/ppt/charts/chart12.xml" ContentType="application/vnd.openxmlformats-officedocument.drawingml.chart+xml"/>
  <Override PartName="/ppt/drawings/drawing12.xml" ContentType="application/vnd.openxmlformats-officedocument.drawingml.chartshapes+xml"/>
  <Override PartName="/ppt/charts/chart13.xml" ContentType="application/vnd.openxmlformats-officedocument.drawingml.chart+xml"/>
  <Override PartName="/ppt/drawings/drawing13.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2" r:id="rId1"/>
  </p:sldMasterIdLst>
  <p:sldIdLst>
    <p:sldId id="260" r:id="rId2"/>
    <p:sldId id="259" r:id="rId3"/>
    <p:sldId id="258" r:id="rId4"/>
    <p:sldId id="261" r:id="rId5"/>
    <p:sldId id="264" r:id="rId6"/>
    <p:sldId id="265" r:id="rId7"/>
    <p:sldId id="266" r:id="rId8"/>
    <p:sldId id="267" r:id="rId9"/>
    <p:sldId id="268" r:id="rId10"/>
    <p:sldId id="269" r:id="rId11"/>
    <p:sldId id="270" r:id="rId12"/>
    <p:sldId id="271" r:id="rId13"/>
    <p:sldId id="272" r:id="rId14"/>
    <p:sldId id="273" r:id="rId15"/>
    <p:sldId id="274" r:id="rId16"/>
    <p:sldId id="278" r:id="rId17"/>
    <p:sldId id="279" r:id="rId18"/>
    <p:sldId id="280" r:id="rId19"/>
    <p:sldId id="281" r:id="rId20"/>
    <p:sldId id="282" r:id="rId21"/>
    <p:sldId id="283" r:id="rId22"/>
    <p:sldId id="284" r:id="rId23"/>
    <p:sldId id="285" r:id="rId24"/>
    <p:sldId id="296" r:id="rId25"/>
    <p:sldId id="298" r:id="rId26"/>
    <p:sldId id="297" r:id="rId27"/>
    <p:sldId id="286" r:id="rId28"/>
    <p:sldId id="287" r:id="rId29"/>
    <p:sldId id="288" r:id="rId30"/>
    <p:sldId id="289" r:id="rId31"/>
    <p:sldId id="290" r:id="rId32"/>
    <p:sldId id="291" r:id="rId33"/>
    <p:sldId id="299" r:id="rId34"/>
    <p:sldId id="300" r:id="rId35"/>
    <p:sldId id="301" r:id="rId36"/>
    <p:sldId id="302" r:id="rId37"/>
    <p:sldId id="292" r:id="rId38"/>
    <p:sldId id="304" r:id="rId39"/>
    <p:sldId id="294" r:id="rId40"/>
    <p:sldId id="295"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6" d="100"/>
          <a:sy n="66" d="100"/>
        </p:scale>
        <p:origin x="384" y="43"/>
      </p:cViewPr>
      <p:guideLst>
        <p:guide orient="horz" pos="2160"/>
        <p:guide pos="2880"/>
      </p:guideLst>
    </p:cSldViewPr>
  </p:slideViewPr>
  <p:notesTextViewPr>
    <p:cViewPr>
      <p:scale>
        <a:sx n="1" d="1"/>
        <a:sy n="1" d="1"/>
      </p:scale>
      <p:origin x="0" y="0"/>
    </p:cViewPr>
  </p:notesTextViewPr>
  <p:sorterViewPr>
    <p:cViewPr>
      <p:scale>
        <a:sx n="100" d="100"/>
        <a:sy n="100" d="100"/>
      </p:scale>
      <p:origin x="0" y="-6883"/>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10.xml"/><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11.xml"/><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12.xml"/><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13.xml"/><Relationship Id="rId1" Type="http://schemas.openxmlformats.org/officeDocument/2006/relationships/package" Target="../embeddings/Microsoft_Excel_Worksheet13.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9.xml"/><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2000" cap="small" baseline="0" dirty="0" smtClean="0">
                <a:effectLst/>
              </a:rPr>
              <a:t>Small Business Optimism Index</a:t>
            </a:r>
          </a:p>
          <a:p>
            <a:pPr>
              <a:defRPr/>
            </a:pPr>
            <a:r>
              <a:rPr lang="en-US" sz="1600" b="0" dirty="0" smtClean="0">
                <a:effectLst/>
              </a:rPr>
              <a:t>Based on Ten Survey Indicators</a:t>
            </a:r>
          </a:p>
          <a:p>
            <a:pPr>
              <a:defRPr/>
            </a:pPr>
            <a:r>
              <a:rPr lang="en-US" sz="1200" b="0" i="1" dirty="0" smtClean="0">
                <a:effectLst/>
              </a:rPr>
              <a:t>(Seasonally Adjusted 1986=100)</a:t>
            </a:r>
            <a:endParaRPr lang="en-US" sz="1200" b="0" dirty="0" smtClean="0">
              <a:effectLst/>
            </a:endParaRPr>
          </a:p>
        </c:rich>
      </c:tx>
      <c:layout>
        <c:manualLayout>
          <c:xMode val="edge"/>
          <c:yMode val="edge"/>
          <c:x val="0.31474390701162352"/>
          <c:y val="0"/>
        </c:manualLayout>
      </c:layout>
      <c:overlay val="0"/>
    </c:title>
    <c:autoTitleDeleted val="0"/>
    <c:plotArea>
      <c:layout>
        <c:manualLayout>
          <c:layoutTarget val="inner"/>
          <c:xMode val="edge"/>
          <c:yMode val="edge"/>
          <c:x val="0.11930030404615265"/>
          <c:y val="0.21967037733185177"/>
          <c:w val="0.85159923078922062"/>
          <c:h val="0.60761675264729842"/>
        </c:manualLayout>
      </c:layout>
      <c:lineChart>
        <c:grouping val="standard"/>
        <c:varyColors val="0"/>
        <c:ser>
          <c:idx val="0"/>
          <c:order val="0"/>
          <c:tx>
            <c:strRef>
              <c:f>Sheet1!$B$1</c:f>
              <c:strCache>
                <c:ptCount val="1"/>
                <c:pt idx="0">
                  <c:v>Index</c:v>
                </c:pt>
              </c:strCache>
            </c:strRef>
          </c:tx>
          <c:spPr>
            <a:ln>
              <a:solidFill>
                <a:srgbClr val="3F6CA3"/>
              </a:solidFill>
            </a:ln>
          </c:spPr>
          <c:marker>
            <c:symbol val="none"/>
          </c:marker>
          <c:cat>
            <c:strRef>
              <c:f>Sheet1!$A$2:$A$168</c:f>
              <c:strCache>
                <c:ptCount val="165"/>
                <c:pt idx="0">
                  <c:v>75</c:v>
                </c:pt>
                <c:pt idx="4">
                  <c:v>76</c:v>
                </c:pt>
                <c:pt idx="8">
                  <c:v>77</c:v>
                </c:pt>
                <c:pt idx="12">
                  <c:v>78</c:v>
                </c:pt>
                <c:pt idx="16">
                  <c:v>79</c:v>
                </c:pt>
                <c:pt idx="20">
                  <c:v>80</c:v>
                </c:pt>
                <c:pt idx="24">
                  <c:v>81</c:v>
                </c:pt>
                <c:pt idx="28">
                  <c:v>82</c:v>
                </c:pt>
                <c:pt idx="32">
                  <c:v>83</c:v>
                </c:pt>
                <c:pt idx="36">
                  <c:v>84</c:v>
                </c:pt>
                <c:pt idx="40">
                  <c:v>85</c:v>
                </c:pt>
                <c:pt idx="44">
                  <c:v>86</c:v>
                </c:pt>
                <c:pt idx="48">
                  <c:v>87</c:v>
                </c:pt>
                <c:pt idx="52">
                  <c:v>88</c:v>
                </c:pt>
                <c:pt idx="56">
                  <c:v>89</c:v>
                </c:pt>
                <c:pt idx="60">
                  <c:v>90</c:v>
                </c:pt>
                <c:pt idx="64">
                  <c:v>91</c:v>
                </c:pt>
                <c:pt idx="68">
                  <c:v>92</c:v>
                </c:pt>
                <c:pt idx="72">
                  <c:v>93</c:v>
                </c:pt>
                <c:pt idx="76">
                  <c:v>94</c:v>
                </c:pt>
                <c:pt idx="80">
                  <c:v>95</c:v>
                </c:pt>
                <c:pt idx="84">
                  <c:v>96</c:v>
                </c:pt>
                <c:pt idx="88">
                  <c:v>97</c:v>
                </c:pt>
                <c:pt idx="92">
                  <c:v>98</c:v>
                </c:pt>
                <c:pt idx="96">
                  <c:v>99</c:v>
                </c:pt>
                <c:pt idx="100">
                  <c:v>00</c:v>
                </c:pt>
                <c:pt idx="104">
                  <c:v>01</c:v>
                </c:pt>
                <c:pt idx="108">
                  <c:v>02</c:v>
                </c:pt>
                <c:pt idx="112">
                  <c:v>03</c:v>
                </c:pt>
                <c:pt idx="116">
                  <c:v>04</c:v>
                </c:pt>
                <c:pt idx="120">
                  <c:v>05</c:v>
                </c:pt>
                <c:pt idx="124">
                  <c:v>06</c:v>
                </c:pt>
                <c:pt idx="128">
                  <c:v>07</c:v>
                </c:pt>
                <c:pt idx="132">
                  <c:v>08</c:v>
                </c:pt>
                <c:pt idx="136">
                  <c:v>09</c:v>
                </c:pt>
                <c:pt idx="140">
                  <c:v>10</c:v>
                </c:pt>
                <c:pt idx="144">
                  <c:v>11</c:v>
                </c:pt>
                <c:pt idx="148">
                  <c:v>12</c:v>
                </c:pt>
                <c:pt idx="152">
                  <c:v>13</c:v>
                </c:pt>
                <c:pt idx="156">
                  <c:v>14</c:v>
                </c:pt>
                <c:pt idx="160">
                  <c:v>15</c:v>
                </c:pt>
                <c:pt idx="164">
                  <c:v>16</c:v>
                </c:pt>
              </c:strCache>
            </c:strRef>
          </c:cat>
          <c:val>
            <c:numRef>
              <c:f>Sheet1!$B$2:$B$168</c:f>
              <c:numCache>
                <c:formatCode>0.00_)</c:formatCode>
                <c:ptCount val="167"/>
                <c:pt idx="0">
                  <c:v>86.502283105022826</c:v>
                </c:pt>
                <c:pt idx="1">
                  <c:v>94.81278538812785</c:v>
                </c:pt>
                <c:pt idx="2">
                  <c:v>99.662100456621005</c:v>
                </c:pt>
                <c:pt idx="3">
                  <c:v>100.31963470319634</c:v>
                </c:pt>
                <c:pt idx="4">
                  <c:v>101.84474885844749</c:v>
                </c:pt>
                <c:pt idx="5">
                  <c:v>102.84931506849315</c:v>
                </c:pt>
                <c:pt idx="6">
                  <c:v>102.40182648401826</c:v>
                </c:pt>
                <c:pt idx="7">
                  <c:v>100.95890410958904</c:v>
                </c:pt>
                <c:pt idx="8">
                  <c:v>102.48401826484019</c:v>
                </c:pt>
                <c:pt idx="9">
                  <c:v>102.57534246575342</c:v>
                </c:pt>
                <c:pt idx="10">
                  <c:v>102.12785388127854</c:v>
                </c:pt>
                <c:pt idx="11">
                  <c:v>99.31506849315069</c:v>
                </c:pt>
                <c:pt idx="12">
                  <c:v>100.38356164383562</c:v>
                </c:pt>
                <c:pt idx="13">
                  <c:v>98.922374429223737</c:v>
                </c:pt>
                <c:pt idx="14">
                  <c:v>97.470319634703202</c:v>
                </c:pt>
                <c:pt idx="15">
                  <c:v>99.406392694063925</c:v>
                </c:pt>
                <c:pt idx="16">
                  <c:v>94.81278538812785</c:v>
                </c:pt>
                <c:pt idx="17">
                  <c:v>93.899543378995446</c:v>
                </c:pt>
                <c:pt idx="18">
                  <c:v>90.529680365296798</c:v>
                </c:pt>
                <c:pt idx="19">
                  <c:v>93.287671232876718</c:v>
                </c:pt>
                <c:pt idx="20">
                  <c:v>91.981735159817347</c:v>
                </c:pt>
                <c:pt idx="21">
                  <c:v>79.74429223744292</c:v>
                </c:pt>
                <c:pt idx="22">
                  <c:v>94.913242009132432</c:v>
                </c:pt>
                <c:pt idx="23">
                  <c:v>96.940639269406404</c:v>
                </c:pt>
                <c:pt idx="24">
                  <c:v>95.726027397260268</c:v>
                </c:pt>
                <c:pt idx="25">
                  <c:v>97.095890410958901</c:v>
                </c:pt>
                <c:pt idx="26">
                  <c:v>99.296803652968038</c:v>
                </c:pt>
                <c:pt idx="27">
                  <c:v>94.38356164383562</c:v>
                </c:pt>
                <c:pt idx="28">
                  <c:v>94.81278538812785</c:v>
                </c:pt>
                <c:pt idx="29">
                  <c:v>94.447488584474883</c:v>
                </c:pt>
                <c:pt idx="30">
                  <c:v>95.095890410958901</c:v>
                </c:pt>
                <c:pt idx="31">
                  <c:v>97.945205479452056</c:v>
                </c:pt>
                <c:pt idx="32">
                  <c:v>99.926940639269404</c:v>
                </c:pt>
                <c:pt idx="33">
                  <c:v>104.85844748858447</c:v>
                </c:pt>
                <c:pt idx="34">
                  <c:v>107.97260273972601</c:v>
                </c:pt>
                <c:pt idx="35">
                  <c:v>106.98630136986303</c:v>
                </c:pt>
                <c:pt idx="36">
                  <c:v>107.14155251141553</c:v>
                </c:pt>
                <c:pt idx="37">
                  <c:v>103.94520547945206</c:v>
                </c:pt>
                <c:pt idx="38">
                  <c:v>100.21004566210047</c:v>
                </c:pt>
                <c:pt idx="39">
                  <c:v>102.69406392694064</c:v>
                </c:pt>
                <c:pt idx="40">
                  <c:v>102.94063926940639</c:v>
                </c:pt>
                <c:pt idx="41">
                  <c:v>100.20091324200914</c:v>
                </c:pt>
                <c:pt idx="42">
                  <c:v>101.39726027397261</c:v>
                </c:pt>
                <c:pt idx="43">
                  <c:v>98.767123287671239</c:v>
                </c:pt>
                <c:pt idx="44">
                  <c:v>100.29223744292237</c:v>
                </c:pt>
                <c:pt idx="45">
                  <c:v>101.02283105022832</c:v>
                </c:pt>
                <c:pt idx="46">
                  <c:v>99.844748858447488</c:v>
                </c:pt>
                <c:pt idx="47">
                  <c:v>98.767123287671239</c:v>
                </c:pt>
                <c:pt idx="48">
                  <c:v>100.1095890410959</c:v>
                </c:pt>
                <c:pt idx="49">
                  <c:v>100.1095890410959</c:v>
                </c:pt>
                <c:pt idx="50">
                  <c:v>102.49315068493151</c:v>
                </c:pt>
                <c:pt idx="51">
                  <c:v>101.59817351598174</c:v>
                </c:pt>
                <c:pt idx="52">
                  <c:v>100.38356164383562</c:v>
                </c:pt>
                <c:pt idx="53">
                  <c:v>100.65753424657534</c:v>
                </c:pt>
                <c:pt idx="54">
                  <c:v>100.21004566210047</c:v>
                </c:pt>
                <c:pt idx="55">
                  <c:v>102.14611872146118</c:v>
                </c:pt>
                <c:pt idx="56">
                  <c:v>101.29680365296804</c:v>
                </c:pt>
                <c:pt idx="57">
                  <c:v>98.009132420091319</c:v>
                </c:pt>
                <c:pt idx="58">
                  <c:v>99.57077625570777</c:v>
                </c:pt>
                <c:pt idx="59">
                  <c:v>101.41552511415524</c:v>
                </c:pt>
                <c:pt idx="60">
                  <c:v>99.287671232876718</c:v>
                </c:pt>
                <c:pt idx="61">
                  <c:v>99.287671232876718</c:v>
                </c:pt>
                <c:pt idx="62">
                  <c:v>97.926940639269418</c:v>
                </c:pt>
                <c:pt idx="63">
                  <c:v>91.643835616438352</c:v>
                </c:pt>
                <c:pt idx="64">
                  <c:v>91.251141552511413</c:v>
                </c:pt>
                <c:pt idx="65">
                  <c:v>100.20091324200914</c:v>
                </c:pt>
                <c:pt idx="66">
                  <c:v>100.57534246575342</c:v>
                </c:pt>
                <c:pt idx="67">
                  <c:v>97.853881278538822</c:v>
                </c:pt>
                <c:pt idx="68">
                  <c:v>96.730593607305934</c:v>
                </c:pt>
                <c:pt idx="69">
                  <c:v>100.65753424657534</c:v>
                </c:pt>
                <c:pt idx="70">
                  <c:v>99.114155251141554</c:v>
                </c:pt>
                <c:pt idx="71">
                  <c:v>98.036529680365291</c:v>
                </c:pt>
                <c:pt idx="72">
                  <c:v>100.65753424657534</c:v>
                </c:pt>
                <c:pt idx="73">
                  <c:v>95.452054794520549</c:v>
                </c:pt>
                <c:pt idx="74">
                  <c:v>93.817351598173516</c:v>
                </c:pt>
                <c:pt idx="75">
                  <c:v>94.93150684931507</c:v>
                </c:pt>
                <c:pt idx="76">
                  <c:v>99.652968036529685</c:v>
                </c:pt>
                <c:pt idx="77">
                  <c:v>98.009132420091319</c:v>
                </c:pt>
                <c:pt idx="78">
                  <c:v>98.657534246575352</c:v>
                </c:pt>
                <c:pt idx="79">
                  <c:v>99.95433789954339</c:v>
                </c:pt>
                <c:pt idx="80">
                  <c:v>101.84474885844749</c:v>
                </c:pt>
                <c:pt idx="81">
                  <c:v>100.20091324200914</c:v>
                </c:pt>
                <c:pt idx="82">
                  <c:v>100.02739726027397</c:v>
                </c:pt>
                <c:pt idx="83">
                  <c:v>101.32420091324201</c:v>
                </c:pt>
                <c:pt idx="84">
                  <c:v>99.561643835616437</c:v>
                </c:pt>
                <c:pt idx="85">
                  <c:v>99.652968036529685</c:v>
                </c:pt>
                <c:pt idx="86">
                  <c:v>99.844748858447488</c:v>
                </c:pt>
                <c:pt idx="87">
                  <c:v>101.23287671232876</c:v>
                </c:pt>
                <c:pt idx="88">
                  <c:v>100.93150684931507</c:v>
                </c:pt>
                <c:pt idx="89">
                  <c:v>100.47488584474885</c:v>
                </c:pt>
                <c:pt idx="90">
                  <c:v>103.77168949771689</c:v>
                </c:pt>
                <c:pt idx="91">
                  <c:v>103.88127853881279</c:v>
                </c:pt>
                <c:pt idx="92">
                  <c:v>102.11872146118721</c:v>
                </c:pt>
                <c:pt idx="93">
                  <c:v>102.84931506849315</c:v>
                </c:pt>
                <c:pt idx="94">
                  <c:v>101.48858447488584</c:v>
                </c:pt>
                <c:pt idx="95">
                  <c:v>99.95433789954339</c:v>
                </c:pt>
                <c:pt idx="96">
                  <c:v>100.47488584474885</c:v>
                </c:pt>
                <c:pt idx="97">
                  <c:v>101.02283105022832</c:v>
                </c:pt>
                <c:pt idx="98">
                  <c:v>100.94063926940639</c:v>
                </c:pt>
                <c:pt idx="99">
                  <c:v>101.32420091324201</c:v>
                </c:pt>
                <c:pt idx="100">
                  <c:v>103.39726027397261</c:v>
                </c:pt>
                <c:pt idx="101">
                  <c:v>100.38356164383562</c:v>
                </c:pt>
                <c:pt idx="102">
                  <c:v>101.39726027397261</c:v>
                </c:pt>
                <c:pt idx="103">
                  <c:v>99.31506849315069</c:v>
                </c:pt>
                <c:pt idx="104">
                  <c:v>96.365296803652967</c:v>
                </c:pt>
                <c:pt idx="105">
                  <c:v>98.100456621004568</c:v>
                </c:pt>
                <c:pt idx="106">
                  <c:v>98.840182648401836</c:v>
                </c:pt>
                <c:pt idx="107">
                  <c:v>96.210045662100455</c:v>
                </c:pt>
                <c:pt idx="108">
                  <c:v>100.65753424657534</c:v>
                </c:pt>
                <c:pt idx="109">
                  <c:v>101.84474885844749</c:v>
                </c:pt>
                <c:pt idx="110">
                  <c:v>99.844748858447488</c:v>
                </c:pt>
                <c:pt idx="111">
                  <c:v>100.31963470319634</c:v>
                </c:pt>
                <c:pt idx="112">
                  <c:v>99.013698630136986</c:v>
                </c:pt>
                <c:pt idx="113">
                  <c:v>99.652968036529685</c:v>
                </c:pt>
                <c:pt idx="114">
                  <c:v>100.94063926940639</c:v>
                </c:pt>
                <c:pt idx="115">
                  <c:v>103.97260273972604</c:v>
                </c:pt>
                <c:pt idx="116">
                  <c:v>105.68036529680366</c:v>
                </c:pt>
                <c:pt idx="117">
                  <c:v>105.04109589041096</c:v>
                </c:pt>
                <c:pt idx="118">
                  <c:v>106.23744292237443</c:v>
                </c:pt>
                <c:pt idx="119">
                  <c:v>103.88127853881279</c:v>
                </c:pt>
                <c:pt idx="120">
                  <c:v>103.48858447488584</c:v>
                </c:pt>
                <c:pt idx="121">
                  <c:v>99.470319634703202</c:v>
                </c:pt>
                <c:pt idx="122">
                  <c:v>101.39726027397261</c:v>
                </c:pt>
                <c:pt idx="123">
                  <c:v>103.6986301369863</c:v>
                </c:pt>
                <c:pt idx="124">
                  <c:v>100.93150684931507</c:v>
                </c:pt>
                <c:pt idx="125">
                  <c:v>99.74429223744292</c:v>
                </c:pt>
                <c:pt idx="126">
                  <c:v>98.38356164383562</c:v>
                </c:pt>
                <c:pt idx="127">
                  <c:v>100.68493150684932</c:v>
                </c:pt>
                <c:pt idx="128">
                  <c:v>98.739726027397268</c:v>
                </c:pt>
                <c:pt idx="129">
                  <c:v>96.456621004566216</c:v>
                </c:pt>
                <c:pt idx="130">
                  <c:v>97.926940639269418</c:v>
                </c:pt>
                <c:pt idx="131">
                  <c:v>96.118721461187221</c:v>
                </c:pt>
                <c:pt idx="132">
                  <c:v>91.61643835616438</c:v>
                </c:pt>
                <c:pt idx="133">
                  <c:v>91.159817351598164</c:v>
                </c:pt>
                <c:pt idx="134">
                  <c:v>88.520547945205493</c:v>
                </c:pt>
                <c:pt idx="135">
                  <c:v>87.44292237442923</c:v>
                </c:pt>
                <c:pt idx="136">
                  <c:v>83.945205479452056</c:v>
                </c:pt>
                <c:pt idx="137">
                  <c:v>86.502283105022826</c:v>
                </c:pt>
                <c:pt idx="138">
                  <c:v>86.785388127853878</c:v>
                </c:pt>
                <c:pt idx="139">
                  <c:v>89.086757990867582</c:v>
                </c:pt>
                <c:pt idx="140">
                  <c:v>89.150684931506859</c:v>
                </c:pt>
                <c:pt idx="141">
                  <c:v>90.246575342465746</c:v>
                </c:pt>
                <c:pt idx="142">
                  <c:v>88.429223744292244</c:v>
                </c:pt>
                <c:pt idx="143">
                  <c:v>91.643835616438352</c:v>
                </c:pt>
                <c:pt idx="144">
                  <c:v>93.899543378995432</c:v>
                </c:pt>
                <c:pt idx="145">
                  <c:v>90.885844748858446</c:v>
                </c:pt>
                <c:pt idx="146">
                  <c:v>90.25570776255708</c:v>
                </c:pt>
                <c:pt idx="147">
                  <c:v>90.182648401826484</c:v>
                </c:pt>
                <c:pt idx="148">
                  <c:v>93.716894977168963</c:v>
                </c:pt>
                <c:pt idx="149">
                  <c:v>94.173515981735164</c:v>
                </c:pt>
                <c:pt idx="150">
                  <c:v>91.534246575342465</c:v>
                </c:pt>
                <c:pt idx="151">
                  <c:v>93.013698630136986</c:v>
                </c:pt>
                <c:pt idx="152">
                  <c:v>88.785388127853878</c:v>
                </c:pt>
                <c:pt idx="153">
                  <c:v>91.707762557077629</c:v>
                </c:pt>
                <c:pt idx="154">
                  <c:v>94.365296803652967</c:v>
                </c:pt>
                <c:pt idx="155">
                  <c:v>91.552511415525117</c:v>
                </c:pt>
                <c:pt idx="156">
                  <c:v>93.990867579908681</c:v>
                </c:pt>
                <c:pt idx="157">
                  <c:v>94.81278538812785</c:v>
                </c:pt>
                <c:pt idx="158">
                  <c:v>96.009132420091319</c:v>
                </c:pt>
                <c:pt idx="159">
                  <c:v>96.027397260273986</c:v>
                </c:pt>
                <c:pt idx="160">
                  <c:v>97.735159817351601</c:v>
                </c:pt>
                <c:pt idx="161">
                  <c:v>96.547945205479451</c:v>
                </c:pt>
                <c:pt idx="162">
                  <c:v>95.735159817351601</c:v>
                </c:pt>
                <c:pt idx="163">
                  <c:v>96.027397260273986</c:v>
                </c:pt>
                <c:pt idx="164">
                  <c:v>93.899543378995432</c:v>
                </c:pt>
                <c:pt idx="165" formatCode="General">
                  <c:v>93.6</c:v>
                </c:pt>
              </c:numCache>
            </c:numRef>
          </c:val>
          <c:smooth val="0"/>
        </c:ser>
        <c:dLbls>
          <c:showLegendKey val="0"/>
          <c:showVal val="0"/>
          <c:showCatName val="0"/>
          <c:showSerName val="0"/>
          <c:showPercent val="0"/>
          <c:showBubbleSize val="0"/>
        </c:dLbls>
        <c:smooth val="0"/>
        <c:axId val="300958904"/>
        <c:axId val="300960080"/>
      </c:lineChart>
      <c:catAx>
        <c:axId val="300958904"/>
        <c:scaling>
          <c:orientation val="minMax"/>
        </c:scaling>
        <c:delete val="0"/>
        <c:axPos val="b"/>
        <c:numFmt formatCode="General" sourceLinked="1"/>
        <c:majorTickMark val="out"/>
        <c:minorTickMark val="none"/>
        <c:tickLblPos val="nextTo"/>
        <c:txPr>
          <a:bodyPr rot="-5400000" vert="horz"/>
          <a:lstStyle/>
          <a:p>
            <a:pPr>
              <a:defRPr sz="1800" baseline="0"/>
            </a:pPr>
            <a:endParaRPr lang="en-US"/>
          </a:p>
        </c:txPr>
        <c:crossAx val="300960080"/>
        <c:crosses val="autoZero"/>
        <c:auto val="1"/>
        <c:lblAlgn val="ctr"/>
        <c:lblOffset val="100"/>
        <c:tickLblSkip val="8"/>
        <c:tickMarkSkip val="4"/>
        <c:noMultiLvlLbl val="0"/>
      </c:catAx>
      <c:valAx>
        <c:axId val="300960080"/>
        <c:scaling>
          <c:orientation val="minMax"/>
          <c:max val="110"/>
          <c:min val="75"/>
        </c:scaling>
        <c:delete val="0"/>
        <c:axPos val="l"/>
        <c:majorGridlines/>
        <c:numFmt formatCode="0.00_)" sourceLinked="1"/>
        <c:majorTickMark val="out"/>
        <c:minorTickMark val="none"/>
        <c:tickLblPos val="nextTo"/>
        <c:txPr>
          <a:bodyPr/>
          <a:lstStyle/>
          <a:p>
            <a:pPr>
              <a:defRPr sz="1800" baseline="0"/>
            </a:pPr>
            <a:endParaRPr lang="en-US"/>
          </a:p>
        </c:txPr>
        <c:crossAx val="300958904"/>
        <c:crosses val="autoZero"/>
        <c:crossBetween val="between"/>
      </c:valAx>
    </c:plotArea>
    <c:plotVisOnly val="1"/>
    <c:dispBlanksAs val="gap"/>
    <c:showDLblsOverMax val="0"/>
  </c:chart>
  <c:spPr>
    <a:solidFill>
      <a:schemeClr val="bg1"/>
    </a:solidFill>
  </c:spPr>
  <c:txPr>
    <a:bodyPr/>
    <a:lstStyle/>
    <a:p>
      <a:pPr>
        <a:defRPr sz="1800"/>
      </a:pPr>
      <a:endParaRPr lang="en-US"/>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a:defRPr/>
            </a:pPr>
            <a:r>
              <a:rPr lang="en-US" sz="2000" b="1" cap="small" baseline="0" dirty="0" smtClean="0">
                <a:effectLst/>
              </a:rPr>
              <a:t>Job Openings</a:t>
            </a:r>
          </a:p>
          <a:p>
            <a:pPr algn="ctr">
              <a:defRPr/>
            </a:pPr>
            <a:r>
              <a:rPr lang="en-US" sz="1600" b="0" i="0" dirty="0" smtClean="0">
                <a:effectLst/>
              </a:rPr>
              <a:t>Percent With Positions Not Able to Fill Right Now</a:t>
            </a:r>
          </a:p>
          <a:p>
            <a:pPr algn="ctr">
              <a:defRPr/>
            </a:pPr>
            <a:r>
              <a:rPr lang="en-US" sz="1600" b="0" i="1" dirty="0" smtClean="0">
                <a:effectLst/>
              </a:rPr>
              <a:t>(Seasonally Adjusted)</a:t>
            </a:r>
            <a:endParaRPr lang="en-US" sz="1600" b="0" i="1" dirty="0"/>
          </a:p>
        </c:rich>
      </c:tx>
      <c:layout/>
      <c:overlay val="0"/>
    </c:title>
    <c:autoTitleDeleted val="0"/>
    <c:plotArea>
      <c:layout>
        <c:manualLayout>
          <c:layoutTarget val="inner"/>
          <c:xMode val="edge"/>
          <c:yMode val="edge"/>
          <c:x val="0.14156848908037439"/>
          <c:y val="0.21105424321959754"/>
          <c:w val="0.84027967612539001"/>
          <c:h val="0.61202890998919257"/>
        </c:manualLayout>
      </c:layout>
      <c:lineChart>
        <c:grouping val="standard"/>
        <c:varyColors val="0"/>
        <c:ser>
          <c:idx val="0"/>
          <c:order val="0"/>
          <c:tx>
            <c:strRef>
              <c:f>Sheet1!$B$1</c:f>
              <c:strCache>
                <c:ptCount val="1"/>
                <c:pt idx="0">
                  <c:v>openings</c:v>
                </c:pt>
              </c:strCache>
            </c:strRef>
          </c:tx>
          <c:spPr>
            <a:ln>
              <a:solidFill>
                <a:srgbClr val="3F6CA3"/>
              </a:solidFill>
            </a:ln>
          </c:spPr>
          <c:marker>
            <c:symbol val="none"/>
          </c:marker>
          <c:cat>
            <c:strRef>
              <c:f>Sheet1!$A$2:$A$172</c:f>
              <c:strCache>
                <c:ptCount val="169"/>
                <c:pt idx="0">
                  <c:v>74</c:v>
                </c:pt>
                <c:pt idx="4">
                  <c:v>75</c:v>
                </c:pt>
                <c:pt idx="8">
                  <c:v>76</c:v>
                </c:pt>
                <c:pt idx="12">
                  <c:v>77</c:v>
                </c:pt>
                <c:pt idx="16">
                  <c:v>78</c:v>
                </c:pt>
                <c:pt idx="20">
                  <c:v>79</c:v>
                </c:pt>
                <c:pt idx="24">
                  <c:v>80</c:v>
                </c:pt>
                <c:pt idx="28">
                  <c:v>81</c:v>
                </c:pt>
                <c:pt idx="32">
                  <c:v>82</c:v>
                </c:pt>
                <c:pt idx="36">
                  <c:v>83</c:v>
                </c:pt>
                <c:pt idx="40">
                  <c:v>84</c:v>
                </c:pt>
                <c:pt idx="44">
                  <c:v>85</c:v>
                </c:pt>
                <c:pt idx="48">
                  <c:v>86</c:v>
                </c:pt>
                <c:pt idx="52">
                  <c:v>87</c:v>
                </c:pt>
                <c:pt idx="56">
                  <c:v>88</c:v>
                </c:pt>
                <c:pt idx="60">
                  <c:v>89</c:v>
                </c:pt>
                <c:pt idx="64">
                  <c:v>90</c:v>
                </c:pt>
                <c:pt idx="68">
                  <c:v>91</c:v>
                </c:pt>
                <c:pt idx="72">
                  <c:v>92</c:v>
                </c:pt>
                <c:pt idx="76">
                  <c:v>93</c:v>
                </c:pt>
                <c:pt idx="80">
                  <c:v>94</c:v>
                </c:pt>
                <c:pt idx="84">
                  <c:v>95</c:v>
                </c:pt>
                <c:pt idx="88">
                  <c:v>96</c:v>
                </c:pt>
                <c:pt idx="92">
                  <c:v>97</c:v>
                </c:pt>
                <c:pt idx="96">
                  <c:v>98</c:v>
                </c:pt>
                <c:pt idx="100">
                  <c:v>99</c:v>
                </c:pt>
                <c:pt idx="104">
                  <c:v>00</c:v>
                </c:pt>
                <c:pt idx="108">
                  <c:v>01</c:v>
                </c:pt>
                <c:pt idx="112">
                  <c:v>02</c:v>
                </c:pt>
                <c:pt idx="116">
                  <c:v>03</c:v>
                </c:pt>
                <c:pt idx="120">
                  <c:v>04</c:v>
                </c:pt>
                <c:pt idx="124">
                  <c:v>05</c:v>
                </c:pt>
                <c:pt idx="128">
                  <c:v>06</c:v>
                </c:pt>
                <c:pt idx="132">
                  <c:v>07</c:v>
                </c:pt>
                <c:pt idx="136">
                  <c:v>08</c:v>
                </c:pt>
                <c:pt idx="140">
                  <c:v>09</c:v>
                </c:pt>
                <c:pt idx="144">
                  <c:v>10</c:v>
                </c:pt>
                <c:pt idx="148">
                  <c:v>11</c:v>
                </c:pt>
                <c:pt idx="152">
                  <c:v>12</c:v>
                </c:pt>
                <c:pt idx="156">
                  <c:v>13</c:v>
                </c:pt>
                <c:pt idx="160">
                  <c:v>14</c:v>
                </c:pt>
                <c:pt idx="164">
                  <c:v>15</c:v>
                </c:pt>
                <c:pt idx="168">
                  <c:v>16</c:v>
                </c:pt>
              </c:strCache>
            </c:strRef>
          </c:cat>
          <c:val>
            <c:numRef>
              <c:f>Sheet1!$B$2:$B$172</c:f>
              <c:numCache>
                <c:formatCode>0_)</c:formatCode>
                <c:ptCount val="171"/>
                <c:pt idx="0">
                  <c:v>21.7</c:v>
                </c:pt>
                <c:pt idx="1">
                  <c:v>22.5</c:v>
                </c:pt>
                <c:pt idx="2">
                  <c:v>23.2</c:v>
                </c:pt>
                <c:pt idx="3">
                  <c:v>19.100000000000001</c:v>
                </c:pt>
                <c:pt idx="4">
                  <c:v>14.7</c:v>
                </c:pt>
                <c:pt idx="5">
                  <c:v>13.5</c:v>
                </c:pt>
                <c:pt idx="6">
                  <c:v>16.2</c:v>
                </c:pt>
                <c:pt idx="7">
                  <c:v>18.100000000000001</c:v>
                </c:pt>
                <c:pt idx="8">
                  <c:v>16.7</c:v>
                </c:pt>
                <c:pt idx="9">
                  <c:v>16.5</c:v>
                </c:pt>
                <c:pt idx="10">
                  <c:v>21.2</c:v>
                </c:pt>
                <c:pt idx="11">
                  <c:v>18.100000000000001</c:v>
                </c:pt>
                <c:pt idx="12">
                  <c:v>19.7</c:v>
                </c:pt>
                <c:pt idx="13">
                  <c:v>20.5</c:v>
                </c:pt>
                <c:pt idx="14">
                  <c:v>21.2</c:v>
                </c:pt>
                <c:pt idx="15">
                  <c:v>22.1</c:v>
                </c:pt>
                <c:pt idx="16">
                  <c:v>21.7</c:v>
                </c:pt>
                <c:pt idx="17">
                  <c:v>25.5</c:v>
                </c:pt>
                <c:pt idx="18">
                  <c:v>25.2</c:v>
                </c:pt>
                <c:pt idx="19">
                  <c:v>29.1</c:v>
                </c:pt>
                <c:pt idx="20">
                  <c:v>25.7</c:v>
                </c:pt>
                <c:pt idx="21">
                  <c:v>24.5</c:v>
                </c:pt>
                <c:pt idx="22">
                  <c:v>23.2</c:v>
                </c:pt>
                <c:pt idx="23">
                  <c:v>24.1</c:v>
                </c:pt>
                <c:pt idx="24">
                  <c:v>20.7</c:v>
                </c:pt>
                <c:pt idx="25">
                  <c:v>15.5</c:v>
                </c:pt>
                <c:pt idx="26">
                  <c:v>14.2</c:v>
                </c:pt>
                <c:pt idx="27">
                  <c:v>15.1</c:v>
                </c:pt>
                <c:pt idx="28">
                  <c:v>15.7</c:v>
                </c:pt>
                <c:pt idx="29">
                  <c:v>16.5</c:v>
                </c:pt>
                <c:pt idx="30">
                  <c:v>15.2</c:v>
                </c:pt>
                <c:pt idx="31">
                  <c:v>11.1</c:v>
                </c:pt>
                <c:pt idx="32">
                  <c:v>12.7</c:v>
                </c:pt>
                <c:pt idx="33">
                  <c:v>10.5</c:v>
                </c:pt>
                <c:pt idx="34">
                  <c:v>9.1999999999999993</c:v>
                </c:pt>
                <c:pt idx="35">
                  <c:v>8.1</c:v>
                </c:pt>
                <c:pt idx="36">
                  <c:v>10.7</c:v>
                </c:pt>
                <c:pt idx="37">
                  <c:v>9.5</c:v>
                </c:pt>
                <c:pt idx="38">
                  <c:v>12.2</c:v>
                </c:pt>
                <c:pt idx="39">
                  <c:v>13.1</c:v>
                </c:pt>
                <c:pt idx="40">
                  <c:v>13.7</c:v>
                </c:pt>
                <c:pt idx="41">
                  <c:v>13.5</c:v>
                </c:pt>
                <c:pt idx="42">
                  <c:v>15.2</c:v>
                </c:pt>
                <c:pt idx="43">
                  <c:v>16.100000000000001</c:v>
                </c:pt>
                <c:pt idx="44">
                  <c:v>16.7</c:v>
                </c:pt>
                <c:pt idx="45">
                  <c:v>15.5</c:v>
                </c:pt>
                <c:pt idx="46">
                  <c:v>16.2</c:v>
                </c:pt>
                <c:pt idx="47">
                  <c:v>15.1</c:v>
                </c:pt>
                <c:pt idx="48">
                  <c:v>17.7</c:v>
                </c:pt>
                <c:pt idx="49">
                  <c:v>15.5</c:v>
                </c:pt>
                <c:pt idx="50">
                  <c:v>16.2</c:v>
                </c:pt>
                <c:pt idx="51">
                  <c:v>16.100000000000001</c:v>
                </c:pt>
                <c:pt idx="52">
                  <c:v>16.7</c:v>
                </c:pt>
                <c:pt idx="53">
                  <c:v>18.5</c:v>
                </c:pt>
                <c:pt idx="54">
                  <c:v>20.2</c:v>
                </c:pt>
                <c:pt idx="55">
                  <c:v>20.100000000000001</c:v>
                </c:pt>
                <c:pt idx="56">
                  <c:v>24.7</c:v>
                </c:pt>
                <c:pt idx="57">
                  <c:v>21.5</c:v>
                </c:pt>
                <c:pt idx="58">
                  <c:v>20.2</c:v>
                </c:pt>
                <c:pt idx="59">
                  <c:v>24.1</c:v>
                </c:pt>
                <c:pt idx="60">
                  <c:v>24.7</c:v>
                </c:pt>
                <c:pt idx="61">
                  <c:v>22.5</c:v>
                </c:pt>
                <c:pt idx="62">
                  <c:v>23.2</c:v>
                </c:pt>
                <c:pt idx="63">
                  <c:v>22.1</c:v>
                </c:pt>
                <c:pt idx="64">
                  <c:v>22.7</c:v>
                </c:pt>
                <c:pt idx="65">
                  <c:v>20.5</c:v>
                </c:pt>
                <c:pt idx="66">
                  <c:v>19.2</c:v>
                </c:pt>
                <c:pt idx="67">
                  <c:v>18.100000000000001</c:v>
                </c:pt>
                <c:pt idx="68">
                  <c:v>14.7</c:v>
                </c:pt>
                <c:pt idx="69">
                  <c:v>13.5</c:v>
                </c:pt>
                <c:pt idx="70">
                  <c:v>15.2</c:v>
                </c:pt>
                <c:pt idx="71">
                  <c:v>13.1</c:v>
                </c:pt>
                <c:pt idx="72">
                  <c:v>11.7</c:v>
                </c:pt>
                <c:pt idx="73">
                  <c:v>13.5</c:v>
                </c:pt>
                <c:pt idx="74">
                  <c:v>16.2</c:v>
                </c:pt>
                <c:pt idx="75">
                  <c:v>14.1</c:v>
                </c:pt>
                <c:pt idx="76">
                  <c:v>15.7</c:v>
                </c:pt>
                <c:pt idx="77">
                  <c:v>14.5</c:v>
                </c:pt>
                <c:pt idx="78">
                  <c:v>16.2</c:v>
                </c:pt>
                <c:pt idx="79">
                  <c:v>17.100000000000001</c:v>
                </c:pt>
                <c:pt idx="80">
                  <c:v>19.7</c:v>
                </c:pt>
                <c:pt idx="81">
                  <c:v>20.5</c:v>
                </c:pt>
                <c:pt idx="82">
                  <c:v>22.2</c:v>
                </c:pt>
                <c:pt idx="83">
                  <c:v>23.1</c:v>
                </c:pt>
                <c:pt idx="84">
                  <c:v>23.7</c:v>
                </c:pt>
                <c:pt idx="85">
                  <c:v>22.5</c:v>
                </c:pt>
                <c:pt idx="86">
                  <c:v>25.2</c:v>
                </c:pt>
                <c:pt idx="87">
                  <c:v>25.1</c:v>
                </c:pt>
                <c:pt idx="88">
                  <c:v>24.7</c:v>
                </c:pt>
                <c:pt idx="89">
                  <c:v>24.5</c:v>
                </c:pt>
                <c:pt idx="90">
                  <c:v>25.2</c:v>
                </c:pt>
                <c:pt idx="91">
                  <c:v>26.1</c:v>
                </c:pt>
                <c:pt idx="92">
                  <c:v>26.7</c:v>
                </c:pt>
                <c:pt idx="93">
                  <c:v>26.5</c:v>
                </c:pt>
                <c:pt idx="94">
                  <c:v>29.2</c:v>
                </c:pt>
                <c:pt idx="95">
                  <c:v>28.1</c:v>
                </c:pt>
                <c:pt idx="96">
                  <c:v>26.7</c:v>
                </c:pt>
                <c:pt idx="97">
                  <c:v>28.5</c:v>
                </c:pt>
                <c:pt idx="98">
                  <c:v>29.2</c:v>
                </c:pt>
                <c:pt idx="99">
                  <c:v>32.1</c:v>
                </c:pt>
                <c:pt idx="100">
                  <c:v>28.7</c:v>
                </c:pt>
                <c:pt idx="101">
                  <c:v>32.5</c:v>
                </c:pt>
                <c:pt idx="102">
                  <c:v>29.2</c:v>
                </c:pt>
                <c:pt idx="103">
                  <c:v>32.1</c:v>
                </c:pt>
                <c:pt idx="104">
                  <c:v>30.7</c:v>
                </c:pt>
                <c:pt idx="105">
                  <c:v>33.5</c:v>
                </c:pt>
                <c:pt idx="106">
                  <c:v>33.200000000000003</c:v>
                </c:pt>
                <c:pt idx="107">
                  <c:v>32.1</c:v>
                </c:pt>
                <c:pt idx="108">
                  <c:v>30.7</c:v>
                </c:pt>
                <c:pt idx="109">
                  <c:v>25.5</c:v>
                </c:pt>
                <c:pt idx="110">
                  <c:v>25.2</c:v>
                </c:pt>
                <c:pt idx="111">
                  <c:v>21.1</c:v>
                </c:pt>
                <c:pt idx="112">
                  <c:v>18.7</c:v>
                </c:pt>
                <c:pt idx="113">
                  <c:v>20.5</c:v>
                </c:pt>
                <c:pt idx="114">
                  <c:v>22.2</c:v>
                </c:pt>
                <c:pt idx="115">
                  <c:v>19.100000000000001</c:v>
                </c:pt>
                <c:pt idx="116">
                  <c:v>18.7</c:v>
                </c:pt>
                <c:pt idx="117">
                  <c:v>16.5</c:v>
                </c:pt>
                <c:pt idx="118">
                  <c:v>15.2</c:v>
                </c:pt>
                <c:pt idx="119">
                  <c:v>18.100000000000001</c:v>
                </c:pt>
                <c:pt idx="120">
                  <c:v>18.7</c:v>
                </c:pt>
                <c:pt idx="121">
                  <c:v>20.5</c:v>
                </c:pt>
                <c:pt idx="122">
                  <c:v>23.2</c:v>
                </c:pt>
                <c:pt idx="123">
                  <c:v>23.1</c:v>
                </c:pt>
                <c:pt idx="124">
                  <c:v>20.7</c:v>
                </c:pt>
                <c:pt idx="125">
                  <c:v>22.5</c:v>
                </c:pt>
                <c:pt idx="126">
                  <c:v>21.2</c:v>
                </c:pt>
                <c:pt idx="127">
                  <c:v>21.1</c:v>
                </c:pt>
                <c:pt idx="128">
                  <c:v>25.7</c:v>
                </c:pt>
                <c:pt idx="129">
                  <c:v>30.5</c:v>
                </c:pt>
                <c:pt idx="130">
                  <c:v>24.2</c:v>
                </c:pt>
                <c:pt idx="131">
                  <c:v>27.1</c:v>
                </c:pt>
                <c:pt idx="132">
                  <c:v>25.7</c:v>
                </c:pt>
                <c:pt idx="133">
                  <c:v>25.5</c:v>
                </c:pt>
                <c:pt idx="134">
                  <c:v>23.2</c:v>
                </c:pt>
                <c:pt idx="135">
                  <c:v>22.1</c:v>
                </c:pt>
                <c:pt idx="136">
                  <c:v>23.7</c:v>
                </c:pt>
                <c:pt idx="137">
                  <c:v>20.5</c:v>
                </c:pt>
                <c:pt idx="138">
                  <c:v>17.2</c:v>
                </c:pt>
                <c:pt idx="139">
                  <c:v>14.1</c:v>
                </c:pt>
                <c:pt idx="140">
                  <c:v>10.7</c:v>
                </c:pt>
                <c:pt idx="141">
                  <c:v>8.5</c:v>
                </c:pt>
                <c:pt idx="142">
                  <c:v>9.1999999999999993</c:v>
                </c:pt>
                <c:pt idx="143">
                  <c:v>8.1</c:v>
                </c:pt>
                <c:pt idx="144">
                  <c:v>9.6999999999999993</c:v>
                </c:pt>
                <c:pt idx="145">
                  <c:v>10.5</c:v>
                </c:pt>
                <c:pt idx="146">
                  <c:v>10.199999999999999</c:v>
                </c:pt>
                <c:pt idx="147">
                  <c:v>10.1</c:v>
                </c:pt>
                <c:pt idx="148">
                  <c:v>12.7</c:v>
                </c:pt>
                <c:pt idx="149">
                  <c:v>13.5</c:v>
                </c:pt>
                <c:pt idx="150">
                  <c:v>12.2</c:v>
                </c:pt>
                <c:pt idx="151">
                  <c:v>14.1</c:v>
                </c:pt>
                <c:pt idx="152">
                  <c:v>17.7</c:v>
                </c:pt>
                <c:pt idx="153">
                  <c:v>16.5</c:v>
                </c:pt>
                <c:pt idx="154">
                  <c:v>15.2</c:v>
                </c:pt>
                <c:pt idx="155">
                  <c:v>16.100000000000001</c:v>
                </c:pt>
                <c:pt idx="156">
                  <c:v>17.7</c:v>
                </c:pt>
                <c:pt idx="157">
                  <c:v>17.5</c:v>
                </c:pt>
                <c:pt idx="158">
                  <c:v>20.2</c:v>
                </c:pt>
                <c:pt idx="159">
                  <c:v>21.1</c:v>
                </c:pt>
                <c:pt idx="160">
                  <c:v>21.7</c:v>
                </c:pt>
                <c:pt idx="161">
                  <c:v>23.5</c:v>
                </c:pt>
                <c:pt idx="162">
                  <c:v>24.2</c:v>
                </c:pt>
                <c:pt idx="163">
                  <c:v>24.1</c:v>
                </c:pt>
                <c:pt idx="164">
                  <c:v>25.7</c:v>
                </c:pt>
                <c:pt idx="165">
                  <c:v>26.5</c:v>
                </c:pt>
                <c:pt idx="166">
                  <c:v>25.2</c:v>
                </c:pt>
                <c:pt idx="167">
                  <c:v>27.1</c:v>
                </c:pt>
                <c:pt idx="168">
                  <c:v>28.7</c:v>
                </c:pt>
                <c:pt idx="169" formatCode="General">
                  <c:v>29</c:v>
                </c:pt>
              </c:numCache>
            </c:numRef>
          </c:val>
          <c:smooth val="0"/>
        </c:ser>
        <c:dLbls>
          <c:showLegendKey val="0"/>
          <c:showVal val="0"/>
          <c:showCatName val="0"/>
          <c:showSerName val="0"/>
          <c:showPercent val="0"/>
          <c:showBubbleSize val="0"/>
        </c:dLbls>
        <c:smooth val="0"/>
        <c:axId val="287794984"/>
        <c:axId val="287795376"/>
      </c:lineChart>
      <c:catAx>
        <c:axId val="287794984"/>
        <c:scaling>
          <c:orientation val="minMax"/>
        </c:scaling>
        <c:delete val="0"/>
        <c:axPos val="b"/>
        <c:numFmt formatCode="General" sourceLinked="0"/>
        <c:majorTickMark val="out"/>
        <c:minorTickMark val="none"/>
        <c:tickLblPos val="nextTo"/>
        <c:txPr>
          <a:bodyPr rot="-5400000" vert="horz"/>
          <a:lstStyle/>
          <a:p>
            <a:pPr>
              <a:defRPr/>
            </a:pPr>
            <a:endParaRPr lang="en-US"/>
          </a:p>
        </c:txPr>
        <c:crossAx val="287795376"/>
        <c:crosses val="autoZero"/>
        <c:auto val="1"/>
        <c:lblAlgn val="ctr"/>
        <c:lblOffset val="100"/>
        <c:tickLblSkip val="8"/>
        <c:tickMarkSkip val="4"/>
        <c:noMultiLvlLbl val="0"/>
      </c:catAx>
      <c:valAx>
        <c:axId val="287795376"/>
        <c:scaling>
          <c:orientation val="minMax"/>
        </c:scaling>
        <c:delete val="0"/>
        <c:axPos val="l"/>
        <c:majorGridlines/>
        <c:numFmt formatCode="0_)" sourceLinked="1"/>
        <c:majorTickMark val="out"/>
        <c:minorTickMark val="none"/>
        <c:tickLblPos val="nextTo"/>
        <c:crossAx val="287794984"/>
        <c:crosses val="autoZero"/>
        <c:crossBetween val="between"/>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a:defRPr/>
            </a:pPr>
            <a:r>
              <a:rPr lang="en-US" sz="2000" cap="small" baseline="0" dirty="0" smtClean="0">
                <a:effectLst/>
              </a:rPr>
              <a:t>Hiring Plans</a:t>
            </a:r>
          </a:p>
          <a:p>
            <a:pPr algn="ctr">
              <a:defRPr/>
            </a:pPr>
            <a:r>
              <a:rPr lang="en-US" sz="1600" b="0" dirty="0" smtClean="0">
                <a:effectLst/>
              </a:rPr>
              <a:t>Net Percent (“Increase” Minus “Decrease”) in the Next Three Months</a:t>
            </a:r>
          </a:p>
          <a:p>
            <a:pPr algn="ctr">
              <a:defRPr/>
            </a:pPr>
            <a:r>
              <a:rPr lang="en-US" sz="1600" b="0" i="1" dirty="0" smtClean="0">
                <a:effectLst/>
              </a:rPr>
              <a:t>(Seasonally Adjusted)</a:t>
            </a:r>
          </a:p>
        </c:rich>
      </c:tx>
      <c:layout/>
      <c:overlay val="0"/>
    </c:title>
    <c:autoTitleDeleted val="0"/>
    <c:plotArea>
      <c:layout>
        <c:manualLayout>
          <c:layoutTarget val="inner"/>
          <c:xMode val="edge"/>
          <c:yMode val="edge"/>
          <c:x val="0.12374740657417822"/>
          <c:y val="0.23908789104064695"/>
          <c:w val="0.85879227596550434"/>
          <c:h val="0.54414867278188161"/>
        </c:manualLayout>
      </c:layout>
      <c:lineChart>
        <c:grouping val="standard"/>
        <c:varyColors val="0"/>
        <c:ser>
          <c:idx val="0"/>
          <c:order val="0"/>
          <c:tx>
            <c:strRef>
              <c:f>Sheet1!$B$1</c:f>
              <c:strCache>
                <c:ptCount val="1"/>
                <c:pt idx="0">
                  <c:v>planned</c:v>
                </c:pt>
              </c:strCache>
            </c:strRef>
          </c:tx>
          <c:spPr>
            <a:ln>
              <a:solidFill>
                <a:srgbClr val="3F6CA3"/>
              </a:solidFill>
            </a:ln>
          </c:spPr>
          <c:marker>
            <c:symbol val="none"/>
          </c:marker>
          <c:cat>
            <c:strRef>
              <c:f>Sheet1!$A$2:$A$172</c:f>
              <c:strCache>
                <c:ptCount val="169"/>
                <c:pt idx="0">
                  <c:v>74</c:v>
                </c:pt>
                <c:pt idx="4">
                  <c:v>75</c:v>
                </c:pt>
                <c:pt idx="8">
                  <c:v>76</c:v>
                </c:pt>
                <c:pt idx="12">
                  <c:v>77</c:v>
                </c:pt>
                <c:pt idx="16">
                  <c:v>78</c:v>
                </c:pt>
                <c:pt idx="20">
                  <c:v>79</c:v>
                </c:pt>
                <c:pt idx="24">
                  <c:v>80</c:v>
                </c:pt>
                <c:pt idx="28">
                  <c:v>81</c:v>
                </c:pt>
                <c:pt idx="32">
                  <c:v>82</c:v>
                </c:pt>
                <c:pt idx="36">
                  <c:v>83</c:v>
                </c:pt>
                <c:pt idx="40">
                  <c:v>84</c:v>
                </c:pt>
                <c:pt idx="44">
                  <c:v>85</c:v>
                </c:pt>
                <c:pt idx="48">
                  <c:v>86</c:v>
                </c:pt>
                <c:pt idx="52">
                  <c:v>87</c:v>
                </c:pt>
                <c:pt idx="56">
                  <c:v>88</c:v>
                </c:pt>
                <c:pt idx="60">
                  <c:v>89</c:v>
                </c:pt>
                <c:pt idx="64">
                  <c:v>90</c:v>
                </c:pt>
                <c:pt idx="68">
                  <c:v>91</c:v>
                </c:pt>
                <c:pt idx="72">
                  <c:v>92</c:v>
                </c:pt>
                <c:pt idx="76">
                  <c:v>93</c:v>
                </c:pt>
                <c:pt idx="80">
                  <c:v>94</c:v>
                </c:pt>
                <c:pt idx="84">
                  <c:v>95</c:v>
                </c:pt>
                <c:pt idx="88">
                  <c:v>96</c:v>
                </c:pt>
                <c:pt idx="92">
                  <c:v>97</c:v>
                </c:pt>
                <c:pt idx="96">
                  <c:v>98</c:v>
                </c:pt>
                <c:pt idx="100">
                  <c:v>99</c:v>
                </c:pt>
                <c:pt idx="104">
                  <c:v>00</c:v>
                </c:pt>
                <c:pt idx="108">
                  <c:v>01</c:v>
                </c:pt>
                <c:pt idx="112">
                  <c:v>02</c:v>
                </c:pt>
                <c:pt idx="116">
                  <c:v>03</c:v>
                </c:pt>
                <c:pt idx="120">
                  <c:v>04</c:v>
                </c:pt>
                <c:pt idx="124">
                  <c:v>05</c:v>
                </c:pt>
                <c:pt idx="128">
                  <c:v>06</c:v>
                </c:pt>
                <c:pt idx="132">
                  <c:v>07</c:v>
                </c:pt>
                <c:pt idx="136">
                  <c:v>08</c:v>
                </c:pt>
                <c:pt idx="140">
                  <c:v>09</c:v>
                </c:pt>
                <c:pt idx="144">
                  <c:v>10</c:v>
                </c:pt>
                <c:pt idx="148">
                  <c:v>11</c:v>
                </c:pt>
                <c:pt idx="152">
                  <c:v>12</c:v>
                </c:pt>
                <c:pt idx="156">
                  <c:v>13</c:v>
                </c:pt>
                <c:pt idx="160">
                  <c:v>14</c:v>
                </c:pt>
                <c:pt idx="164">
                  <c:v>15</c:v>
                </c:pt>
                <c:pt idx="168">
                  <c:v>16</c:v>
                </c:pt>
              </c:strCache>
            </c:strRef>
          </c:cat>
          <c:val>
            <c:numRef>
              <c:f>Sheet1!$B$2:$B$172</c:f>
              <c:numCache>
                <c:formatCode>0_)</c:formatCode>
                <c:ptCount val="171"/>
                <c:pt idx="0">
                  <c:v>-4.7</c:v>
                </c:pt>
                <c:pt idx="1">
                  <c:v>3.2</c:v>
                </c:pt>
                <c:pt idx="2">
                  <c:v>1.9</c:v>
                </c:pt>
                <c:pt idx="3">
                  <c:v>0.20000000000000018</c:v>
                </c:pt>
                <c:pt idx="4">
                  <c:v>-7.7</c:v>
                </c:pt>
                <c:pt idx="5">
                  <c:v>-2.8</c:v>
                </c:pt>
                <c:pt idx="6">
                  <c:v>2.9</c:v>
                </c:pt>
                <c:pt idx="7">
                  <c:v>7.2</c:v>
                </c:pt>
                <c:pt idx="8">
                  <c:v>2.2999999999999998</c:v>
                </c:pt>
                <c:pt idx="9">
                  <c:v>3.2</c:v>
                </c:pt>
                <c:pt idx="10">
                  <c:v>6.9</c:v>
                </c:pt>
                <c:pt idx="11">
                  <c:v>8.1999999999999993</c:v>
                </c:pt>
                <c:pt idx="12">
                  <c:v>9.3000000000000007</c:v>
                </c:pt>
                <c:pt idx="13">
                  <c:v>13.2</c:v>
                </c:pt>
                <c:pt idx="14">
                  <c:v>8.9</c:v>
                </c:pt>
                <c:pt idx="15">
                  <c:v>8.1999999999999993</c:v>
                </c:pt>
                <c:pt idx="16">
                  <c:v>8.3000000000000007</c:v>
                </c:pt>
                <c:pt idx="17">
                  <c:v>13.2</c:v>
                </c:pt>
                <c:pt idx="18">
                  <c:v>8.9</c:v>
                </c:pt>
                <c:pt idx="19">
                  <c:v>11.2</c:v>
                </c:pt>
                <c:pt idx="20">
                  <c:v>8.3000000000000007</c:v>
                </c:pt>
                <c:pt idx="21">
                  <c:v>10.199999999999999</c:v>
                </c:pt>
                <c:pt idx="22">
                  <c:v>2.9</c:v>
                </c:pt>
                <c:pt idx="23">
                  <c:v>10.199999999999999</c:v>
                </c:pt>
                <c:pt idx="24">
                  <c:v>2.2999999999999998</c:v>
                </c:pt>
                <c:pt idx="25">
                  <c:v>-7.8</c:v>
                </c:pt>
                <c:pt idx="26">
                  <c:v>2.9</c:v>
                </c:pt>
                <c:pt idx="27">
                  <c:v>6.2</c:v>
                </c:pt>
                <c:pt idx="28">
                  <c:v>3.3</c:v>
                </c:pt>
                <c:pt idx="29">
                  <c:v>6.2</c:v>
                </c:pt>
                <c:pt idx="30">
                  <c:v>6.9</c:v>
                </c:pt>
                <c:pt idx="31">
                  <c:v>1.2000000000000002</c:v>
                </c:pt>
                <c:pt idx="32">
                  <c:v>2.2999999999999998</c:v>
                </c:pt>
                <c:pt idx="33">
                  <c:v>1.2000000000000002</c:v>
                </c:pt>
                <c:pt idx="34">
                  <c:v>1.9</c:v>
                </c:pt>
                <c:pt idx="35">
                  <c:v>2.2000000000000002</c:v>
                </c:pt>
                <c:pt idx="36">
                  <c:v>4.3</c:v>
                </c:pt>
                <c:pt idx="37">
                  <c:v>7.2</c:v>
                </c:pt>
                <c:pt idx="38">
                  <c:v>11.9</c:v>
                </c:pt>
                <c:pt idx="39">
                  <c:v>10.199999999999999</c:v>
                </c:pt>
                <c:pt idx="40">
                  <c:v>9.3000000000000007</c:v>
                </c:pt>
                <c:pt idx="41">
                  <c:v>11.2</c:v>
                </c:pt>
                <c:pt idx="42">
                  <c:v>8.9</c:v>
                </c:pt>
                <c:pt idx="43">
                  <c:v>9.1999999999999993</c:v>
                </c:pt>
                <c:pt idx="44">
                  <c:v>8.3000000000000007</c:v>
                </c:pt>
                <c:pt idx="45">
                  <c:v>9.1999999999999993</c:v>
                </c:pt>
                <c:pt idx="46">
                  <c:v>8.9</c:v>
                </c:pt>
                <c:pt idx="47">
                  <c:v>6.2</c:v>
                </c:pt>
                <c:pt idx="48">
                  <c:v>9.3000000000000007</c:v>
                </c:pt>
                <c:pt idx="49">
                  <c:v>8.1999999999999993</c:v>
                </c:pt>
                <c:pt idx="50">
                  <c:v>6.9</c:v>
                </c:pt>
                <c:pt idx="51">
                  <c:v>5.2</c:v>
                </c:pt>
                <c:pt idx="52">
                  <c:v>7.3</c:v>
                </c:pt>
                <c:pt idx="53">
                  <c:v>9.1999999999999993</c:v>
                </c:pt>
                <c:pt idx="54">
                  <c:v>10.9</c:v>
                </c:pt>
                <c:pt idx="55">
                  <c:v>10.199999999999999</c:v>
                </c:pt>
                <c:pt idx="56">
                  <c:v>12.3</c:v>
                </c:pt>
                <c:pt idx="57">
                  <c:v>12.2</c:v>
                </c:pt>
                <c:pt idx="58">
                  <c:v>9.9</c:v>
                </c:pt>
                <c:pt idx="59">
                  <c:v>13.2</c:v>
                </c:pt>
                <c:pt idx="60">
                  <c:v>11.3</c:v>
                </c:pt>
                <c:pt idx="61">
                  <c:v>10.199999999999999</c:v>
                </c:pt>
                <c:pt idx="62">
                  <c:v>7.9</c:v>
                </c:pt>
                <c:pt idx="63">
                  <c:v>12.2</c:v>
                </c:pt>
                <c:pt idx="64">
                  <c:v>9.3000000000000007</c:v>
                </c:pt>
                <c:pt idx="65">
                  <c:v>9.1999999999999993</c:v>
                </c:pt>
                <c:pt idx="66">
                  <c:v>8.9</c:v>
                </c:pt>
                <c:pt idx="67">
                  <c:v>4.2</c:v>
                </c:pt>
                <c:pt idx="68">
                  <c:v>1.3</c:v>
                </c:pt>
                <c:pt idx="69">
                  <c:v>8.1999999999999993</c:v>
                </c:pt>
                <c:pt idx="70">
                  <c:v>6.9</c:v>
                </c:pt>
                <c:pt idx="71">
                  <c:v>4.2</c:v>
                </c:pt>
                <c:pt idx="72">
                  <c:v>2.2999999999999998</c:v>
                </c:pt>
                <c:pt idx="73">
                  <c:v>6.2</c:v>
                </c:pt>
                <c:pt idx="74">
                  <c:v>4.9000000000000004</c:v>
                </c:pt>
                <c:pt idx="75">
                  <c:v>6.2</c:v>
                </c:pt>
                <c:pt idx="76">
                  <c:v>7.3</c:v>
                </c:pt>
                <c:pt idx="77">
                  <c:v>8.1999999999999993</c:v>
                </c:pt>
                <c:pt idx="78">
                  <c:v>3.9</c:v>
                </c:pt>
                <c:pt idx="79">
                  <c:v>7.2</c:v>
                </c:pt>
                <c:pt idx="80">
                  <c:v>11.3</c:v>
                </c:pt>
                <c:pt idx="81">
                  <c:v>10.199999999999999</c:v>
                </c:pt>
                <c:pt idx="82">
                  <c:v>11.9</c:v>
                </c:pt>
                <c:pt idx="83">
                  <c:v>14.2</c:v>
                </c:pt>
                <c:pt idx="84">
                  <c:v>14.3</c:v>
                </c:pt>
                <c:pt idx="85">
                  <c:v>14.2</c:v>
                </c:pt>
                <c:pt idx="86">
                  <c:v>13.9</c:v>
                </c:pt>
                <c:pt idx="87">
                  <c:v>12.2</c:v>
                </c:pt>
                <c:pt idx="88">
                  <c:v>15.3</c:v>
                </c:pt>
                <c:pt idx="89">
                  <c:v>15.2</c:v>
                </c:pt>
                <c:pt idx="90">
                  <c:v>12.9</c:v>
                </c:pt>
                <c:pt idx="91">
                  <c:v>15.2</c:v>
                </c:pt>
                <c:pt idx="92">
                  <c:v>16.3</c:v>
                </c:pt>
                <c:pt idx="93">
                  <c:v>15.2</c:v>
                </c:pt>
                <c:pt idx="94">
                  <c:v>17.899999999999999</c:v>
                </c:pt>
                <c:pt idx="95">
                  <c:v>18.2</c:v>
                </c:pt>
                <c:pt idx="96">
                  <c:v>18.3</c:v>
                </c:pt>
                <c:pt idx="97">
                  <c:v>17.2</c:v>
                </c:pt>
                <c:pt idx="98">
                  <c:v>14.9</c:v>
                </c:pt>
                <c:pt idx="99">
                  <c:v>18.2</c:v>
                </c:pt>
                <c:pt idx="100">
                  <c:v>16.3</c:v>
                </c:pt>
                <c:pt idx="101">
                  <c:v>19.2</c:v>
                </c:pt>
                <c:pt idx="102">
                  <c:v>14.9</c:v>
                </c:pt>
                <c:pt idx="103">
                  <c:v>18.2</c:v>
                </c:pt>
                <c:pt idx="104">
                  <c:v>18.3</c:v>
                </c:pt>
                <c:pt idx="105">
                  <c:v>18.2</c:v>
                </c:pt>
                <c:pt idx="106">
                  <c:v>17.899999999999999</c:v>
                </c:pt>
                <c:pt idx="107">
                  <c:v>14.2</c:v>
                </c:pt>
                <c:pt idx="108">
                  <c:v>15.3</c:v>
                </c:pt>
                <c:pt idx="109">
                  <c:v>12.2</c:v>
                </c:pt>
                <c:pt idx="110">
                  <c:v>12.9</c:v>
                </c:pt>
                <c:pt idx="111">
                  <c:v>7.2</c:v>
                </c:pt>
                <c:pt idx="112">
                  <c:v>11.3</c:v>
                </c:pt>
                <c:pt idx="113">
                  <c:v>12.2</c:v>
                </c:pt>
                <c:pt idx="114">
                  <c:v>9.9</c:v>
                </c:pt>
                <c:pt idx="115">
                  <c:v>11.2</c:v>
                </c:pt>
                <c:pt idx="116">
                  <c:v>7.3</c:v>
                </c:pt>
                <c:pt idx="117">
                  <c:v>8.1999999999999993</c:v>
                </c:pt>
                <c:pt idx="118">
                  <c:v>11.9</c:v>
                </c:pt>
                <c:pt idx="119">
                  <c:v>13.2</c:v>
                </c:pt>
                <c:pt idx="120">
                  <c:v>16.3</c:v>
                </c:pt>
                <c:pt idx="121">
                  <c:v>14.2</c:v>
                </c:pt>
                <c:pt idx="122">
                  <c:v>14.9</c:v>
                </c:pt>
                <c:pt idx="123">
                  <c:v>15.2</c:v>
                </c:pt>
                <c:pt idx="124">
                  <c:v>14.3</c:v>
                </c:pt>
                <c:pt idx="125">
                  <c:v>11.2</c:v>
                </c:pt>
                <c:pt idx="126">
                  <c:v>13.9</c:v>
                </c:pt>
                <c:pt idx="127">
                  <c:v>17.2</c:v>
                </c:pt>
                <c:pt idx="128">
                  <c:v>16.3</c:v>
                </c:pt>
                <c:pt idx="129">
                  <c:v>16.2</c:v>
                </c:pt>
                <c:pt idx="130">
                  <c:v>14.9</c:v>
                </c:pt>
                <c:pt idx="131">
                  <c:v>16.2</c:v>
                </c:pt>
                <c:pt idx="132">
                  <c:v>16.3</c:v>
                </c:pt>
                <c:pt idx="133">
                  <c:v>13.2</c:v>
                </c:pt>
                <c:pt idx="134">
                  <c:v>12.9</c:v>
                </c:pt>
                <c:pt idx="135">
                  <c:v>11.2</c:v>
                </c:pt>
                <c:pt idx="136">
                  <c:v>8.3000000000000007</c:v>
                </c:pt>
                <c:pt idx="137">
                  <c:v>5.2</c:v>
                </c:pt>
                <c:pt idx="138">
                  <c:v>4.9000000000000004</c:v>
                </c:pt>
                <c:pt idx="139">
                  <c:v>0.20000000000000018</c:v>
                </c:pt>
                <c:pt idx="140">
                  <c:v>-6.7</c:v>
                </c:pt>
                <c:pt idx="141">
                  <c:v>-4.8</c:v>
                </c:pt>
                <c:pt idx="142">
                  <c:v>-3.1</c:v>
                </c:pt>
                <c:pt idx="143">
                  <c:v>-0.79999999999999982</c:v>
                </c:pt>
                <c:pt idx="144">
                  <c:v>-1.7</c:v>
                </c:pt>
                <c:pt idx="145">
                  <c:v>-0.79999999999999982</c:v>
                </c:pt>
                <c:pt idx="146">
                  <c:v>1.9</c:v>
                </c:pt>
                <c:pt idx="147">
                  <c:v>1.2000000000000002</c:v>
                </c:pt>
                <c:pt idx="148">
                  <c:v>2.2999999999999998</c:v>
                </c:pt>
                <c:pt idx="149">
                  <c:v>2.2000000000000002</c:v>
                </c:pt>
                <c:pt idx="150">
                  <c:v>1.9</c:v>
                </c:pt>
                <c:pt idx="151">
                  <c:v>3.2</c:v>
                </c:pt>
                <c:pt idx="152">
                  <c:v>4.3</c:v>
                </c:pt>
                <c:pt idx="153">
                  <c:v>5.2</c:v>
                </c:pt>
                <c:pt idx="154">
                  <c:v>4.9000000000000004</c:v>
                </c:pt>
                <c:pt idx="155">
                  <c:v>4.2</c:v>
                </c:pt>
                <c:pt idx="156">
                  <c:v>2.2999999999999998</c:v>
                </c:pt>
                <c:pt idx="157">
                  <c:v>6.2</c:v>
                </c:pt>
                <c:pt idx="158">
                  <c:v>8.9</c:v>
                </c:pt>
                <c:pt idx="159">
                  <c:v>5.2</c:v>
                </c:pt>
                <c:pt idx="160">
                  <c:v>11.3</c:v>
                </c:pt>
                <c:pt idx="161">
                  <c:v>8.1999999999999993</c:v>
                </c:pt>
                <c:pt idx="162">
                  <c:v>12.9</c:v>
                </c:pt>
                <c:pt idx="163">
                  <c:v>10.199999999999999</c:v>
                </c:pt>
                <c:pt idx="164">
                  <c:v>13.3</c:v>
                </c:pt>
                <c:pt idx="165">
                  <c:v>11.2</c:v>
                </c:pt>
                <c:pt idx="166">
                  <c:v>11.9</c:v>
                </c:pt>
                <c:pt idx="167">
                  <c:v>11.2</c:v>
                </c:pt>
                <c:pt idx="168">
                  <c:v>11.3</c:v>
                </c:pt>
                <c:pt idx="169" formatCode="General">
                  <c:v>11</c:v>
                </c:pt>
              </c:numCache>
            </c:numRef>
          </c:val>
          <c:smooth val="0"/>
        </c:ser>
        <c:dLbls>
          <c:showLegendKey val="0"/>
          <c:showVal val="0"/>
          <c:showCatName val="0"/>
          <c:showSerName val="0"/>
          <c:showPercent val="0"/>
          <c:showBubbleSize val="0"/>
        </c:dLbls>
        <c:smooth val="0"/>
        <c:axId val="481292448"/>
        <c:axId val="481292840"/>
      </c:lineChart>
      <c:catAx>
        <c:axId val="481292448"/>
        <c:scaling>
          <c:orientation val="minMax"/>
        </c:scaling>
        <c:delete val="0"/>
        <c:axPos val="b"/>
        <c:numFmt formatCode="General" sourceLinked="1"/>
        <c:majorTickMark val="out"/>
        <c:minorTickMark val="none"/>
        <c:tickLblPos val="nextTo"/>
        <c:txPr>
          <a:bodyPr rot="-5400000" vert="horz"/>
          <a:lstStyle/>
          <a:p>
            <a:pPr>
              <a:defRPr/>
            </a:pPr>
            <a:endParaRPr lang="en-US"/>
          </a:p>
        </c:txPr>
        <c:crossAx val="481292840"/>
        <c:crossesAt val="-10"/>
        <c:auto val="1"/>
        <c:lblAlgn val="ctr"/>
        <c:lblOffset val="100"/>
        <c:tickLblSkip val="8"/>
        <c:tickMarkSkip val="4"/>
        <c:noMultiLvlLbl val="0"/>
      </c:catAx>
      <c:valAx>
        <c:axId val="481292840"/>
        <c:scaling>
          <c:orientation val="minMax"/>
        </c:scaling>
        <c:delete val="0"/>
        <c:axPos val="l"/>
        <c:majorGridlines/>
        <c:numFmt formatCode="0_)" sourceLinked="1"/>
        <c:majorTickMark val="out"/>
        <c:minorTickMark val="none"/>
        <c:tickLblPos val="nextTo"/>
        <c:crossAx val="481292448"/>
        <c:crosses val="autoZero"/>
        <c:crossBetween val="between"/>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2000" b="1" i="0" cap="small" baseline="0" dirty="0" smtClean="0">
                <a:effectLst/>
              </a:rPr>
              <a:t>Planned Capital Expenditures</a:t>
            </a:r>
            <a:endParaRPr lang="en-US" sz="2000" cap="small" baseline="0" dirty="0" smtClean="0">
              <a:effectLst/>
            </a:endParaRPr>
          </a:p>
          <a:p>
            <a:pPr>
              <a:defRPr/>
            </a:pPr>
            <a:r>
              <a:rPr lang="en-US" sz="1800" b="0" i="0" baseline="0" dirty="0" smtClean="0">
                <a:effectLst/>
              </a:rPr>
              <a:t>Percent Making a Capital Expenditure During the Last Six Months</a:t>
            </a:r>
            <a:endParaRPr lang="en-US" dirty="0" smtClean="0">
              <a:effectLst/>
            </a:endParaRPr>
          </a:p>
          <a:p>
            <a:pPr>
              <a:defRPr/>
            </a:pPr>
            <a:endParaRPr lang="en-US" dirty="0"/>
          </a:p>
        </c:rich>
      </c:tx>
      <c:layout/>
      <c:overlay val="0"/>
    </c:title>
    <c:autoTitleDeleted val="0"/>
    <c:plotArea>
      <c:layout>
        <c:manualLayout>
          <c:layoutTarget val="inner"/>
          <c:xMode val="edge"/>
          <c:yMode val="edge"/>
          <c:x val="0.14405736141956615"/>
          <c:y val="0.17584579101525352"/>
          <c:w val="0.84427410704096773"/>
          <c:h val="0.59479778936083694"/>
        </c:manualLayout>
      </c:layout>
      <c:lineChart>
        <c:grouping val="standard"/>
        <c:varyColors val="0"/>
        <c:ser>
          <c:idx val="0"/>
          <c:order val="0"/>
          <c:tx>
            <c:strRef>
              <c:f>Sheet1!$B$1</c:f>
              <c:strCache>
                <c:ptCount val="1"/>
                <c:pt idx="0">
                  <c:v>Expected</c:v>
                </c:pt>
              </c:strCache>
            </c:strRef>
          </c:tx>
          <c:spPr>
            <a:ln>
              <a:solidFill>
                <a:srgbClr val="3F6CA3"/>
              </a:solidFill>
            </a:ln>
          </c:spPr>
          <c:marker>
            <c:symbol val="none"/>
          </c:marker>
          <c:cat>
            <c:strRef>
              <c:f>Sheet1!$A$2:$A$168</c:f>
              <c:strCache>
                <c:ptCount val="165"/>
                <c:pt idx="0">
                  <c:v>75</c:v>
                </c:pt>
                <c:pt idx="4">
                  <c:v>76</c:v>
                </c:pt>
                <c:pt idx="8">
                  <c:v>77</c:v>
                </c:pt>
                <c:pt idx="12">
                  <c:v>78</c:v>
                </c:pt>
                <c:pt idx="16">
                  <c:v>79</c:v>
                </c:pt>
                <c:pt idx="20">
                  <c:v>80</c:v>
                </c:pt>
                <c:pt idx="24">
                  <c:v>81</c:v>
                </c:pt>
                <c:pt idx="28">
                  <c:v>82</c:v>
                </c:pt>
                <c:pt idx="32">
                  <c:v>83</c:v>
                </c:pt>
                <c:pt idx="36">
                  <c:v>84</c:v>
                </c:pt>
                <c:pt idx="40">
                  <c:v>85</c:v>
                </c:pt>
                <c:pt idx="44">
                  <c:v>86</c:v>
                </c:pt>
                <c:pt idx="48">
                  <c:v>87</c:v>
                </c:pt>
                <c:pt idx="52">
                  <c:v>88</c:v>
                </c:pt>
                <c:pt idx="56">
                  <c:v>89</c:v>
                </c:pt>
                <c:pt idx="60">
                  <c:v>90</c:v>
                </c:pt>
                <c:pt idx="64">
                  <c:v>91</c:v>
                </c:pt>
                <c:pt idx="68">
                  <c:v>92</c:v>
                </c:pt>
                <c:pt idx="72">
                  <c:v>93</c:v>
                </c:pt>
                <c:pt idx="76">
                  <c:v>94</c:v>
                </c:pt>
                <c:pt idx="80">
                  <c:v>95</c:v>
                </c:pt>
                <c:pt idx="84">
                  <c:v>96</c:v>
                </c:pt>
                <c:pt idx="88">
                  <c:v>97</c:v>
                </c:pt>
                <c:pt idx="92">
                  <c:v>98</c:v>
                </c:pt>
                <c:pt idx="96">
                  <c:v>99</c:v>
                </c:pt>
                <c:pt idx="100">
                  <c:v>00</c:v>
                </c:pt>
                <c:pt idx="104">
                  <c:v>01</c:v>
                </c:pt>
                <c:pt idx="108">
                  <c:v>02</c:v>
                </c:pt>
                <c:pt idx="112">
                  <c:v>03</c:v>
                </c:pt>
                <c:pt idx="116">
                  <c:v>04</c:v>
                </c:pt>
                <c:pt idx="120">
                  <c:v>05</c:v>
                </c:pt>
                <c:pt idx="124">
                  <c:v>06</c:v>
                </c:pt>
                <c:pt idx="128">
                  <c:v>07</c:v>
                </c:pt>
                <c:pt idx="132">
                  <c:v>08</c:v>
                </c:pt>
                <c:pt idx="136">
                  <c:v>09</c:v>
                </c:pt>
                <c:pt idx="140">
                  <c:v>10</c:v>
                </c:pt>
                <c:pt idx="144">
                  <c:v>11</c:v>
                </c:pt>
                <c:pt idx="148">
                  <c:v>12</c:v>
                </c:pt>
                <c:pt idx="152">
                  <c:v>13</c:v>
                </c:pt>
                <c:pt idx="156">
                  <c:v>14</c:v>
                </c:pt>
                <c:pt idx="160">
                  <c:v>15</c:v>
                </c:pt>
                <c:pt idx="164">
                  <c:v>16</c:v>
                </c:pt>
              </c:strCache>
            </c:strRef>
          </c:cat>
          <c:val>
            <c:numRef>
              <c:f>Sheet1!$B$2:$B$168</c:f>
              <c:numCache>
                <c:formatCode>0_)</c:formatCode>
                <c:ptCount val="167"/>
                <c:pt idx="0">
                  <c:v>14.7</c:v>
                </c:pt>
                <c:pt idx="1">
                  <c:v>21.8</c:v>
                </c:pt>
                <c:pt idx="2">
                  <c:v>22.6</c:v>
                </c:pt>
                <c:pt idx="3">
                  <c:v>23.9</c:v>
                </c:pt>
                <c:pt idx="4">
                  <c:v>23.7</c:v>
                </c:pt>
                <c:pt idx="5">
                  <c:v>24.8</c:v>
                </c:pt>
                <c:pt idx="6">
                  <c:v>27.6</c:v>
                </c:pt>
                <c:pt idx="7">
                  <c:v>27.9</c:v>
                </c:pt>
                <c:pt idx="8">
                  <c:v>27.7</c:v>
                </c:pt>
                <c:pt idx="9">
                  <c:v>28.8</c:v>
                </c:pt>
                <c:pt idx="10">
                  <c:v>27.6</c:v>
                </c:pt>
                <c:pt idx="11">
                  <c:v>28.9</c:v>
                </c:pt>
                <c:pt idx="12">
                  <c:v>30.7</c:v>
                </c:pt>
                <c:pt idx="13">
                  <c:v>32.799999999999997</c:v>
                </c:pt>
                <c:pt idx="14">
                  <c:v>32.6</c:v>
                </c:pt>
                <c:pt idx="15">
                  <c:v>33.9</c:v>
                </c:pt>
                <c:pt idx="16">
                  <c:v>32.700000000000003</c:v>
                </c:pt>
                <c:pt idx="17">
                  <c:v>31.8</c:v>
                </c:pt>
                <c:pt idx="18">
                  <c:v>31.6</c:v>
                </c:pt>
                <c:pt idx="19">
                  <c:v>27.9</c:v>
                </c:pt>
                <c:pt idx="20">
                  <c:v>29.7</c:v>
                </c:pt>
                <c:pt idx="21">
                  <c:v>18.8</c:v>
                </c:pt>
                <c:pt idx="22">
                  <c:v>27.6</c:v>
                </c:pt>
                <c:pt idx="23">
                  <c:v>27.9</c:v>
                </c:pt>
                <c:pt idx="24">
                  <c:v>26.7</c:v>
                </c:pt>
                <c:pt idx="25">
                  <c:v>29.8</c:v>
                </c:pt>
                <c:pt idx="26">
                  <c:v>31.6</c:v>
                </c:pt>
                <c:pt idx="27">
                  <c:v>28.9</c:v>
                </c:pt>
                <c:pt idx="28">
                  <c:v>26.7</c:v>
                </c:pt>
                <c:pt idx="29">
                  <c:v>25.8</c:v>
                </c:pt>
                <c:pt idx="30">
                  <c:v>23.6</c:v>
                </c:pt>
                <c:pt idx="31">
                  <c:v>24.9</c:v>
                </c:pt>
                <c:pt idx="32">
                  <c:v>27.7</c:v>
                </c:pt>
                <c:pt idx="33">
                  <c:v>28.8</c:v>
                </c:pt>
                <c:pt idx="34">
                  <c:v>29.6</c:v>
                </c:pt>
                <c:pt idx="35">
                  <c:v>33.9</c:v>
                </c:pt>
                <c:pt idx="36">
                  <c:v>32.700000000000003</c:v>
                </c:pt>
                <c:pt idx="37">
                  <c:v>32.799999999999997</c:v>
                </c:pt>
                <c:pt idx="38">
                  <c:v>32.6</c:v>
                </c:pt>
                <c:pt idx="39">
                  <c:v>33.9</c:v>
                </c:pt>
                <c:pt idx="40">
                  <c:v>32.700000000000003</c:v>
                </c:pt>
                <c:pt idx="41">
                  <c:v>31.8</c:v>
                </c:pt>
                <c:pt idx="42">
                  <c:v>30.6</c:v>
                </c:pt>
                <c:pt idx="43">
                  <c:v>30.9</c:v>
                </c:pt>
                <c:pt idx="44">
                  <c:v>30.7</c:v>
                </c:pt>
                <c:pt idx="45">
                  <c:v>31.8</c:v>
                </c:pt>
                <c:pt idx="46">
                  <c:v>31.6</c:v>
                </c:pt>
                <c:pt idx="47">
                  <c:v>29.9</c:v>
                </c:pt>
                <c:pt idx="48">
                  <c:v>29.7</c:v>
                </c:pt>
                <c:pt idx="49">
                  <c:v>30.8</c:v>
                </c:pt>
                <c:pt idx="50">
                  <c:v>34.6</c:v>
                </c:pt>
                <c:pt idx="51">
                  <c:v>30.9</c:v>
                </c:pt>
                <c:pt idx="52">
                  <c:v>33.700000000000003</c:v>
                </c:pt>
                <c:pt idx="53">
                  <c:v>31.8</c:v>
                </c:pt>
                <c:pt idx="54">
                  <c:v>30.6</c:v>
                </c:pt>
                <c:pt idx="55">
                  <c:v>34.9</c:v>
                </c:pt>
                <c:pt idx="56">
                  <c:v>34.700000000000003</c:v>
                </c:pt>
                <c:pt idx="57">
                  <c:v>31.8</c:v>
                </c:pt>
                <c:pt idx="58">
                  <c:v>32.6</c:v>
                </c:pt>
                <c:pt idx="59">
                  <c:v>31.9</c:v>
                </c:pt>
                <c:pt idx="60">
                  <c:v>33.700000000000003</c:v>
                </c:pt>
                <c:pt idx="61">
                  <c:v>30.8</c:v>
                </c:pt>
                <c:pt idx="62">
                  <c:v>30.6</c:v>
                </c:pt>
                <c:pt idx="63">
                  <c:v>27.9</c:v>
                </c:pt>
                <c:pt idx="64">
                  <c:v>25.7</c:v>
                </c:pt>
                <c:pt idx="65">
                  <c:v>29.8</c:v>
                </c:pt>
                <c:pt idx="66">
                  <c:v>27.6</c:v>
                </c:pt>
                <c:pt idx="67">
                  <c:v>26.9</c:v>
                </c:pt>
                <c:pt idx="68">
                  <c:v>26.7</c:v>
                </c:pt>
                <c:pt idx="69">
                  <c:v>28.8</c:v>
                </c:pt>
                <c:pt idx="70">
                  <c:v>29.6</c:v>
                </c:pt>
                <c:pt idx="71">
                  <c:v>30.9</c:v>
                </c:pt>
                <c:pt idx="72">
                  <c:v>31.7</c:v>
                </c:pt>
                <c:pt idx="73">
                  <c:v>31.8</c:v>
                </c:pt>
                <c:pt idx="74">
                  <c:v>30.6</c:v>
                </c:pt>
                <c:pt idx="75">
                  <c:v>31.9</c:v>
                </c:pt>
                <c:pt idx="76">
                  <c:v>32.700000000000003</c:v>
                </c:pt>
                <c:pt idx="77">
                  <c:v>33.799999999999997</c:v>
                </c:pt>
                <c:pt idx="78">
                  <c:v>34.6</c:v>
                </c:pt>
                <c:pt idx="79">
                  <c:v>34.9</c:v>
                </c:pt>
                <c:pt idx="80">
                  <c:v>37.700000000000003</c:v>
                </c:pt>
                <c:pt idx="81">
                  <c:v>36.799999999999997</c:v>
                </c:pt>
                <c:pt idx="82">
                  <c:v>35.6</c:v>
                </c:pt>
                <c:pt idx="83">
                  <c:v>36.9</c:v>
                </c:pt>
                <c:pt idx="84">
                  <c:v>39.700000000000003</c:v>
                </c:pt>
                <c:pt idx="85">
                  <c:v>34.799999999999997</c:v>
                </c:pt>
                <c:pt idx="86">
                  <c:v>34.6</c:v>
                </c:pt>
                <c:pt idx="87">
                  <c:v>36.9</c:v>
                </c:pt>
                <c:pt idx="88">
                  <c:v>37.700000000000003</c:v>
                </c:pt>
                <c:pt idx="89">
                  <c:v>37.799999999999997</c:v>
                </c:pt>
                <c:pt idx="90">
                  <c:v>38.6</c:v>
                </c:pt>
                <c:pt idx="91">
                  <c:v>37.9</c:v>
                </c:pt>
                <c:pt idx="92">
                  <c:v>36.700000000000003</c:v>
                </c:pt>
                <c:pt idx="93">
                  <c:v>36.799999999999997</c:v>
                </c:pt>
                <c:pt idx="94">
                  <c:v>35.6</c:v>
                </c:pt>
                <c:pt idx="95">
                  <c:v>36.9</c:v>
                </c:pt>
                <c:pt idx="96">
                  <c:v>35.700000000000003</c:v>
                </c:pt>
                <c:pt idx="97">
                  <c:v>36.799999999999997</c:v>
                </c:pt>
                <c:pt idx="98">
                  <c:v>32.6</c:v>
                </c:pt>
                <c:pt idx="99">
                  <c:v>34.9</c:v>
                </c:pt>
                <c:pt idx="100">
                  <c:v>36.700000000000003</c:v>
                </c:pt>
                <c:pt idx="101">
                  <c:v>32.799999999999997</c:v>
                </c:pt>
                <c:pt idx="102">
                  <c:v>35.6</c:v>
                </c:pt>
                <c:pt idx="103">
                  <c:v>33.9</c:v>
                </c:pt>
                <c:pt idx="104">
                  <c:v>30.7</c:v>
                </c:pt>
                <c:pt idx="105">
                  <c:v>31.8</c:v>
                </c:pt>
                <c:pt idx="106">
                  <c:v>28.6</c:v>
                </c:pt>
                <c:pt idx="107">
                  <c:v>27.9</c:v>
                </c:pt>
                <c:pt idx="108">
                  <c:v>27.7</c:v>
                </c:pt>
                <c:pt idx="109">
                  <c:v>30.8</c:v>
                </c:pt>
                <c:pt idx="110">
                  <c:v>29.6</c:v>
                </c:pt>
                <c:pt idx="111">
                  <c:v>30.9</c:v>
                </c:pt>
                <c:pt idx="112">
                  <c:v>29.7</c:v>
                </c:pt>
                <c:pt idx="113">
                  <c:v>28.8</c:v>
                </c:pt>
                <c:pt idx="114">
                  <c:v>27.6</c:v>
                </c:pt>
                <c:pt idx="115">
                  <c:v>28.9</c:v>
                </c:pt>
                <c:pt idx="116">
                  <c:v>32.700000000000003</c:v>
                </c:pt>
                <c:pt idx="117">
                  <c:v>32.799999999999997</c:v>
                </c:pt>
                <c:pt idx="118">
                  <c:v>33.6</c:v>
                </c:pt>
                <c:pt idx="119">
                  <c:v>34.9</c:v>
                </c:pt>
                <c:pt idx="120">
                  <c:v>32.700000000000003</c:v>
                </c:pt>
                <c:pt idx="121">
                  <c:v>30.8</c:v>
                </c:pt>
                <c:pt idx="122">
                  <c:v>30.6</c:v>
                </c:pt>
                <c:pt idx="123">
                  <c:v>29.9</c:v>
                </c:pt>
                <c:pt idx="124">
                  <c:v>30.7</c:v>
                </c:pt>
                <c:pt idx="125">
                  <c:v>31.8</c:v>
                </c:pt>
                <c:pt idx="126">
                  <c:v>32.6</c:v>
                </c:pt>
                <c:pt idx="127">
                  <c:v>31.9</c:v>
                </c:pt>
                <c:pt idx="128">
                  <c:v>28.7</c:v>
                </c:pt>
                <c:pt idx="129">
                  <c:v>27.8</c:v>
                </c:pt>
                <c:pt idx="130">
                  <c:v>28.6</c:v>
                </c:pt>
                <c:pt idx="131">
                  <c:v>27.9</c:v>
                </c:pt>
                <c:pt idx="132">
                  <c:v>23.7</c:v>
                </c:pt>
                <c:pt idx="133">
                  <c:v>24.8</c:v>
                </c:pt>
                <c:pt idx="134">
                  <c:v>22.6</c:v>
                </c:pt>
                <c:pt idx="135">
                  <c:v>19.899999999999999</c:v>
                </c:pt>
                <c:pt idx="136">
                  <c:v>17.7</c:v>
                </c:pt>
                <c:pt idx="137">
                  <c:v>17.8</c:v>
                </c:pt>
                <c:pt idx="138">
                  <c:v>19.600000000000001</c:v>
                </c:pt>
                <c:pt idx="139">
                  <c:v>17.899999999999999</c:v>
                </c:pt>
                <c:pt idx="140">
                  <c:v>18.7</c:v>
                </c:pt>
                <c:pt idx="141">
                  <c:v>17.8</c:v>
                </c:pt>
                <c:pt idx="142">
                  <c:v>19.600000000000001</c:v>
                </c:pt>
                <c:pt idx="143">
                  <c:v>18.899999999999999</c:v>
                </c:pt>
                <c:pt idx="144">
                  <c:v>20.7</c:v>
                </c:pt>
                <c:pt idx="145">
                  <c:v>19.8</c:v>
                </c:pt>
                <c:pt idx="146">
                  <c:v>21.6</c:v>
                </c:pt>
                <c:pt idx="147">
                  <c:v>21.9</c:v>
                </c:pt>
                <c:pt idx="148">
                  <c:v>22.7</c:v>
                </c:pt>
                <c:pt idx="149">
                  <c:v>23.8</c:v>
                </c:pt>
                <c:pt idx="150">
                  <c:v>22.6</c:v>
                </c:pt>
                <c:pt idx="151">
                  <c:v>22.9</c:v>
                </c:pt>
                <c:pt idx="152">
                  <c:v>19.7</c:v>
                </c:pt>
                <c:pt idx="153">
                  <c:v>21.8</c:v>
                </c:pt>
                <c:pt idx="154">
                  <c:v>24.6</c:v>
                </c:pt>
                <c:pt idx="155">
                  <c:v>23.9</c:v>
                </c:pt>
                <c:pt idx="156">
                  <c:v>22.7</c:v>
                </c:pt>
                <c:pt idx="157">
                  <c:v>23.8</c:v>
                </c:pt>
                <c:pt idx="158">
                  <c:v>24.6</c:v>
                </c:pt>
                <c:pt idx="159">
                  <c:v>26.9</c:v>
                </c:pt>
                <c:pt idx="160">
                  <c:v>24.7</c:v>
                </c:pt>
                <c:pt idx="161">
                  <c:v>24.8</c:v>
                </c:pt>
                <c:pt idx="162">
                  <c:v>25.6</c:v>
                </c:pt>
                <c:pt idx="163">
                  <c:v>26.9</c:v>
                </c:pt>
                <c:pt idx="164">
                  <c:v>24.7</c:v>
                </c:pt>
                <c:pt idx="165" formatCode="General">
                  <c:v>25</c:v>
                </c:pt>
              </c:numCache>
            </c:numRef>
          </c:val>
          <c:smooth val="0"/>
        </c:ser>
        <c:dLbls>
          <c:showLegendKey val="0"/>
          <c:showVal val="0"/>
          <c:showCatName val="0"/>
          <c:showSerName val="0"/>
          <c:showPercent val="0"/>
          <c:showBubbleSize val="0"/>
        </c:dLbls>
        <c:smooth val="0"/>
        <c:axId val="481294016"/>
        <c:axId val="481294408"/>
      </c:lineChart>
      <c:catAx>
        <c:axId val="481294016"/>
        <c:scaling>
          <c:orientation val="minMax"/>
        </c:scaling>
        <c:delete val="0"/>
        <c:axPos val="b"/>
        <c:numFmt formatCode="General" sourceLinked="1"/>
        <c:majorTickMark val="out"/>
        <c:minorTickMark val="none"/>
        <c:tickLblPos val="nextTo"/>
        <c:txPr>
          <a:bodyPr rot="-5400000" vert="horz"/>
          <a:lstStyle/>
          <a:p>
            <a:pPr>
              <a:defRPr/>
            </a:pPr>
            <a:endParaRPr lang="en-US"/>
          </a:p>
        </c:txPr>
        <c:crossAx val="481294408"/>
        <c:crosses val="autoZero"/>
        <c:auto val="1"/>
        <c:lblAlgn val="ctr"/>
        <c:lblOffset val="100"/>
        <c:tickLblSkip val="8"/>
        <c:tickMarkSkip val="4"/>
        <c:noMultiLvlLbl val="0"/>
      </c:catAx>
      <c:valAx>
        <c:axId val="481294408"/>
        <c:scaling>
          <c:orientation val="minMax"/>
          <c:min val="15"/>
        </c:scaling>
        <c:delete val="0"/>
        <c:axPos val="l"/>
        <c:majorGridlines/>
        <c:numFmt formatCode="0_)" sourceLinked="1"/>
        <c:majorTickMark val="out"/>
        <c:minorTickMark val="none"/>
        <c:tickLblPos val="nextTo"/>
        <c:crossAx val="481294016"/>
        <c:crosses val="autoZero"/>
        <c:crossBetween val="between"/>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310231268261278"/>
          <c:y val="0.14255343082114735"/>
          <c:w val="0.84536621601545092"/>
          <c:h val="0.61977257641473638"/>
        </c:manualLayout>
      </c:layout>
      <c:lineChart>
        <c:grouping val="standard"/>
        <c:varyColors val="0"/>
        <c:ser>
          <c:idx val="0"/>
          <c:order val="0"/>
          <c:tx>
            <c:strRef>
              <c:f>Sheet1!$B$1</c:f>
              <c:strCache>
                <c:ptCount val="1"/>
                <c:pt idx="0">
                  <c:v>Births</c:v>
                </c:pt>
              </c:strCache>
            </c:strRef>
          </c:tx>
          <c:marker>
            <c:symbol val="none"/>
          </c:marker>
          <c:cat>
            <c:strRef>
              <c:f>Sheet1!$A$2:$A$63</c:f>
              <c:strCache>
                <c:ptCount val="57"/>
                <c:pt idx="0">
                  <c:v>00</c:v>
                </c:pt>
                <c:pt idx="4">
                  <c:v>01</c:v>
                </c:pt>
                <c:pt idx="8">
                  <c:v>02</c:v>
                </c:pt>
                <c:pt idx="12">
                  <c:v>03</c:v>
                </c:pt>
                <c:pt idx="16">
                  <c:v>04</c:v>
                </c:pt>
                <c:pt idx="20">
                  <c:v>05</c:v>
                </c:pt>
                <c:pt idx="24">
                  <c:v>06</c:v>
                </c:pt>
                <c:pt idx="28">
                  <c:v>07</c:v>
                </c:pt>
                <c:pt idx="32">
                  <c:v>08</c:v>
                </c:pt>
                <c:pt idx="36">
                  <c:v>09</c:v>
                </c:pt>
                <c:pt idx="40">
                  <c:v>10</c:v>
                </c:pt>
                <c:pt idx="44">
                  <c:v>11</c:v>
                </c:pt>
                <c:pt idx="48">
                  <c:v>12</c:v>
                </c:pt>
                <c:pt idx="52">
                  <c:v>13</c:v>
                </c:pt>
                <c:pt idx="56">
                  <c:v>14</c:v>
                </c:pt>
              </c:strCache>
            </c:strRef>
          </c:cat>
          <c:val>
            <c:numRef>
              <c:f>Sheet1!$B$2:$B$63</c:f>
              <c:numCache>
                <c:formatCode>General</c:formatCode>
                <c:ptCount val="62"/>
                <c:pt idx="0">
                  <c:v>213</c:v>
                </c:pt>
                <c:pt idx="1">
                  <c:v>204</c:v>
                </c:pt>
                <c:pt idx="2">
                  <c:v>209</c:v>
                </c:pt>
                <c:pt idx="3">
                  <c:v>200</c:v>
                </c:pt>
                <c:pt idx="4">
                  <c:v>206</c:v>
                </c:pt>
                <c:pt idx="5">
                  <c:v>204</c:v>
                </c:pt>
                <c:pt idx="6">
                  <c:v>204</c:v>
                </c:pt>
                <c:pt idx="7">
                  <c:v>194</c:v>
                </c:pt>
                <c:pt idx="8">
                  <c:v>204</c:v>
                </c:pt>
                <c:pt idx="9">
                  <c:v>208</c:v>
                </c:pt>
                <c:pt idx="10">
                  <c:v>199</c:v>
                </c:pt>
                <c:pt idx="11">
                  <c:v>210</c:v>
                </c:pt>
                <c:pt idx="12">
                  <c:v>193</c:v>
                </c:pt>
                <c:pt idx="13">
                  <c:v>191</c:v>
                </c:pt>
                <c:pt idx="14">
                  <c:v>193</c:v>
                </c:pt>
                <c:pt idx="15">
                  <c:v>200</c:v>
                </c:pt>
                <c:pt idx="16">
                  <c:v>207</c:v>
                </c:pt>
                <c:pt idx="17">
                  <c:v>203</c:v>
                </c:pt>
                <c:pt idx="18">
                  <c:v>209</c:v>
                </c:pt>
                <c:pt idx="19">
                  <c:v>210</c:v>
                </c:pt>
                <c:pt idx="20">
                  <c:v>209</c:v>
                </c:pt>
                <c:pt idx="21">
                  <c:v>216</c:v>
                </c:pt>
                <c:pt idx="22">
                  <c:v>221</c:v>
                </c:pt>
                <c:pt idx="23">
                  <c:v>221</c:v>
                </c:pt>
                <c:pt idx="24">
                  <c:v>220</c:v>
                </c:pt>
                <c:pt idx="25">
                  <c:v>219</c:v>
                </c:pt>
                <c:pt idx="26">
                  <c:v>210</c:v>
                </c:pt>
                <c:pt idx="27">
                  <c:v>221</c:v>
                </c:pt>
                <c:pt idx="28">
                  <c:v>214</c:v>
                </c:pt>
                <c:pt idx="29">
                  <c:v>204</c:v>
                </c:pt>
                <c:pt idx="30">
                  <c:v>218</c:v>
                </c:pt>
                <c:pt idx="31">
                  <c:v>209</c:v>
                </c:pt>
                <c:pt idx="32">
                  <c:v>207</c:v>
                </c:pt>
                <c:pt idx="33">
                  <c:v>200</c:v>
                </c:pt>
                <c:pt idx="34">
                  <c:v>191</c:v>
                </c:pt>
                <c:pt idx="35">
                  <c:v>188</c:v>
                </c:pt>
                <c:pt idx="36">
                  <c:v>172</c:v>
                </c:pt>
                <c:pt idx="37">
                  <c:v>177</c:v>
                </c:pt>
                <c:pt idx="38">
                  <c:v>169</c:v>
                </c:pt>
                <c:pt idx="39">
                  <c:v>182</c:v>
                </c:pt>
                <c:pt idx="40">
                  <c:v>175</c:v>
                </c:pt>
                <c:pt idx="41">
                  <c:v>179</c:v>
                </c:pt>
                <c:pt idx="42">
                  <c:v>187</c:v>
                </c:pt>
                <c:pt idx="43">
                  <c:v>200</c:v>
                </c:pt>
                <c:pt idx="44">
                  <c:v>189</c:v>
                </c:pt>
                <c:pt idx="45">
                  <c:v>192</c:v>
                </c:pt>
                <c:pt idx="46">
                  <c:v>199</c:v>
                </c:pt>
                <c:pt idx="47">
                  <c:v>202</c:v>
                </c:pt>
                <c:pt idx="48">
                  <c:v>201</c:v>
                </c:pt>
                <c:pt idx="49">
                  <c:v>197</c:v>
                </c:pt>
                <c:pt idx="50">
                  <c:v>201</c:v>
                </c:pt>
                <c:pt idx="51">
                  <c:v>201</c:v>
                </c:pt>
                <c:pt idx="52">
                  <c:v>210</c:v>
                </c:pt>
                <c:pt idx="53">
                  <c:v>229</c:v>
                </c:pt>
                <c:pt idx="54">
                  <c:v>224</c:v>
                </c:pt>
                <c:pt idx="55">
                  <c:v>215</c:v>
                </c:pt>
                <c:pt idx="56">
                  <c:v>220</c:v>
                </c:pt>
                <c:pt idx="57">
                  <c:v>220</c:v>
                </c:pt>
                <c:pt idx="58">
                  <c:v>225</c:v>
                </c:pt>
                <c:pt idx="59">
                  <c:v>223</c:v>
                </c:pt>
                <c:pt idx="60">
                  <c:v>233</c:v>
                </c:pt>
                <c:pt idx="61">
                  <c:v>232</c:v>
                </c:pt>
              </c:numCache>
            </c:numRef>
          </c:val>
          <c:smooth val="0"/>
        </c:ser>
        <c:ser>
          <c:idx val="1"/>
          <c:order val="1"/>
          <c:tx>
            <c:strRef>
              <c:f>Sheet1!$C$1</c:f>
              <c:strCache>
                <c:ptCount val="1"/>
                <c:pt idx="0">
                  <c:v>Deaths</c:v>
                </c:pt>
              </c:strCache>
            </c:strRef>
          </c:tx>
          <c:marker>
            <c:symbol val="none"/>
          </c:marker>
          <c:cat>
            <c:strRef>
              <c:f>Sheet1!$A$2:$A$63</c:f>
              <c:strCache>
                <c:ptCount val="57"/>
                <c:pt idx="0">
                  <c:v>00</c:v>
                </c:pt>
                <c:pt idx="4">
                  <c:v>01</c:v>
                </c:pt>
                <c:pt idx="8">
                  <c:v>02</c:v>
                </c:pt>
                <c:pt idx="12">
                  <c:v>03</c:v>
                </c:pt>
                <c:pt idx="16">
                  <c:v>04</c:v>
                </c:pt>
                <c:pt idx="20">
                  <c:v>05</c:v>
                </c:pt>
                <c:pt idx="24">
                  <c:v>06</c:v>
                </c:pt>
                <c:pt idx="28">
                  <c:v>07</c:v>
                </c:pt>
                <c:pt idx="32">
                  <c:v>08</c:v>
                </c:pt>
                <c:pt idx="36">
                  <c:v>09</c:v>
                </c:pt>
                <c:pt idx="40">
                  <c:v>10</c:v>
                </c:pt>
                <c:pt idx="44">
                  <c:v>11</c:v>
                </c:pt>
                <c:pt idx="48">
                  <c:v>12</c:v>
                </c:pt>
                <c:pt idx="52">
                  <c:v>13</c:v>
                </c:pt>
                <c:pt idx="56">
                  <c:v>14</c:v>
                </c:pt>
              </c:strCache>
            </c:strRef>
          </c:cat>
          <c:val>
            <c:numRef>
              <c:f>Sheet1!$C$2:$C$63</c:f>
              <c:numCache>
                <c:formatCode>General</c:formatCode>
                <c:ptCount val="62"/>
                <c:pt idx="0">
                  <c:v>186</c:v>
                </c:pt>
                <c:pt idx="1">
                  <c:v>180</c:v>
                </c:pt>
                <c:pt idx="2">
                  <c:v>199</c:v>
                </c:pt>
                <c:pt idx="3">
                  <c:v>194</c:v>
                </c:pt>
                <c:pt idx="4">
                  <c:v>203</c:v>
                </c:pt>
                <c:pt idx="5">
                  <c:v>204</c:v>
                </c:pt>
                <c:pt idx="6">
                  <c:v>207</c:v>
                </c:pt>
                <c:pt idx="7">
                  <c:v>200</c:v>
                </c:pt>
                <c:pt idx="8">
                  <c:v>190</c:v>
                </c:pt>
                <c:pt idx="9">
                  <c:v>187</c:v>
                </c:pt>
                <c:pt idx="10">
                  <c:v>184</c:v>
                </c:pt>
                <c:pt idx="11">
                  <c:v>191</c:v>
                </c:pt>
                <c:pt idx="12">
                  <c:v>186</c:v>
                </c:pt>
                <c:pt idx="13">
                  <c:v>186</c:v>
                </c:pt>
                <c:pt idx="14">
                  <c:v>179</c:v>
                </c:pt>
                <c:pt idx="15">
                  <c:v>180</c:v>
                </c:pt>
                <c:pt idx="16">
                  <c:v>180</c:v>
                </c:pt>
                <c:pt idx="17">
                  <c:v>185</c:v>
                </c:pt>
                <c:pt idx="18">
                  <c:v>186</c:v>
                </c:pt>
                <c:pt idx="19">
                  <c:v>180</c:v>
                </c:pt>
                <c:pt idx="20">
                  <c:v>185</c:v>
                </c:pt>
                <c:pt idx="21">
                  <c:v>180</c:v>
                </c:pt>
                <c:pt idx="22">
                  <c:v>186</c:v>
                </c:pt>
                <c:pt idx="23">
                  <c:v>186</c:v>
                </c:pt>
                <c:pt idx="24">
                  <c:v>180</c:v>
                </c:pt>
                <c:pt idx="25">
                  <c:v>194</c:v>
                </c:pt>
                <c:pt idx="26">
                  <c:v>196</c:v>
                </c:pt>
                <c:pt idx="27">
                  <c:v>193</c:v>
                </c:pt>
                <c:pt idx="28">
                  <c:v>193</c:v>
                </c:pt>
                <c:pt idx="29">
                  <c:v>201</c:v>
                </c:pt>
                <c:pt idx="30">
                  <c:v>203</c:v>
                </c:pt>
                <c:pt idx="31">
                  <c:v>207</c:v>
                </c:pt>
                <c:pt idx="32">
                  <c:v>211</c:v>
                </c:pt>
                <c:pt idx="33">
                  <c:v>228</c:v>
                </c:pt>
                <c:pt idx="34">
                  <c:v>223</c:v>
                </c:pt>
                <c:pt idx="35">
                  <c:v>240</c:v>
                </c:pt>
                <c:pt idx="36">
                  <c:v>235</c:v>
                </c:pt>
                <c:pt idx="37">
                  <c:v>226</c:v>
                </c:pt>
                <c:pt idx="38">
                  <c:v>215</c:v>
                </c:pt>
                <c:pt idx="39">
                  <c:v>200</c:v>
                </c:pt>
                <c:pt idx="40">
                  <c:v>195</c:v>
                </c:pt>
                <c:pt idx="41">
                  <c:v>185</c:v>
                </c:pt>
                <c:pt idx="42">
                  <c:v>189</c:v>
                </c:pt>
                <c:pt idx="43">
                  <c:v>186</c:v>
                </c:pt>
                <c:pt idx="44">
                  <c:v>184</c:v>
                </c:pt>
                <c:pt idx="45">
                  <c:v>190</c:v>
                </c:pt>
                <c:pt idx="46">
                  <c:v>187</c:v>
                </c:pt>
                <c:pt idx="47">
                  <c:v>191</c:v>
                </c:pt>
                <c:pt idx="48">
                  <c:v>181</c:v>
                </c:pt>
                <c:pt idx="49">
                  <c:v>184</c:v>
                </c:pt>
                <c:pt idx="50">
                  <c:v>185</c:v>
                </c:pt>
                <c:pt idx="51">
                  <c:v>182</c:v>
                </c:pt>
                <c:pt idx="52">
                  <c:v>185</c:v>
                </c:pt>
                <c:pt idx="53">
                  <c:v>219</c:v>
                </c:pt>
                <c:pt idx="54">
                  <c:v>195</c:v>
                </c:pt>
                <c:pt idx="55">
                  <c:v>189</c:v>
                </c:pt>
                <c:pt idx="56">
                  <c:v>205</c:v>
                </c:pt>
                <c:pt idx="57">
                  <c:v>200</c:v>
                </c:pt>
              </c:numCache>
            </c:numRef>
          </c:val>
          <c:smooth val="0"/>
        </c:ser>
        <c:dLbls>
          <c:showLegendKey val="0"/>
          <c:showVal val="0"/>
          <c:showCatName val="0"/>
          <c:showSerName val="0"/>
          <c:showPercent val="0"/>
          <c:showBubbleSize val="0"/>
        </c:dLbls>
        <c:smooth val="0"/>
        <c:axId val="287794200"/>
        <c:axId val="481295192"/>
      </c:lineChart>
      <c:catAx>
        <c:axId val="287794200"/>
        <c:scaling>
          <c:orientation val="minMax"/>
        </c:scaling>
        <c:delete val="0"/>
        <c:axPos val="b"/>
        <c:numFmt formatCode="General" sourceLinked="0"/>
        <c:majorTickMark val="out"/>
        <c:minorTickMark val="none"/>
        <c:tickLblPos val="nextTo"/>
        <c:txPr>
          <a:bodyPr rot="-5400000" vert="horz"/>
          <a:lstStyle/>
          <a:p>
            <a:pPr>
              <a:defRPr/>
            </a:pPr>
            <a:endParaRPr lang="en-US"/>
          </a:p>
        </c:txPr>
        <c:crossAx val="481295192"/>
        <c:crossesAt val="0"/>
        <c:auto val="1"/>
        <c:lblAlgn val="ctr"/>
        <c:lblOffset val="100"/>
        <c:tickLblSkip val="4"/>
        <c:tickMarkSkip val="4"/>
        <c:noMultiLvlLbl val="0"/>
      </c:catAx>
      <c:valAx>
        <c:axId val="481295192"/>
        <c:scaling>
          <c:orientation val="minMax"/>
          <c:max val="250"/>
          <c:min val="150"/>
        </c:scaling>
        <c:delete val="0"/>
        <c:axPos val="l"/>
        <c:majorGridlines/>
        <c:numFmt formatCode="General" sourceLinked="1"/>
        <c:majorTickMark val="out"/>
        <c:minorTickMark val="none"/>
        <c:tickLblPos val="nextTo"/>
        <c:crossAx val="287794200"/>
        <c:crosses val="autoZero"/>
        <c:crossBetween val="between"/>
        <c:majorUnit val="10"/>
      </c:valAx>
    </c:plotArea>
    <c:legend>
      <c:legendPos val="r"/>
      <c:layout>
        <c:manualLayout>
          <c:xMode val="edge"/>
          <c:yMode val="edge"/>
          <c:x val="0.3587515475659882"/>
          <c:y val="3.7928400061056439E-2"/>
          <c:w val="0.30587282721735254"/>
          <c:h val="7.03964823412115E-2"/>
        </c:manualLayout>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2000" cap="small" baseline="0" dirty="0" smtClean="0"/>
              <a:t>Outlook for General Business Conditions</a:t>
            </a:r>
          </a:p>
          <a:p>
            <a:pPr>
              <a:defRPr/>
            </a:pPr>
            <a:r>
              <a:rPr lang="en-US" sz="1600" b="0" baseline="0" dirty="0" smtClean="0"/>
              <a:t>Net Percent (“Better” Minus “Worse”) Six Months From Now</a:t>
            </a:r>
          </a:p>
          <a:p>
            <a:pPr>
              <a:defRPr/>
            </a:pPr>
            <a:r>
              <a:rPr lang="en-US" sz="1600" b="0" baseline="0" dirty="0" smtClean="0"/>
              <a:t>(Seasonally Adjusted)</a:t>
            </a:r>
            <a:endParaRPr lang="en-US" sz="1600" b="0" dirty="0"/>
          </a:p>
        </c:rich>
      </c:tx>
      <c:layout>
        <c:manualLayout>
          <c:xMode val="edge"/>
          <c:yMode val="edge"/>
          <c:x val="0.23232601992712074"/>
          <c:y val="1.5232348005679618E-2"/>
        </c:manualLayout>
      </c:layout>
      <c:overlay val="0"/>
    </c:title>
    <c:autoTitleDeleted val="0"/>
    <c:plotArea>
      <c:layout>
        <c:manualLayout>
          <c:layoutTarget val="inner"/>
          <c:xMode val="edge"/>
          <c:yMode val="edge"/>
          <c:x val="0.12621308258797748"/>
          <c:y val="0.25420264277310162"/>
          <c:w val="0.85385941441785795"/>
          <c:h val="0.5710109153022539"/>
        </c:manualLayout>
      </c:layout>
      <c:lineChart>
        <c:grouping val="standard"/>
        <c:varyColors val="0"/>
        <c:ser>
          <c:idx val="0"/>
          <c:order val="0"/>
          <c:tx>
            <c:strRef>
              <c:f>Sheet1!$B$1</c:f>
              <c:strCache>
                <c:ptCount val="1"/>
                <c:pt idx="0">
                  <c:v>gen bus con</c:v>
                </c:pt>
              </c:strCache>
            </c:strRef>
          </c:tx>
          <c:spPr>
            <a:ln>
              <a:solidFill>
                <a:srgbClr val="3F6CA3"/>
              </a:solidFill>
            </a:ln>
          </c:spPr>
          <c:marker>
            <c:symbol val="none"/>
          </c:marker>
          <c:cat>
            <c:strRef>
              <c:f>Sheet1!$A$2:$A$172</c:f>
              <c:strCache>
                <c:ptCount val="169"/>
                <c:pt idx="0">
                  <c:v>74</c:v>
                </c:pt>
                <c:pt idx="4">
                  <c:v>75</c:v>
                </c:pt>
                <c:pt idx="8">
                  <c:v>76</c:v>
                </c:pt>
                <c:pt idx="12">
                  <c:v>77</c:v>
                </c:pt>
                <c:pt idx="16">
                  <c:v>78</c:v>
                </c:pt>
                <c:pt idx="20">
                  <c:v>79</c:v>
                </c:pt>
                <c:pt idx="24">
                  <c:v>80</c:v>
                </c:pt>
                <c:pt idx="28">
                  <c:v>81</c:v>
                </c:pt>
                <c:pt idx="32">
                  <c:v>82</c:v>
                </c:pt>
                <c:pt idx="36">
                  <c:v>83</c:v>
                </c:pt>
                <c:pt idx="40">
                  <c:v>84</c:v>
                </c:pt>
                <c:pt idx="44">
                  <c:v>85</c:v>
                </c:pt>
                <c:pt idx="48">
                  <c:v>86</c:v>
                </c:pt>
                <c:pt idx="52">
                  <c:v>87</c:v>
                </c:pt>
                <c:pt idx="56">
                  <c:v>88</c:v>
                </c:pt>
                <c:pt idx="60">
                  <c:v>89</c:v>
                </c:pt>
                <c:pt idx="64">
                  <c:v>90</c:v>
                </c:pt>
                <c:pt idx="68">
                  <c:v>91</c:v>
                </c:pt>
                <c:pt idx="72">
                  <c:v>92</c:v>
                </c:pt>
                <c:pt idx="76">
                  <c:v>93</c:v>
                </c:pt>
                <c:pt idx="80">
                  <c:v>94</c:v>
                </c:pt>
                <c:pt idx="84">
                  <c:v>95</c:v>
                </c:pt>
                <c:pt idx="88">
                  <c:v>96</c:v>
                </c:pt>
                <c:pt idx="92">
                  <c:v>97</c:v>
                </c:pt>
                <c:pt idx="96">
                  <c:v>98</c:v>
                </c:pt>
                <c:pt idx="100">
                  <c:v>99</c:v>
                </c:pt>
                <c:pt idx="104">
                  <c:v>00</c:v>
                </c:pt>
                <c:pt idx="108">
                  <c:v>01</c:v>
                </c:pt>
                <c:pt idx="112">
                  <c:v>02</c:v>
                </c:pt>
                <c:pt idx="116">
                  <c:v>03</c:v>
                </c:pt>
                <c:pt idx="120">
                  <c:v>04</c:v>
                </c:pt>
                <c:pt idx="124">
                  <c:v>05</c:v>
                </c:pt>
                <c:pt idx="128">
                  <c:v>06</c:v>
                </c:pt>
                <c:pt idx="132">
                  <c:v>07</c:v>
                </c:pt>
                <c:pt idx="136">
                  <c:v>08</c:v>
                </c:pt>
                <c:pt idx="140">
                  <c:v>09</c:v>
                </c:pt>
                <c:pt idx="144">
                  <c:v>10</c:v>
                </c:pt>
                <c:pt idx="148">
                  <c:v>11</c:v>
                </c:pt>
                <c:pt idx="152">
                  <c:v>12</c:v>
                </c:pt>
                <c:pt idx="156">
                  <c:v>13</c:v>
                </c:pt>
                <c:pt idx="160">
                  <c:v>14</c:v>
                </c:pt>
                <c:pt idx="164">
                  <c:v>15</c:v>
                </c:pt>
                <c:pt idx="168">
                  <c:v>16</c:v>
                </c:pt>
              </c:strCache>
            </c:strRef>
          </c:cat>
          <c:val>
            <c:numRef>
              <c:f>Sheet1!$B$2:$B$172</c:f>
              <c:numCache>
                <c:formatCode>0_)</c:formatCode>
                <c:ptCount val="171"/>
                <c:pt idx="0">
                  <c:v>-19.600000000000001</c:v>
                </c:pt>
                <c:pt idx="1">
                  <c:v>7.9</c:v>
                </c:pt>
                <c:pt idx="2">
                  <c:v>-1.4000000000000004</c:v>
                </c:pt>
                <c:pt idx="3">
                  <c:v>-12.4</c:v>
                </c:pt>
                <c:pt idx="4">
                  <c:v>-2.5999999999999996</c:v>
                </c:pt>
                <c:pt idx="5">
                  <c:v>36.9</c:v>
                </c:pt>
                <c:pt idx="6">
                  <c:v>42.6</c:v>
                </c:pt>
                <c:pt idx="7">
                  <c:v>33.6</c:v>
                </c:pt>
                <c:pt idx="8">
                  <c:v>35.4</c:v>
                </c:pt>
                <c:pt idx="9">
                  <c:v>37.9</c:v>
                </c:pt>
                <c:pt idx="10">
                  <c:v>27.6</c:v>
                </c:pt>
                <c:pt idx="11">
                  <c:v>25.6</c:v>
                </c:pt>
                <c:pt idx="12">
                  <c:v>25.4</c:v>
                </c:pt>
                <c:pt idx="13">
                  <c:v>19.899999999999999</c:v>
                </c:pt>
                <c:pt idx="14">
                  <c:v>11.6</c:v>
                </c:pt>
                <c:pt idx="15">
                  <c:v>0.59999999999999964</c:v>
                </c:pt>
                <c:pt idx="16">
                  <c:v>0.40000000000000036</c:v>
                </c:pt>
                <c:pt idx="17">
                  <c:v>-8.1</c:v>
                </c:pt>
                <c:pt idx="18">
                  <c:v>-17.399999999999999</c:v>
                </c:pt>
                <c:pt idx="19">
                  <c:v>-11.4</c:v>
                </c:pt>
                <c:pt idx="20">
                  <c:v>-24.6</c:v>
                </c:pt>
                <c:pt idx="21">
                  <c:v>-31.1</c:v>
                </c:pt>
                <c:pt idx="22">
                  <c:v>-36.4</c:v>
                </c:pt>
                <c:pt idx="23">
                  <c:v>-14.4</c:v>
                </c:pt>
                <c:pt idx="24">
                  <c:v>-9.6</c:v>
                </c:pt>
                <c:pt idx="25">
                  <c:v>-36.1</c:v>
                </c:pt>
                <c:pt idx="26">
                  <c:v>23.6</c:v>
                </c:pt>
                <c:pt idx="27">
                  <c:v>23.6</c:v>
                </c:pt>
                <c:pt idx="28">
                  <c:v>27.4</c:v>
                </c:pt>
                <c:pt idx="29">
                  <c:v>31.9</c:v>
                </c:pt>
                <c:pt idx="30">
                  <c:v>37.6</c:v>
                </c:pt>
                <c:pt idx="31">
                  <c:v>26.6</c:v>
                </c:pt>
                <c:pt idx="32">
                  <c:v>28.4</c:v>
                </c:pt>
                <c:pt idx="33">
                  <c:v>32.9</c:v>
                </c:pt>
                <c:pt idx="34">
                  <c:v>35.6</c:v>
                </c:pt>
                <c:pt idx="35">
                  <c:v>44.6</c:v>
                </c:pt>
                <c:pt idx="36">
                  <c:v>42.4</c:v>
                </c:pt>
                <c:pt idx="37">
                  <c:v>59.9</c:v>
                </c:pt>
                <c:pt idx="38">
                  <c:v>61.6</c:v>
                </c:pt>
                <c:pt idx="39">
                  <c:v>53.6</c:v>
                </c:pt>
                <c:pt idx="40">
                  <c:v>48.4</c:v>
                </c:pt>
                <c:pt idx="41">
                  <c:v>24.9</c:v>
                </c:pt>
                <c:pt idx="42">
                  <c:v>9.6</c:v>
                </c:pt>
                <c:pt idx="43">
                  <c:v>22.6</c:v>
                </c:pt>
                <c:pt idx="44">
                  <c:v>22.4</c:v>
                </c:pt>
                <c:pt idx="45">
                  <c:v>9.9</c:v>
                </c:pt>
                <c:pt idx="46">
                  <c:v>18.600000000000001</c:v>
                </c:pt>
                <c:pt idx="47">
                  <c:v>6.6</c:v>
                </c:pt>
                <c:pt idx="48">
                  <c:v>11.4</c:v>
                </c:pt>
                <c:pt idx="49">
                  <c:v>15.9</c:v>
                </c:pt>
                <c:pt idx="50">
                  <c:v>10.6</c:v>
                </c:pt>
                <c:pt idx="51">
                  <c:v>7.6</c:v>
                </c:pt>
                <c:pt idx="52">
                  <c:v>7.4</c:v>
                </c:pt>
                <c:pt idx="53">
                  <c:v>4.9000000000000004</c:v>
                </c:pt>
                <c:pt idx="54">
                  <c:v>11.6</c:v>
                </c:pt>
                <c:pt idx="55">
                  <c:v>8.6</c:v>
                </c:pt>
                <c:pt idx="56">
                  <c:v>0.40000000000000036</c:v>
                </c:pt>
                <c:pt idx="57">
                  <c:v>3.9000000000000004</c:v>
                </c:pt>
                <c:pt idx="58">
                  <c:v>0.59999999999999964</c:v>
                </c:pt>
                <c:pt idx="59">
                  <c:v>7.6</c:v>
                </c:pt>
                <c:pt idx="60">
                  <c:v>3.4000000000000004</c:v>
                </c:pt>
                <c:pt idx="61">
                  <c:v>-6.1</c:v>
                </c:pt>
                <c:pt idx="62">
                  <c:v>-0.40000000000000036</c:v>
                </c:pt>
                <c:pt idx="63">
                  <c:v>11.6</c:v>
                </c:pt>
                <c:pt idx="64">
                  <c:v>2.4000000000000004</c:v>
                </c:pt>
                <c:pt idx="65">
                  <c:v>3.9000000000000004</c:v>
                </c:pt>
                <c:pt idx="66">
                  <c:v>0.59999999999999964</c:v>
                </c:pt>
                <c:pt idx="67">
                  <c:v>-25.4</c:v>
                </c:pt>
                <c:pt idx="68">
                  <c:v>-4.5999999999999996</c:v>
                </c:pt>
                <c:pt idx="69">
                  <c:v>38.9</c:v>
                </c:pt>
                <c:pt idx="70">
                  <c:v>38.6</c:v>
                </c:pt>
                <c:pt idx="71">
                  <c:v>27.6</c:v>
                </c:pt>
                <c:pt idx="72">
                  <c:v>25.4</c:v>
                </c:pt>
                <c:pt idx="73">
                  <c:v>36.9</c:v>
                </c:pt>
                <c:pt idx="74">
                  <c:v>23.6</c:v>
                </c:pt>
                <c:pt idx="75">
                  <c:v>15.6</c:v>
                </c:pt>
                <c:pt idx="76">
                  <c:v>20.399999999999999</c:v>
                </c:pt>
                <c:pt idx="77">
                  <c:v>-8.1</c:v>
                </c:pt>
                <c:pt idx="78">
                  <c:v>-16.399999999999999</c:v>
                </c:pt>
                <c:pt idx="79">
                  <c:v>-14.4</c:v>
                </c:pt>
                <c:pt idx="80">
                  <c:v>4.4000000000000004</c:v>
                </c:pt>
                <c:pt idx="81">
                  <c:v>-4.0999999999999996</c:v>
                </c:pt>
                <c:pt idx="82">
                  <c:v>-5.4</c:v>
                </c:pt>
                <c:pt idx="83">
                  <c:v>-0.40000000000000036</c:v>
                </c:pt>
                <c:pt idx="84">
                  <c:v>11.4</c:v>
                </c:pt>
                <c:pt idx="85">
                  <c:v>1.9000000000000004</c:v>
                </c:pt>
                <c:pt idx="86">
                  <c:v>2.5999999999999996</c:v>
                </c:pt>
                <c:pt idx="87">
                  <c:v>9.6</c:v>
                </c:pt>
                <c:pt idx="88">
                  <c:v>-0.59999999999999964</c:v>
                </c:pt>
                <c:pt idx="89">
                  <c:v>-1.0999999999999996</c:v>
                </c:pt>
                <c:pt idx="90">
                  <c:v>0.59999999999999964</c:v>
                </c:pt>
                <c:pt idx="91">
                  <c:v>-0.40000000000000036</c:v>
                </c:pt>
                <c:pt idx="92">
                  <c:v>-0.59999999999999964</c:v>
                </c:pt>
                <c:pt idx="93">
                  <c:v>-6.1</c:v>
                </c:pt>
                <c:pt idx="94">
                  <c:v>5.6</c:v>
                </c:pt>
                <c:pt idx="95">
                  <c:v>8.6</c:v>
                </c:pt>
                <c:pt idx="96">
                  <c:v>-1.5999999999999996</c:v>
                </c:pt>
                <c:pt idx="97">
                  <c:v>-9.9999999999999645E-2</c:v>
                </c:pt>
                <c:pt idx="98">
                  <c:v>-1.4000000000000004</c:v>
                </c:pt>
                <c:pt idx="99">
                  <c:v>-17.399999999999999</c:v>
                </c:pt>
                <c:pt idx="100">
                  <c:v>-8.6</c:v>
                </c:pt>
                <c:pt idx="101">
                  <c:v>-12.1</c:v>
                </c:pt>
                <c:pt idx="102">
                  <c:v>-3.4000000000000004</c:v>
                </c:pt>
                <c:pt idx="103">
                  <c:v>-2.4000000000000004</c:v>
                </c:pt>
                <c:pt idx="104">
                  <c:v>0.40000000000000036</c:v>
                </c:pt>
                <c:pt idx="105">
                  <c:v>-11.1</c:v>
                </c:pt>
                <c:pt idx="106">
                  <c:v>-4.4000000000000004</c:v>
                </c:pt>
                <c:pt idx="107">
                  <c:v>-5.4</c:v>
                </c:pt>
                <c:pt idx="108">
                  <c:v>-10.6</c:v>
                </c:pt>
                <c:pt idx="109">
                  <c:v>10.9</c:v>
                </c:pt>
                <c:pt idx="110">
                  <c:v>21.6</c:v>
                </c:pt>
                <c:pt idx="111">
                  <c:v>21.6</c:v>
                </c:pt>
                <c:pt idx="112">
                  <c:v>37.4</c:v>
                </c:pt>
                <c:pt idx="113">
                  <c:v>37.9</c:v>
                </c:pt>
                <c:pt idx="114">
                  <c:v>30.6</c:v>
                </c:pt>
                <c:pt idx="115">
                  <c:v>28.6</c:v>
                </c:pt>
                <c:pt idx="116">
                  <c:v>23.4</c:v>
                </c:pt>
                <c:pt idx="117">
                  <c:v>36.9</c:v>
                </c:pt>
                <c:pt idx="118">
                  <c:v>38.6</c:v>
                </c:pt>
                <c:pt idx="119">
                  <c:v>44.6</c:v>
                </c:pt>
                <c:pt idx="120">
                  <c:v>41.4</c:v>
                </c:pt>
                <c:pt idx="121">
                  <c:v>34.9</c:v>
                </c:pt>
                <c:pt idx="122">
                  <c:v>37.6</c:v>
                </c:pt>
                <c:pt idx="123">
                  <c:v>27.6</c:v>
                </c:pt>
                <c:pt idx="124">
                  <c:v>25.4</c:v>
                </c:pt>
                <c:pt idx="125">
                  <c:v>5.9</c:v>
                </c:pt>
                <c:pt idx="126">
                  <c:v>12.6</c:v>
                </c:pt>
                <c:pt idx="127">
                  <c:v>11.6</c:v>
                </c:pt>
                <c:pt idx="128">
                  <c:v>6.4</c:v>
                </c:pt>
                <c:pt idx="129">
                  <c:v>-2.0999999999999996</c:v>
                </c:pt>
                <c:pt idx="130">
                  <c:v>-5.4</c:v>
                </c:pt>
                <c:pt idx="131">
                  <c:v>8.6</c:v>
                </c:pt>
                <c:pt idx="132">
                  <c:v>-0.59999999999999964</c:v>
                </c:pt>
                <c:pt idx="133">
                  <c:v>-7.1</c:v>
                </c:pt>
                <c:pt idx="134">
                  <c:v>-0.40000000000000036</c:v>
                </c:pt>
                <c:pt idx="135">
                  <c:v>-4.4000000000000004</c:v>
                </c:pt>
                <c:pt idx="136">
                  <c:v>-21.6</c:v>
                </c:pt>
                <c:pt idx="137">
                  <c:v>-11.1</c:v>
                </c:pt>
                <c:pt idx="138">
                  <c:v>-16.399999999999999</c:v>
                </c:pt>
                <c:pt idx="139">
                  <c:v>-6.4</c:v>
                </c:pt>
                <c:pt idx="140">
                  <c:v>-11.6</c:v>
                </c:pt>
                <c:pt idx="141">
                  <c:v>2.9000000000000004</c:v>
                </c:pt>
                <c:pt idx="142">
                  <c:v>-2.4000000000000004</c:v>
                </c:pt>
                <c:pt idx="143">
                  <c:v>8.6</c:v>
                </c:pt>
                <c:pt idx="144">
                  <c:v>1.4000000000000004</c:v>
                </c:pt>
                <c:pt idx="145">
                  <c:v>0.90000000000000036</c:v>
                </c:pt>
                <c:pt idx="146">
                  <c:v>-14.4</c:v>
                </c:pt>
                <c:pt idx="147">
                  <c:v>5.6</c:v>
                </c:pt>
                <c:pt idx="148">
                  <c:v>10.4</c:v>
                </c:pt>
                <c:pt idx="149">
                  <c:v>-7.1</c:v>
                </c:pt>
                <c:pt idx="150">
                  <c:v>-14.4</c:v>
                </c:pt>
                <c:pt idx="151">
                  <c:v>-18.399999999999999</c:v>
                </c:pt>
                <c:pt idx="152">
                  <c:v>-2.5999999999999996</c:v>
                </c:pt>
                <c:pt idx="153">
                  <c:v>-4.0999999999999996</c:v>
                </c:pt>
                <c:pt idx="154">
                  <c:v>-7.4</c:v>
                </c:pt>
                <c:pt idx="155">
                  <c:v>-0.40000000000000036</c:v>
                </c:pt>
                <c:pt idx="156">
                  <c:v>-29.6</c:v>
                </c:pt>
                <c:pt idx="157">
                  <c:v>-14.1</c:v>
                </c:pt>
                <c:pt idx="158">
                  <c:v>-5.4</c:v>
                </c:pt>
                <c:pt idx="159">
                  <c:v>-19.399999999999999</c:v>
                </c:pt>
                <c:pt idx="160">
                  <c:v>-10.6</c:v>
                </c:pt>
                <c:pt idx="161">
                  <c:v>-8.1</c:v>
                </c:pt>
                <c:pt idx="162">
                  <c:v>-5.4</c:v>
                </c:pt>
                <c:pt idx="163">
                  <c:v>-5.4</c:v>
                </c:pt>
                <c:pt idx="164">
                  <c:v>0.40000000000000036</c:v>
                </c:pt>
                <c:pt idx="165">
                  <c:v>-5.0999999999999996</c:v>
                </c:pt>
                <c:pt idx="166">
                  <c:v>-3.4000000000000004</c:v>
                </c:pt>
                <c:pt idx="167">
                  <c:v>-6.4</c:v>
                </c:pt>
                <c:pt idx="168">
                  <c:v>-20.6</c:v>
                </c:pt>
                <c:pt idx="169" formatCode="General">
                  <c:v>-18</c:v>
                </c:pt>
              </c:numCache>
            </c:numRef>
          </c:val>
          <c:smooth val="0"/>
        </c:ser>
        <c:dLbls>
          <c:showLegendKey val="0"/>
          <c:showVal val="0"/>
          <c:showCatName val="0"/>
          <c:showSerName val="0"/>
          <c:showPercent val="0"/>
          <c:showBubbleSize val="0"/>
        </c:dLbls>
        <c:smooth val="0"/>
        <c:axId val="300961256"/>
        <c:axId val="300961648"/>
      </c:lineChart>
      <c:catAx>
        <c:axId val="300961256"/>
        <c:scaling>
          <c:orientation val="minMax"/>
        </c:scaling>
        <c:delete val="0"/>
        <c:axPos val="b"/>
        <c:numFmt formatCode="General" sourceLinked="0"/>
        <c:majorTickMark val="out"/>
        <c:minorTickMark val="none"/>
        <c:tickLblPos val="nextTo"/>
        <c:txPr>
          <a:bodyPr rot="-5400000" vert="horz"/>
          <a:lstStyle/>
          <a:p>
            <a:pPr>
              <a:defRPr/>
            </a:pPr>
            <a:endParaRPr lang="en-US"/>
          </a:p>
        </c:txPr>
        <c:crossAx val="300961648"/>
        <c:crossesAt val="-40"/>
        <c:auto val="1"/>
        <c:lblAlgn val="ctr"/>
        <c:lblOffset val="100"/>
        <c:tickLblSkip val="8"/>
        <c:tickMarkSkip val="4"/>
        <c:noMultiLvlLbl val="0"/>
      </c:catAx>
      <c:valAx>
        <c:axId val="300961648"/>
        <c:scaling>
          <c:orientation val="minMax"/>
          <c:max val="70"/>
          <c:min val="-40"/>
        </c:scaling>
        <c:delete val="0"/>
        <c:axPos val="l"/>
        <c:majorGridlines/>
        <c:numFmt formatCode="0_)" sourceLinked="1"/>
        <c:majorTickMark val="out"/>
        <c:minorTickMark val="none"/>
        <c:tickLblPos val="nextTo"/>
        <c:crossAx val="300961256"/>
        <c:crossesAt val="1"/>
        <c:crossBetween val="between"/>
        <c:majorUnit val="10"/>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a:defRPr/>
            </a:pPr>
            <a:r>
              <a:rPr lang="en-US" sz="2000" b="1" cap="small" baseline="0" dirty="0" smtClean="0">
                <a:effectLst/>
              </a:rPr>
              <a:t>Good Time to Expand</a:t>
            </a:r>
          </a:p>
          <a:p>
            <a:pPr algn="ctr">
              <a:defRPr/>
            </a:pPr>
            <a:r>
              <a:rPr lang="en-US" sz="1600" b="0" i="0" dirty="0" smtClean="0">
                <a:effectLst/>
              </a:rPr>
              <a:t>Percent</a:t>
            </a:r>
            <a:r>
              <a:rPr lang="en-US" sz="1600" b="0" i="0" baseline="0" dirty="0" smtClean="0">
                <a:effectLst/>
              </a:rPr>
              <a:t> Next Three Months “Good Time to Expand”</a:t>
            </a:r>
            <a:r>
              <a:rPr lang="en-US" sz="1600" b="0" i="0" dirty="0" smtClean="0">
                <a:effectLst/>
              </a:rPr>
              <a:t> </a:t>
            </a:r>
          </a:p>
          <a:p>
            <a:pPr algn="ctr">
              <a:defRPr/>
            </a:pPr>
            <a:r>
              <a:rPr lang="en-US" sz="1600" b="0" i="0" dirty="0" smtClean="0">
                <a:effectLst/>
              </a:rPr>
              <a:t>(Seasonally Adjusted)</a:t>
            </a:r>
            <a:endParaRPr lang="en-US" sz="1600" b="0" i="0" dirty="0">
              <a:effectLst/>
            </a:endParaRPr>
          </a:p>
        </c:rich>
      </c:tx>
      <c:layout>
        <c:manualLayout>
          <c:xMode val="edge"/>
          <c:yMode val="edge"/>
          <c:x val="0.26275909436554074"/>
          <c:y val="4.4117647058823532E-2"/>
        </c:manualLayout>
      </c:layout>
      <c:overlay val="0"/>
    </c:title>
    <c:autoTitleDeleted val="0"/>
    <c:plotArea>
      <c:layout>
        <c:manualLayout>
          <c:layoutTarget val="inner"/>
          <c:xMode val="edge"/>
          <c:yMode val="edge"/>
          <c:x val="0.12734181892312002"/>
          <c:y val="0.27041307336582926"/>
          <c:w val="0.85090339086402078"/>
          <c:h val="0.56543077948589759"/>
        </c:manualLayout>
      </c:layout>
      <c:lineChart>
        <c:grouping val="standard"/>
        <c:varyColors val="0"/>
        <c:ser>
          <c:idx val="0"/>
          <c:order val="0"/>
          <c:tx>
            <c:strRef>
              <c:f>Sheet1!$B$1</c:f>
              <c:strCache>
                <c:ptCount val="1"/>
                <c:pt idx="0">
                  <c:v>Good Time to Expand</c:v>
                </c:pt>
              </c:strCache>
            </c:strRef>
          </c:tx>
          <c:spPr>
            <a:ln>
              <a:solidFill>
                <a:srgbClr val="3F6CA3"/>
              </a:solidFill>
            </a:ln>
          </c:spPr>
          <c:marker>
            <c:symbol val="none"/>
          </c:marker>
          <c:cat>
            <c:strRef>
              <c:f>Sheet1!$A$2:$A$172</c:f>
              <c:strCache>
                <c:ptCount val="169"/>
                <c:pt idx="0">
                  <c:v>74</c:v>
                </c:pt>
                <c:pt idx="4">
                  <c:v>75</c:v>
                </c:pt>
                <c:pt idx="8">
                  <c:v>76</c:v>
                </c:pt>
                <c:pt idx="12">
                  <c:v>77</c:v>
                </c:pt>
                <c:pt idx="16">
                  <c:v>78</c:v>
                </c:pt>
                <c:pt idx="20">
                  <c:v>79</c:v>
                </c:pt>
                <c:pt idx="24">
                  <c:v>80</c:v>
                </c:pt>
                <c:pt idx="28">
                  <c:v>81</c:v>
                </c:pt>
                <c:pt idx="32">
                  <c:v>82</c:v>
                </c:pt>
                <c:pt idx="36">
                  <c:v>83</c:v>
                </c:pt>
                <c:pt idx="40">
                  <c:v>84</c:v>
                </c:pt>
                <c:pt idx="44">
                  <c:v>85</c:v>
                </c:pt>
                <c:pt idx="48">
                  <c:v>86</c:v>
                </c:pt>
                <c:pt idx="52">
                  <c:v>87</c:v>
                </c:pt>
                <c:pt idx="56">
                  <c:v>88</c:v>
                </c:pt>
                <c:pt idx="60">
                  <c:v>89</c:v>
                </c:pt>
                <c:pt idx="64">
                  <c:v>90</c:v>
                </c:pt>
                <c:pt idx="68">
                  <c:v>91</c:v>
                </c:pt>
                <c:pt idx="72">
                  <c:v>92</c:v>
                </c:pt>
                <c:pt idx="76">
                  <c:v>93</c:v>
                </c:pt>
                <c:pt idx="80">
                  <c:v>94</c:v>
                </c:pt>
                <c:pt idx="84">
                  <c:v>95</c:v>
                </c:pt>
                <c:pt idx="88">
                  <c:v>96</c:v>
                </c:pt>
                <c:pt idx="92">
                  <c:v>97</c:v>
                </c:pt>
                <c:pt idx="96">
                  <c:v>98</c:v>
                </c:pt>
                <c:pt idx="100">
                  <c:v>99</c:v>
                </c:pt>
                <c:pt idx="104">
                  <c:v>00</c:v>
                </c:pt>
                <c:pt idx="108">
                  <c:v>01</c:v>
                </c:pt>
                <c:pt idx="112">
                  <c:v>02</c:v>
                </c:pt>
                <c:pt idx="116">
                  <c:v>03</c:v>
                </c:pt>
                <c:pt idx="120">
                  <c:v>04</c:v>
                </c:pt>
                <c:pt idx="124">
                  <c:v>05</c:v>
                </c:pt>
                <c:pt idx="128">
                  <c:v>06</c:v>
                </c:pt>
                <c:pt idx="132">
                  <c:v>07</c:v>
                </c:pt>
                <c:pt idx="136">
                  <c:v>08</c:v>
                </c:pt>
                <c:pt idx="140">
                  <c:v>09</c:v>
                </c:pt>
                <c:pt idx="144">
                  <c:v>10</c:v>
                </c:pt>
                <c:pt idx="148">
                  <c:v>11</c:v>
                </c:pt>
                <c:pt idx="152">
                  <c:v>12</c:v>
                </c:pt>
                <c:pt idx="156">
                  <c:v>13</c:v>
                </c:pt>
                <c:pt idx="160">
                  <c:v>14</c:v>
                </c:pt>
                <c:pt idx="164">
                  <c:v>15</c:v>
                </c:pt>
                <c:pt idx="168">
                  <c:v>16</c:v>
                </c:pt>
              </c:strCache>
            </c:strRef>
          </c:cat>
          <c:val>
            <c:numRef>
              <c:f>Sheet1!$B$2:$B$172</c:f>
              <c:numCache>
                <c:formatCode>0_)</c:formatCode>
                <c:ptCount val="171"/>
                <c:pt idx="0">
                  <c:v>6.5</c:v>
                </c:pt>
                <c:pt idx="1">
                  <c:v>8.5</c:v>
                </c:pt>
                <c:pt idx="2">
                  <c:v>7.8</c:v>
                </c:pt>
                <c:pt idx="3">
                  <c:v>6.1</c:v>
                </c:pt>
                <c:pt idx="4">
                  <c:v>4.5</c:v>
                </c:pt>
                <c:pt idx="5">
                  <c:v>9.5</c:v>
                </c:pt>
                <c:pt idx="6">
                  <c:v>13.8</c:v>
                </c:pt>
                <c:pt idx="7">
                  <c:v>13.1</c:v>
                </c:pt>
                <c:pt idx="8">
                  <c:v>16.5</c:v>
                </c:pt>
                <c:pt idx="9">
                  <c:v>21.5</c:v>
                </c:pt>
                <c:pt idx="10">
                  <c:v>20.8</c:v>
                </c:pt>
                <c:pt idx="11">
                  <c:v>17.100000000000001</c:v>
                </c:pt>
                <c:pt idx="12">
                  <c:v>19.5</c:v>
                </c:pt>
                <c:pt idx="13">
                  <c:v>21.5</c:v>
                </c:pt>
                <c:pt idx="14">
                  <c:v>22.8</c:v>
                </c:pt>
                <c:pt idx="15">
                  <c:v>18.100000000000001</c:v>
                </c:pt>
                <c:pt idx="16">
                  <c:v>17.5</c:v>
                </c:pt>
                <c:pt idx="17">
                  <c:v>20.5</c:v>
                </c:pt>
                <c:pt idx="18">
                  <c:v>14.8</c:v>
                </c:pt>
                <c:pt idx="19">
                  <c:v>16.100000000000001</c:v>
                </c:pt>
                <c:pt idx="20">
                  <c:v>11.5</c:v>
                </c:pt>
                <c:pt idx="21">
                  <c:v>13.5</c:v>
                </c:pt>
                <c:pt idx="22">
                  <c:v>7.8</c:v>
                </c:pt>
                <c:pt idx="23">
                  <c:v>9.1</c:v>
                </c:pt>
                <c:pt idx="24">
                  <c:v>6.5</c:v>
                </c:pt>
                <c:pt idx="25">
                  <c:v>0.5</c:v>
                </c:pt>
                <c:pt idx="26">
                  <c:v>8.8000000000000007</c:v>
                </c:pt>
                <c:pt idx="27">
                  <c:v>10.1</c:v>
                </c:pt>
                <c:pt idx="28">
                  <c:v>5.5</c:v>
                </c:pt>
                <c:pt idx="29">
                  <c:v>7.5</c:v>
                </c:pt>
                <c:pt idx="30">
                  <c:v>7.8</c:v>
                </c:pt>
                <c:pt idx="31">
                  <c:v>7.1</c:v>
                </c:pt>
                <c:pt idx="32">
                  <c:v>7.5</c:v>
                </c:pt>
                <c:pt idx="33">
                  <c:v>4.5</c:v>
                </c:pt>
                <c:pt idx="34">
                  <c:v>5.8</c:v>
                </c:pt>
                <c:pt idx="35">
                  <c:v>9.1</c:v>
                </c:pt>
                <c:pt idx="36">
                  <c:v>9.5</c:v>
                </c:pt>
                <c:pt idx="37">
                  <c:v>16.5</c:v>
                </c:pt>
                <c:pt idx="38">
                  <c:v>21.8</c:v>
                </c:pt>
                <c:pt idx="39">
                  <c:v>23.1</c:v>
                </c:pt>
                <c:pt idx="40">
                  <c:v>27.5</c:v>
                </c:pt>
                <c:pt idx="41">
                  <c:v>23.5</c:v>
                </c:pt>
                <c:pt idx="42">
                  <c:v>18.8</c:v>
                </c:pt>
                <c:pt idx="43">
                  <c:v>20.100000000000001</c:v>
                </c:pt>
                <c:pt idx="44">
                  <c:v>22.5</c:v>
                </c:pt>
                <c:pt idx="45">
                  <c:v>21.5</c:v>
                </c:pt>
                <c:pt idx="46">
                  <c:v>21.8</c:v>
                </c:pt>
                <c:pt idx="47">
                  <c:v>17.100000000000001</c:v>
                </c:pt>
                <c:pt idx="48">
                  <c:v>20.5</c:v>
                </c:pt>
                <c:pt idx="49">
                  <c:v>26.5</c:v>
                </c:pt>
                <c:pt idx="50">
                  <c:v>19.8</c:v>
                </c:pt>
                <c:pt idx="51">
                  <c:v>18.100000000000001</c:v>
                </c:pt>
                <c:pt idx="52">
                  <c:v>18.5</c:v>
                </c:pt>
                <c:pt idx="53">
                  <c:v>17.5</c:v>
                </c:pt>
                <c:pt idx="54">
                  <c:v>19.8</c:v>
                </c:pt>
                <c:pt idx="55">
                  <c:v>18.100000000000001</c:v>
                </c:pt>
                <c:pt idx="56">
                  <c:v>13.5</c:v>
                </c:pt>
                <c:pt idx="57">
                  <c:v>18.5</c:v>
                </c:pt>
                <c:pt idx="58">
                  <c:v>18.8</c:v>
                </c:pt>
                <c:pt idx="59">
                  <c:v>18.100000000000001</c:v>
                </c:pt>
                <c:pt idx="60">
                  <c:v>17.5</c:v>
                </c:pt>
                <c:pt idx="61">
                  <c:v>13.5</c:v>
                </c:pt>
                <c:pt idx="62">
                  <c:v>16.8</c:v>
                </c:pt>
                <c:pt idx="63">
                  <c:v>17.100000000000001</c:v>
                </c:pt>
                <c:pt idx="64">
                  <c:v>15.5</c:v>
                </c:pt>
                <c:pt idx="65">
                  <c:v>14.5</c:v>
                </c:pt>
                <c:pt idx="66">
                  <c:v>12.8</c:v>
                </c:pt>
                <c:pt idx="67">
                  <c:v>7.1</c:v>
                </c:pt>
                <c:pt idx="68">
                  <c:v>5.5</c:v>
                </c:pt>
                <c:pt idx="69">
                  <c:v>11.5</c:v>
                </c:pt>
                <c:pt idx="70">
                  <c:v>10.8</c:v>
                </c:pt>
                <c:pt idx="71">
                  <c:v>12.1</c:v>
                </c:pt>
                <c:pt idx="72">
                  <c:v>10.5</c:v>
                </c:pt>
                <c:pt idx="73">
                  <c:v>13.5</c:v>
                </c:pt>
                <c:pt idx="74">
                  <c:v>11.8</c:v>
                </c:pt>
                <c:pt idx="75">
                  <c:v>11.1</c:v>
                </c:pt>
                <c:pt idx="76">
                  <c:v>13.5</c:v>
                </c:pt>
                <c:pt idx="77">
                  <c:v>11.5</c:v>
                </c:pt>
                <c:pt idx="78">
                  <c:v>8.8000000000000007</c:v>
                </c:pt>
                <c:pt idx="79">
                  <c:v>12.1</c:v>
                </c:pt>
                <c:pt idx="80">
                  <c:v>15.5</c:v>
                </c:pt>
                <c:pt idx="81">
                  <c:v>15.5</c:v>
                </c:pt>
                <c:pt idx="82">
                  <c:v>14.8</c:v>
                </c:pt>
                <c:pt idx="83">
                  <c:v>19.100000000000001</c:v>
                </c:pt>
                <c:pt idx="84">
                  <c:v>18.5</c:v>
                </c:pt>
                <c:pt idx="85">
                  <c:v>18.5</c:v>
                </c:pt>
                <c:pt idx="86">
                  <c:v>16.8</c:v>
                </c:pt>
                <c:pt idx="87">
                  <c:v>17.100000000000001</c:v>
                </c:pt>
                <c:pt idx="88">
                  <c:v>14.5</c:v>
                </c:pt>
                <c:pt idx="89">
                  <c:v>18.5</c:v>
                </c:pt>
                <c:pt idx="90">
                  <c:v>16.8</c:v>
                </c:pt>
                <c:pt idx="91">
                  <c:v>18.100000000000001</c:v>
                </c:pt>
                <c:pt idx="92">
                  <c:v>18.5</c:v>
                </c:pt>
                <c:pt idx="93">
                  <c:v>20.5</c:v>
                </c:pt>
                <c:pt idx="94">
                  <c:v>26.8</c:v>
                </c:pt>
                <c:pt idx="95">
                  <c:v>26.1</c:v>
                </c:pt>
                <c:pt idx="96">
                  <c:v>23.5</c:v>
                </c:pt>
                <c:pt idx="97">
                  <c:v>27.5</c:v>
                </c:pt>
                <c:pt idx="98">
                  <c:v>23.8</c:v>
                </c:pt>
                <c:pt idx="99">
                  <c:v>18.100000000000001</c:v>
                </c:pt>
                <c:pt idx="100">
                  <c:v>21.5</c:v>
                </c:pt>
                <c:pt idx="101">
                  <c:v>23.5</c:v>
                </c:pt>
                <c:pt idx="102">
                  <c:v>24.8</c:v>
                </c:pt>
                <c:pt idx="103">
                  <c:v>20.100000000000001</c:v>
                </c:pt>
                <c:pt idx="104">
                  <c:v>25.5</c:v>
                </c:pt>
                <c:pt idx="105">
                  <c:v>22.5</c:v>
                </c:pt>
                <c:pt idx="106">
                  <c:v>20.8</c:v>
                </c:pt>
                <c:pt idx="107">
                  <c:v>16.100000000000001</c:v>
                </c:pt>
                <c:pt idx="108">
                  <c:v>11.5</c:v>
                </c:pt>
                <c:pt idx="109">
                  <c:v>10.5</c:v>
                </c:pt>
                <c:pt idx="110">
                  <c:v>11.8</c:v>
                </c:pt>
                <c:pt idx="111">
                  <c:v>11.1</c:v>
                </c:pt>
                <c:pt idx="112">
                  <c:v>13.5</c:v>
                </c:pt>
                <c:pt idx="113">
                  <c:v>14.5</c:v>
                </c:pt>
                <c:pt idx="114">
                  <c:v>11.8</c:v>
                </c:pt>
                <c:pt idx="115">
                  <c:v>13.1</c:v>
                </c:pt>
                <c:pt idx="116">
                  <c:v>13.5</c:v>
                </c:pt>
                <c:pt idx="117">
                  <c:v>11.5</c:v>
                </c:pt>
                <c:pt idx="118">
                  <c:v>15.8</c:v>
                </c:pt>
                <c:pt idx="119">
                  <c:v>19.100000000000001</c:v>
                </c:pt>
                <c:pt idx="120">
                  <c:v>24.5</c:v>
                </c:pt>
                <c:pt idx="121">
                  <c:v>24.5</c:v>
                </c:pt>
                <c:pt idx="122">
                  <c:v>24.8</c:v>
                </c:pt>
                <c:pt idx="123">
                  <c:v>20.100000000000001</c:v>
                </c:pt>
                <c:pt idx="124">
                  <c:v>22.5</c:v>
                </c:pt>
                <c:pt idx="125">
                  <c:v>18.5</c:v>
                </c:pt>
                <c:pt idx="126">
                  <c:v>19.8</c:v>
                </c:pt>
                <c:pt idx="127">
                  <c:v>22.1</c:v>
                </c:pt>
                <c:pt idx="128">
                  <c:v>19.5</c:v>
                </c:pt>
                <c:pt idx="129">
                  <c:v>18.5</c:v>
                </c:pt>
                <c:pt idx="130">
                  <c:v>15.8</c:v>
                </c:pt>
                <c:pt idx="131">
                  <c:v>20.100000000000001</c:v>
                </c:pt>
                <c:pt idx="132">
                  <c:v>16.5</c:v>
                </c:pt>
                <c:pt idx="133">
                  <c:v>12.5</c:v>
                </c:pt>
                <c:pt idx="134">
                  <c:v>15.8</c:v>
                </c:pt>
                <c:pt idx="135">
                  <c:v>14.1</c:v>
                </c:pt>
                <c:pt idx="136">
                  <c:v>8.5</c:v>
                </c:pt>
                <c:pt idx="137">
                  <c:v>6.5</c:v>
                </c:pt>
                <c:pt idx="138">
                  <c:v>5.8</c:v>
                </c:pt>
                <c:pt idx="139">
                  <c:v>5.0999999999999996</c:v>
                </c:pt>
                <c:pt idx="140">
                  <c:v>5.5</c:v>
                </c:pt>
                <c:pt idx="141">
                  <c:v>4.5</c:v>
                </c:pt>
                <c:pt idx="142">
                  <c:v>4.8</c:v>
                </c:pt>
                <c:pt idx="143">
                  <c:v>7.1</c:v>
                </c:pt>
                <c:pt idx="144">
                  <c:v>4.5</c:v>
                </c:pt>
                <c:pt idx="145">
                  <c:v>4.5</c:v>
                </c:pt>
                <c:pt idx="146">
                  <c:v>4.8</c:v>
                </c:pt>
                <c:pt idx="147">
                  <c:v>7.1</c:v>
                </c:pt>
                <c:pt idx="148">
                  <c:v>7.5</c:v>
                </c:pt>
                <c:pt idx="149">
                  <c:v>4.5</c:v>
                </c:pt>
                <c:pt idx="150">
                  <c:v>5.8</c:v>
                </c:pt>
                <c:pt idx="151">
                  <c:v>7.1</c:v>
                </c:pt>
                <c:pt idx="152">
                  <c:v>8.5</c:v>
                </c:pt>
                <c:pt idx="153">
                  <c:v>7.5</c:v>
                </c:pt>
                <c:pt idx="154">
                  <c:v>4.8</c:v>
                </c:pt>
                <c:pt idx="155">
                  <c:v>7.1</c:v>
                </c:pt>
                <c:pt idx="156">
                  <c:v>5.5</c:v>
                </c:pt>
                <c:pt idx="157">
                  <c:v>4.5</c:v>
                </c:pt>
                <c:pt idx="158">
                  <c:v>8.8000000000000007</c:v>
                </c:pt>
                <c:pt idx="159">
                  <c:v>6.1</c:v>
                </c:pt>
                <c:pt idx="160">
                  <c:v>7.5</c:v>
                </c:pt>
                <c:pt idx="161">
                  <c:v>8.5</c:v>
                </c:pt>
                <c:pt idx="162">
                  <c:v>9.8000000000000007</c:v>
                </c:pt>
                <c:pt idx="163">
                  <c:v>11.1</c:v>
                </c:pt>
                <c:pt idx="164">
                  <c:v>12.5</c:v>
                </c:pt>
                <c:pt idx="165">
                  <c:v>10.5</c:v>
                </c:pt>
                <c:pt idx="166">
                  <c:v>11.8</c:v>
                </c:pt>
                <c:pt idx="167">
                  <c:v>13.1</c:v>
                </c:pt>
                <c:pt idx="168">
                  <c:v>9.5</c:v>
                </c:pt>
                <c:pt idx="169" formatCode="General">
                  <c:v>8</c:v>
                </c:pt>
              </c:numCache>
            </c:numRef>
          </c:val>
          <c:smooth val="0"/>
        </c:ser>
        <c:dLbls>
          <c:showLegendKey val="0"/>
          <c:showVal val="0"/>
          <c:showCatName val="0"/>
          <c:showSerName val="0"/>
          <c:showPercent val="0"/>
          <c:showBubbleSize val="0"/>
        </c:dLbls>
        <c:smooth val="0"/>
        <c:axId val="300962432"/>
        <c:axId val="300962824"/>
      </c:lineChart>
      <c:catAx>
        <c:axId val="300962432"/>
        <c:scaling>
          <c:orientation val="minMax"/>
        </c:scaling>
        <c:delete val="0"/>
        <c:axPos val="b"/>
        <c:numFmt formatCode="General" sourceLinked="0"/>
        <c:majorTickMark val="out"/>
        <c:minorTickMark val="none"/>
        <c:tickLblPos val="nextTo"/>
        <c:txPr>
          <a:bodyPr rot="-5400000" vert="horz"/>
          <a:lstStyle/>
          <a:p>
            <a:pPr>
              <a:defRPr sz="1800"/>
            </a:pPr>
            <a:endParaRPr lang="en-US"/>
          </a:p>
        </c:txPr>
        <c:crossAx val="300962824"/>
        <c:crosses val="autoZero"/>
        <c:auto val="1"/>
        <c:lblAlgn val="ctr"/>
        <c:lblOffset val="100"/>
        <c:tickLblSkip val="8"/>
        <c:tickMarkSkip val="4"/>
        <c:noMultiLvlLbl val="0"/>
      </c:catAx>
      <c:valAx>
        <c:axId val="300962824"/>
        <c:scaling>
          <c:orientation val="minMax"/>
        </c:scaling>
        <c:delete val="0"/>
        <c:axPos val="l"/>
        <c:majorGridlines/>
        <c:numFmt formatCode="0_)" sourceLinked="1"/>
        <c:majorTickMark val="out"/>
        <c:minorTickMark val="none"/>
        <c:tickLblPos val="nextTo"/>
        <c:txPr>
          <a:bodyPr/>
          <a:lstStyle/>
          <a:p>
            <a:pPr>
              <a:defRPr sz="1800"/>
            </a:pPr>
            <a:endParaRPr lang="en-US"/>
          </a:p>
        </c:txPr>
        <c:crossAx val="300962432"/>
        <c:crosses val="autoZero"/>
        <c:crossBetween val="between"/>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2000" cap="small" baseline="0" dirty="0" smtClean="0"/>
              <a:t>Bad Time to Expand</a:t>
            </a:r>
          </a:p>
          <a:p>
            <a:pPr>
              <a:defRPr/>
            </a:pPr>
            <a:r>
              <a:rPr lang="en-US" sz="1800" b="0" dirty="0" smtClean="0"/>
              <a:t>Due to Political</a:t>
            </a:r>
            <a:r>
              <a:rPr lang="en-US" sz="1800" b="0" baseline="0" dirty="0" smtClean="0"/>
              <a:t> Climate</a:t>
            </a:r>
            <a:endParaRPr lang="en-US" sz="1800" b="0" dirty="0"/>
          </a:p>
        </c:rich>
      </c:tx>
      <c:layout>
        <c:manualLayout>
          <c:xMode val="edge"/>
          <c:yMode val="edge"/>
          <c:x val="0.40053337082864648"/>
          <c:y val="1.7341090045308583E-2"/>
        </c:manualLayout>
      </c:layout>
      <c:overlay val="0"/>
    </c:title>
    <c:autoTitleDeleted val="0"/>
    <c:plotArea>
      <c:layout>
        <c:manualLayout>
          <c:layoutTarget val="inner"/>
          <c:xMode val="edge"/>
          <c:yMode val="edge"/>
          <c:x val="0.1392723097112861"/>
          <c:y val="0.20981225251467844"/>
          <c:w val="0.84239435695538056"/>
          <c:h val="0.58823198762004458"/>
        </c:manualLayout>
      </c:layout>
      <c:lineChart>
        <c:grouping val="standard"/>
        <c:varyColors val="0"/>
        <c:ser>
          <c:idx val="0"/>
          <c:order val="0"/>
          <c:tx>
            <c:strRef>
              <c:f>Sheet1!$B$1</c:f>
              <c:strCache>
                <c:ptCount val="1"/>
                <c:pt idx="0">
                  <c:v>Political Climate</c:v>
                </c:pt>
              </c:strCache>
            </c:strRef>
          </c:tx>
          <c:spPr>
            <a:ln>
              <a:solidFill>
                <a:srgbClr val="3F6CA3"/>
              </a:solidFill>
            </a:ln>
          </c:spPr>
          <c:marker>
            <c:symbol val="none"/>
          </c:marker>
          <c:cat>
            <c:strRef>
              <c:f>Sheet1!$A$2:$A$134</c:f>
              <c:strCache>
                <c:ptCount val="92"/>
                <c:pt idx="0">
                  <c:v>93</c:v>
                </c:pt>
                <c:pt idx="3">
                  <c:v>94</c:v>
                </c:pt>
                <c:pt idx="7">
                  <c:v>95</c:v>
                </c:pt>
                <c:pt idx="11">
                  <c:v>96</c:v>
                </c:pt>
                <c:pt idx="15">
                  <c:v>97</c:v>
                </c:pt>
                <c:pt idx="19">
                  <c:v>98</c:v>
                </c:pt>
                <c:pt idx="23">
                  <c:v>99</c:v>
                </c:pt>
                <c:pt idx="27">
                  <c:v>0</c:v>
                </c:pt>
                <c:pt idx="31">
                  <c:v>1</c:v>
                </c:pt>
                <c:pt idx="35">
                  <c:v>2</c:v>
                </c:pt>
                <c:pt idx="39">
                  <c:v>3</c:v>
                </c:pt>
                <c:pt idx="43">
                  <c:v>4</c:v>
                </c:pt>
                <c:pt idx="47">
                  <c:v>5</c:v>
                </c:pt>
                <c:pt idx="51">
                  <c:v>6</c:v>
                </c:pt>
                <c:pt idx="55">
                  <c:v>7</c:v>
                </c:pt>
                <c:pt idx="59">
                  <c:v>8</c:v>
                </c:pt>
                <c:pt idx="63">
                  <c:v>9</c:v>
                </c:pt>
                <c:pt idx="67">
                  <c:v>10</c:v>
                </c:pt>
                <c:pt idx="71">
                  <c:v>11</c:v>
                </c:pt>
                <c:pt idx="75">
                  <c:v>12</c:v>
                </c:pt>
                <c:pt idx="79">
                  <c:v>13</c:v>
                </c:pt>
                <c:pt idx="83">
                  <c:v>14</c:v>
                </c:pt>
                <c:pt idx="87">
                  <c:v>15</c:v>
                </c:pt>
                <c:pt idx="91">
                  <c:v>16</c:v>
                </c:pt>
              </c:strCache>
            </c:strRef>
          </c:cat>
          <c:val>
            <c:numRef>
              <c:f>Sheet1!$B$2:$B$134</c:f>
              <c:numCache>
                <c:formatCode>General</c:formatCode>
                <c:ptCount val="133"/>
                <c:pt idx="0">
                  <c:v>16</c:v>
                </c:pt>
                <c:pt idx="1">
                  <c:v>21</c:v>
                </c:pt>
                <c:pt idx="2">
                  <c:v>22</c:v>
                </c:pt>
                <c:pt idx="3">
                  <c:v>12</c:v>
                </c:pt>
                <c:pt idx="4">
                  <c:v>12</c:v>
                </c:pt>
                <c:pt idx="5">
                  <c:v>16</c:v>
                </c:pt>
                <c:pt idx="6">
                  <c:v>11</c:v>
                </c:pt>
                <c:pt idx="7">
                  <c:v>4</c:v>
                </c:pt>
                <c:pt idx="8">
                  <c:v>3</c:v>
                </c:pt>
                <c:pt idx="9">
                  <c:v>4</c:v>
                </c:pt>
                <c:pt idx="10">
                  <c:v>6</c:v>
                </c:pt>
                <c:pt idx="11">
                  <c:v>8</c:v>
                </c:pt>
                <c:pt idx="12">
                  <c:v>7</c:v>
                </c:pt>
                <c:pt idx="13">
                  <c:v>10</c:v>
                </c:pt>
                <c:pt idx="14">
                  <c:v>13</c:v>
                </c:pt>
                <c:pt idx="15">
                  <c:v>3</c:v>
                </c:pt>
                <c:pt idx="16">
                  <c:v>4</c:v>
                </c:pt>
                <c:pt idx="17">
                  <c:v>5</c:v>
                </c:pt>
                <c:pt idx="18">
                  <c:v>3</c:v>
                </c:pt>
                <c:pt idx="19">
                  <c:v>2</c:v>
                </c:pt>
                <c:pt idx="20">
                  <c:v>2</c:v>
                </c:pt>
                <c:pt idx="21">
                  <c:v>4</c:v>
                </c:pt>
                <c:pt idx="22">
                  <c:v>7</c:v>
                </c:pt>
                <c:pt idx="23">
                  <c:v>5</c:v>
                </c:pt>
                <c:pt idx="24">
                  <c:v>4</c:v>
                </c:pt>
                <c:pt idx="25">
                  <c:v>3</c:v>
                </c:pt>
                <c:pt idx="26">
                  <c:v>4</c:v>
                </c:pt>
                <c:pt idx="27">
                  <c:v>3</c:v>
                </c:pt>
                <c:pt idx="28">
                  <c:v>4</c:v>
                </c:pt>
                <c:pt idx="29">
                  <c:v>5</c:v>
                </c:pt>
                <c:pt idx="30">
                  <c:v>10</c:v>
                </c:pt>
                <c:pt idx="31">
                  <c:v>4</c:v>
                </c:pt>
                <c:pt idx="32">
                  <c:v>1</c:v>
                </c:pt>
                <c:pt idx="33">
                  <c:v>2</c:v>
                </c:pt>
                <c:pt idx="34">
                  <c:v>3</c:v>
                </c:pt>
                <c:pt idx="35">
                  <c:v>2</c:v>
                </c:pt>
                <c:pt idx="36">
                  <c:v>2</c:v>
                </c:pt>
                <c:pt idx="37">
                  <c:v>3</c:v>
                </c:pt>
                <c:pt idx="38">
                  <c:v>3</c:v>
                </c:pt>
                <c:pt idx="39">
                  <c:v>4</c:v>
                </c:pt>
                <c:pt idx="40">
                  <c:v>4</c:v>
                </c:pt>
                <c:pt idx="41">
                  <c:v>2</c:v>
                </c:pt>
                <c:pt idx="42">
                  <c:v>3</c:v>
                </c:pt>
                <c:pt idx="43">
                  <c:v>2</c:v>
                </c:pt>
                <c:pt idx="44">
                  <c:v>4</c:v>
                </c:pt>
                <c:pt idx="45">
                  <c:v>5</c:v>
                </c:pt>
                <c:pt idx="46">
                  <c:v>7</c:v>
                </c:pt>
                <c:pt idx="47">
                  <c:v>2</c:v>
                </c:pt>
                <c:pt idx="48">
                  <c:v>2</c:v>
                </c:pt>
                <c:pt idx="49">
                  <c:v>3</c:v>
                </c:pt>
                <c:pt idx="50">
                  <c:v>3</c:v>
                </c:pt>
                <c:pt idx="51">
                  <c:v>2</c:v>
                </c:pt>
                <c:pt idx="52">
                  <c:v>3</c:v>
                </c:pt>
                <c:pt idx="53">
                  <c:v>3</c:v>
                </c:pt>
                <c:pt idx="54">
                  <c:v>5</c:v>
                </c:pt>
                <c:pt idx="55">
                  <c:v>8</c:v>
                </c:pt>
                <c:pt idx="56">
                  <c:v>6</c:v>
                </c:pt>
                <c:pt idx="57">
                  <c:v>7</c:v>
                </c:pt>
                <c:pt idx="58">
                  <c:v>6</c:v>
                </c:pt>
                <c:pt idx="59">
                  <c:v>5</c:v>
                </c:pt>
                <c:pt idx="60">
                  <c:v>5</c:v>
                </c:pt>
                <c:pt idx="61">
                  <c:v>5</c:v>
                </c:pt>
                <c:pt idx="62">
                  <c:v>6</c:v>
                </c:pt>
                <c:pt idx="63">
                  <c:v>5</c:v>
                </c:pt>
                <c:pt idx="64">
                  <c:v>8</c:v>
                </c:pt>
                <c:pt idx="65">
                  <c:v>11</c:v>
                </c:pt>
                <c:pt idx="66">
                  <c:v>10</c:v>
                </c:pt>
                <c:pt idx="67">
                  <c:v>11</c:v>
                </c:pt>
                <c:pt idx="68">
                  <c:v>12</c:v>
                </c:pt>
                <c:pt idx="69">
                  <c:v>13</c:v>
                </c:pt>
                <c:pt idx="70">
                  <c:v>11</c:v>
                </c:pt>
                <c:pt idx="71">
                  <c:v>7.55</c:v>
                </c:pt>
                <c:pt idx="72">
                  <c:v>1.92</c:v>
                </c:pt>
                <c:pt idx="73" formatCode="0">
                  <c:v>3.77</c:v>
                </c:pt>
                <c:pt idx="74" formatCode="0">
                  <c:v>4.6900000000000004</c:v>
                </c:pt>
                <c:pt idx="75" formatCode="0">
                  <c:v>3.85</c:v>
                </c:pt>
                <c:pt idx="76" formatCode="0">
                  <c:v>4.4400000000000004</c:v>
                </c:pt>
                <c:pt idx="77" formatCode="0">
                  <c:v>5.36</c:v>
                </c:pt>
                <c:pt idx="78" formatCode="0">
                  <c:v>5</c:v>
                </c:pt>
                <c:pt idx="79" formatCode="0">
                  <c:v>7.41</c:v>
                </c:pt>
                <c:pt idx="80" formatCode="0">
                  <c:v>8</c:v>
                </c:pt>
                <c:pt idx="81" formatCode="0">
                  <c:v>4.17</c:v>
                </c:pt>
                <c:pt idx="82" formatCode="0">
                  <c:v>6.38</c:v>
                </c:pt>
                <c:pt idx="83" formatCode="0">
                  <c:v>5.56</c:v>
                </c:pt>
                <c:pt idx="84" formatCode="0">
                  <c:v>11.43</c:v>
                </c:pt>
                <c:pt idx="85" formatCode="0">
                  <c:v>13.89</c:v>
                </c:pt>
                <c:pt idx="86" formatCode="0">
                  <c:v>16.28</c:v>
                </c:pt>
                <c:pt idx="87" formatCode="0">
                  <c:v>5.71</c:v>
                </c:pt>
                <c:pt idx="88" formatCode="0">
                  <c:v>5.56</c:v>
                </c:pt>
                <c:pt idx="89" formatCode="0">
                  <c:v>7.89</c:v>
                </c:pt>
                <c:pt idx="90" formatCode="0">
                  <c:v>7.89</c:v>
                </c:pt>
                <c:pt idx="91" formatCode="0">
                  <c:v>5</c:v>
                </c:pt>
                <c:pt idx="92">
                  <c:v>8.11</c:v>
                </c:pt>
                <c:pt idx="93">
                  <c:v>6.82</c:v>
                </c:pt>
                <c:pt idx="94">
                  <c:v>11.11</c:v>
                </c:pt>
                <c:pt idx="95">
                  <c:v>17.39</c:v>
                </c:pt>
                <c:pt idx="96">
                  <c:v>12.77</c:v>
                </c:pt>
                <c:pt idx="97">
                  <c:v>15.22</c:v>
                </c:pt>
                <c:pt idx="98">
                  <c:v>10.91</c:v>
                </c:pt>
                <c:pt idx="99">
                  <c:v>7.58</c:v>
                </c:pt>
                <c:pt idx="100">
                  <c:v>7.58</c:v>
                </c:pt>
                <c:pt idx="101">
                  <c:v>6.94</c:v>
                </c:pt>
                <c:pt idx="102">
                  <c:v>7.59</c:v>
                </c:pt>
                <c:pt idx="103">
                  <c:v>6.41</c:v>
                </c:pt>
                <c:pt idx="104">
                  <c:v>11.27</c:v>
                </c:pt>
                <c:pt idx="105">
                  <c:v>14.29</c:v>
                </c:pt>
                <c:pt idx="106">
                  <c:v>13.51</c:v>
                </c:pt>
                <c:pt idx="107">
                  <c:v>14.86</c:v>
                </c:pt>
                <c:pt idx="108">
                  <c:v>17.39</c:v>
                </c:pt>
                <c:pt idx="109">
                  <c:v>17.809999999999999</c:v>
                </c:pt>
                <c:pt idx="110">
                  <c:v>14.86</c:v>
                </c:pt>
                <c:pt idx="111">
                  <c:v>9.6999999999999993</c:v>
                </c:pt>
                <c:pt idx="112">
                  <c:v>12.9</c:v>
                </c:pt>
                <c:pt idx="113">
                  <c:v>16.399999999999999</c:v>
                </c:pt>
                <c:pt idx="114">
                  <c:v>17.600000000000001</c:v>
                </c:pt>
                <c:pt idx="115">
                  <c:v>19.399999999999999</c:v>
                </c:pt>
                <c:pt idx="116">
                  <c:v>25</c:v>
                </c:pt>
                <c:pt idx="117">
                  <c:v>27</c:v>
                </c:pt>
                <c:pt idx="118">
                  <c:v>27.5</c:v>
                </c:pt>
                <c:pt idx="119">
                  <c:v>30.4</c:v>
                </c:pt>
                <c:pt idx="120">
                  <c:v>24.1</c:v>
                </c:pt>
                <c:pt idx="121">
                  <c:v>28.1</c:v>
                </c:pt>
                <c:pt idx="122">
                  <c:v>36.799999999999997</c:v>
                </c:pt>
                <c:pt idx="123">
                  <c:v>27.1</c:v>
                </c:pt>
                <c:pt idx="124">
                  <c:v>26</c:v>
                </c:pt>
                <c:pt idx="125">
                  <c:v>28.3</c:v>
                </c:pt>
                <c:pt idx="126">
                  <c:v>27.6</c:v>
                </c:pt>
                <c:pt idx="127">
                  <c:v>19.100000000000001</c:v>
                </c:pt>
                <c:pt idx="128">
                  <c:v>21.7</c:v>
                </c:pt>
                <c:pt idx="129">
                  <c:v>26</c:v>
                </c:pt>
                <c:pt idx="130">
                  <c:v>21.8</c:v>
                </c:pt>
                <c:pt idx="131">
                  <c:v>22.4</c:v>
                </c:pt>
                <c:pt idx="132">
                  <c:v>26</c:v>
                </c:pt>
              </c:numCache>
            </c:numRef>
          </c:val>
          <c:smooth val="0"/>
        </c:ser>
        <c:ser>
          <c:idx val="1"/>
          <c:order val="1"/>
          <c:tx>
            <c:strRef>
              <c:f>Sheet1!$C$1</c:f>
              <c:strCache>
                <c:ptCount val="1"/>
                <c:pt idx="0">
                  <c:v>Column1</c:v>
                </c:pt>
              </c:strCache>
            </c:strRef>
          </c:tx>
          <c:spPr>
            <a:ln w="28575" cap="sq">
              <a:solidFill>
                <a:srgbClr val="FF0000"/>
              </a:solidFill>
              <a:prstDash val="sysDot"/>
            </a:ln>
          </c:spPr>
          <c:marker>
            <c:symbol val="none"/>
          </c:marker>
          <c:cat>
            <c:strRef>
              <c:f>Sheet1!$A$2:$A$134</c:f>
              <c:strCache>
                <c:ptCount val="92"/>
                <c:pt idx="0">
                  <c:v>93</c:v>
                </c:pt>
                <c:pt idx="3">
                  <c:v>94</c:v>
                </c:pt>
                <c:pt idx="7">
                  <c:v>95</c:v>
                </c:pt>
                <c:pt idx="11">
                  <c:v>96</c:v>
                </c:pt>
                <c:pt idx="15">
                  <c:v>97</c:v>
                </c:pt>
                <c:pt idx="19">
                  <c:v>98</c:v>
                </c:pt>
                <c:pt idx="23">
                  <c:v>99</c:v>
                </c:pt>
                <c:pt idx="27">
                  <c:v>0</c:v>
                </c:pt>
                <c:pt idx="31">
                  <c:v>1</c:v>
                </c:pt>
                <c:pt idx="35">
                  <c:v>2</c:v>
                </c:pt>
                <c:pt idx="39">
                  <c:v>3</c:v>
                </c:pt>
                <c:pt idx="43">
                  <c:v>4</c:v>
                </c:pt>
                <c:pt idx="47">
                  <c:v>5</c:v>
                </c:pt>
                <c:pt idx="51">
                  <c:v>6</c:v>
                </c:pt>
                <c:pt idx="55">
                  <c:v>7</c:v>
                </c:pt>
                <c:pt idx="59">
                  <c:v>8</c:v>
                </c:pt>
                <c:pt idx="63">
                  <c:v>9</c:v>
                </c:pt>
                <c:pt idx="67">
                  <c:v>10</c:v>
                </c:pt>
                <c:pt idx="71">
                  <c:v>11</c:v>
                </c:pt>
                <c:pt idx="75">
                  <c:v>12</c:v>
                </c:pt>
                <c:pt idx="79">
                  <c:v>13</c:v>
                </c:pt>
                <c:pt idx="83">
                  <c:v>14</c:v>
                </c:pt>
                <c:pt idx="87">
                  <c:v>15</c:v>
                </c:pt>
                <c:pt idx="91">
                  <c:v>16</c:v>
                </c:pt>
              </c:strCache>
            </c:strRef>
          </c:cat>
          <c:val>
            <c:numRef>
              <c:f>Sheet1!$C$2:$C$134</c:f>
              <c:numCache>
                <c:formatCode>General</c:formatCode>
                <c:ptCount val="133"/>
              </c:numCache>
            </c:numRef>
          </c:val>
          <c:smooth val="0"/>
        </c:ser>
        <c:dLbls>
          <c:showLegendKey val="0"/>
          <c:showVal val="0"/>
          <c:showCatName val="0"/>
          <c:showSerName val="0"/>
          <c:showPercent val="0"/>
          <c:showBubbleSize val="0"/>
        </c:dLbls>
        <c:smooth val="0"/>
        <c:axId val="300963216"/>
        <c:axId val="300963608"/>
      </c:lineChart>
      <c:catAx>
        <c:axId val="300963216"/>
        <c:scaling>
          <c:orientation val="minMax"/>
        </c:scaling>
        <c:delete val="0"/>
        <c:axPos val="b"/>
        <c:numFmt formatCode="General" sourceLinked="1"/>
        <c:majorTickMark val="out"/>
        <c:minorTickMark val="none"/>
        <c:tickLblPos val="nextTo"/>
        <c:txPr>
          <a:bodyPr rot="-5400000" vert="horz"/>
          <a:lstStyle/>
          <a:p>
            <a:pPr>
              <a:defRPr sz="1800"/>
            </a:pPr>
            <a:endParaRPr lang="en-US"/>
          </a:p>
        </c:txPr>
        <c:crossAx val="300963608"/>
        <c:crosses val="autoZero"/>
        <c:auto val="1"/>
        <c:lblAlgn val="ctr"/>
        <c:lblOffset val="100"/>
        <c:tickLblSkip val="3"/>
        <c:tickMarkSkip val="4"/>
        <c:noMultiLvlLbl val="0"/>
      </c:catAx>
      <c:valAx>
        <c:axId val="300963608"/>
        <c:scaling>
          <c:orientation val="minMax"/>
        </c:scaling>
        <c:delete val="0"/>
        <c:axPos val="l"/>
        <c:majorGridlines/>
        <c:numFmt formatCode="General" sourceLinked="1"/>
        <c:majorTickMark val="out"/>
        <c:minorTickMark val="none"/>
        <c:tickLblPos val="nextTo"/>
        <c:txPr>
          <a:bodyPr/>
          <a:lstStyle/>
          <a:p>
            <a:pPr>
              <a:defRPr sz="1800"/>
            </a:pPr>
            <a:endParaRPr lang="en-US"/>
          </a:p>
        </c:txPr>
        <c:crossAx val="300963216"/>
        <c:crosses val="autoZero"/>
        <c:crossBetween val="between"/>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a:defRPr b="0"/>
            </a:pPr>
            <a:r>
              <a:rPr lang="en-US" sz="2000" b="1" cap="small" baseline="0" dirty="0" smtClean="0">
                <a:effectLst/>
              </a:rPr>
              <a:t>Actual Sales Changes</a:t>
            </a:r>
          </a:p>
          <a:p>
            <a:pPr algn="ctr">
              <a:defRPr b="0"/>
            </a:pPr>
            <a:r>
              <a:rPr lang="en-US" sz="1600" b="0" dirty="0" smtClean="0">
                <a:effectLst/>
              </a:rPr>
              <a:t>Net Percent (“Higher” Minus “Lower”) Last Three Months</a:t>
            </a:r>
          </a:p>
          <a:p>
            <a:pPr algn="ctr">
              <a:defRPr b="0"/>
            </a:pPr>
            <a:r>
              <a:rPr lang="en-US" sz="1600" b="0" dirty="0" smtClean="0">
                <a:effectLst/>
              </a:rPr>
              <a:t>Compared to Prior Three Months</a:t>
            </a:r>
          </a:p>
          <a:p>
            <a:pPr algn="ctr">
              <a:defRPr b="0"/>
            </a:pPr>
            <a:r>
              <a:rPr lang="en-US" sz="1600" b="0" i="1" dirty="0" smtClean="0">
                <a:effectLst/>
              </a:rPr>
              <a:t>(Seasonally Adjusted)</a:t>
            </a:r>
            <a:endParaRPr lang="en-US" sz="1600" b="0" dirty="0" smtClean="0">
              <a:effectLst/>
            </a:endParaRPr>
          </a:p>
        </c:rich>
      </c:tx>
      <c:layout>
        <c:manualLayout>
          <c:xMode val="edge"/>
          <c:yMode val="edge"/>
          <c:x val="0.23306684637393299"/>
          <c:y val="1.5625E-2"/>
        </c:manualLayout>
      </c:layout>
      <c:overlay val="0"/>
    </c:title>
    <c:autoTitleDeleted val="0"/>
    <c:plotArea>
      <c:layout>
        <c:manualLayout>
          <c:layoutTarget val="inner"/>
          <c:xMode val="edge"/>
          <c:yMode val="edge"/>
          <c:x val="0.14408538459719561"/>
          <c:y val="0.28123052001312338"/>
          <c:w val="0.78447175521978674"/>
          <c:h val="0.53130208333333329"/>
        </c:manualLayout>
      </c:layout>
      <c:lineChart>
        <c:grouping val="standard"/>
        <c:varyColors val="0"/>
        <c:ser>
          <c:idx val="0"/>
          <c:order val="0"/>
          <c:tx>
            <c:strRef>
              <c:f>Sheet1!$B$1</c:f>
              <c:strCache>
                <c:ptCount val="1"/>
                <c:pt idx="0">
                  <c:v>Actual</c:v>
                </c:pt>
              </c:strCache>
            </c:strRef>
          </c:tx>
          <c:spPr>
            <a:ln>
              <a:solidFill>
                <a:srgbClr val="3F6CA3"/>
              </a:solidFill>
            </a:ln>
          </c:spPr>
          <c:marker>
            <c:symbol val="none"/>
          </c:marker>
          <c:cat>
            <c:strRef>
              <c:f>Sheet1!$A$2:$A$172</c:f>
              <c:strCache>
                <c:ptCount val="169"/>
                <c:pt idx="0">
                  <c:v>74</c:v>
                </c:pt>
                <c:pt idx="4">
                  <c:v>75</c:v>
                </c:pt>
                <c:pt idx="8">
                  <c:v>76</c:v>
                </c:pt>
                <c:pt idx="12">
                  <c:v>77</c:v>
                </c:pt>
                <c:pt idx="16">
                  <c:v>78</c:v>
                </c:pt>
                <c:pt idx="20">
                  <c:v>79</c:v>
                </c:pt>
                <c:pt idx="24">
                  <c:v>80</c:v>
                </c:pt>
                <c:pt idx="28">
                  <c:v>81</c:v>
                </c:pt>
                <c:pt idx="32">
                  <c:v>82</c:v>
                </c:pt>
                <c:pt idx="36">
                  <c:v>83</c:v>
                </c:pt>
                <c:pt idx="40">
                  <c:v>84</c:v>
                </c:pt>
                <c:pt idx="44">
                  <c:v>85</c:v>
                </c:pt>
                <c:pt idx="48">
                  <c:v>86</c:v>
                </c:pt>
                <c:pt idx="52">
                  <c:v>87</c:v>
                </c:pt>
                <c:pt idx="56">
                  <c:v>88</c:v>
                </c:pt>
                <c:pt idx="60">
                  <c:v>89</c:v>
                </c:pt>
                <c:pt idx="64">
                  <c:v>90</c:v>
                </c:pt>
                <c:pt idx="68">
                  <c:v>91</c:v>
                </c:pt>
                <c:pt idx="72">
                  <c:v>92</c:v>
                </c:pt>
                <c:pt idx="76">
                  <c:v>93</c:v>
                </c:pt>
                <c:pt idx="80">
                  <c:v>94</c:v>
                </c:pt>
                <c:pt idx="84">
                  <c:v>95</c:v>
                </c:pt>
                <c:pt idx="88">
                  <c:v>96</c:v>
                </c:pt>
                <c:pt idx="92">
                  <c:v>97</c:v>
                </c:pt>
                <c:pt idx="96">
                  <c:v>98</c:v>
                </c:pt>
                <c:pt idx="100">
                  <c:v>99</c:v>
                </c:pt>
                <c:pt idx="104">
                  <c:v>00</c:v>
                </c:pt>
                <c:pt idx="108">
                  <c:v>01</c:v>
                </c:pt>
                <c:pt idx="112">
                  <c:v>02</c:v>
                </c:pt>
                <c:pt idx="116">
                  <c:v>03</c:v>
                </c:pt>
                <c:pt idx="120">
                  <c:v>04</c:v>
                </c:pt>
                <c:pt idx="124">
                  <c:v>05</c:v>
                </c:pt>
                <c:pt idx="128">
                  <c:v>06</c:v>
                </c:pt>
                <c:pt idx="132">
                  <c:v>07</c:v>
                </c:pt>
                <c:pt idx="136">
                  <c:v>08</c:v>
                </c:pt>
                <c:pt idx="140">
                  <c:v>09</c:v>
                </c:pt>
                <c:pt idx="144">
                  <c:v>10</c:v>
                </c:pt>
                <c:pt idx="148">
                  <c:v>11</c:v>
                </c:pt>
                <c:pt idx="152">
                  <c:v>12</c:v>
                </c:pt>
                <c:pt idx="156">
                  <c:v>13</c:v>
                </c:pt>
                <c:pt idx="160">
                  <c:v>14</c:v>
                </c:pt>
                <c:pt idx="164">
                  <c:v>15</c:v>
                </c:pt>
                <c:pt idx="168">
                  <c:v>16</c:v>
                </c:pt>
              </c:strCache>
            </c:strRef>
          </c:cat>
          <c:val>
            <c:numRef>
              <c:f>Sheet1!$B$2:$B$172</c:f>
              <c:numCache>
                <c:formatCode>General</c:formatCode>
                <c:ptCount val="171"/>
                <c:pt idx="3" formatCode="0_)">
                  <c:v>3.9</c:v>
                </c:pt>
                <c:pt idx="4" formatCode="0_)">
                  <c:v>-3</c:v>
                </c:pt>
                <c:pt idx="5" formatCode="0_)">
                  <c:v>-8.9</c:v>
                </c:pt>
                <c:pt idx="6" formatCode="0_)">
                  <c:v>3.8000000000000007</c:v>
                </c:pt>
                <c:pt idx="7" formatCode="0_)">
                  <c:v>5.9</c:v>
                </c:pt>
                <c:pt idx="8" formatCode="0_)">
                  <c:v>16</c:v>
                </c:pt>
                <c:pt idx="9" formatCode="0_)">
                  <c:v>16.100000000000001</c:v>
                </c:pt>
                <c:pt idx="10" formatCode="0_)">
                  <c:v>16.8</c:v>
                </c:pt>
                <c:pt idx="11" formatCode="0_)">
                  <c:v>8.9</c:v>
                </c:pt>
                <c:pt idx="12" formatCode="0_)">
                  <c:v>13</c:v>
                </c:pt>
                <c:pt idx="13" formatCode="0_)">
                  <c:v>12.1</c:v>
                </c:pt>
                <c:pt idx="14" formatCode="0_)">
                  <c:v>19.8</c:v>
                </c:pt>
                <c:pt idx="15" formatCode="0_)">
                  <c:v>15.9</c:v>
                </c:pt>
                <c:pt idx="16" formatCode="0_)">
                  <c:v>20</c:v>
                </c:pt>
                <c:pt idx="17" formatCode="0_)">
                  <c:v>13.1</c:v>
                </c:pt>
                <c:pt idx="18" formatCode="0_)">
                  <c:v>25.8</c:v>
                </c:pt>
                <c:pt idx="19" formatCode="0_)">
                  <c:v>21.9</c:v>
                </c:pt>
                <c:pt idx="20" formatCode="0_)">
                  <c:v>21</c:v>
                </c:pt>
                <c:pt idx="21" formatCode="0_)">
                  <c:v>16.100000000000001</c:v>
                </c:pt>
                <c:pt idx="22" formatCode="0_)">
                  <c:v>17.8</c:v>
                </c:pt>
                <c:pt idx="23" formatCode="0_)">
                  <c:v>11.9</c:v>
                </c:pt>
                <c:pt idx="24" formatCode="0_)">
                  <c:v>12</c:v>
                </c:pt>
                <c:pt idx="25" formatCode="0_)">
                  <c:v>-0.90000000000000036</c:v>
                </c:pt>
                <c:pt idx="26" formatCode="0_)">
                  <c:v>-7.1999999999999993</c:v>
                </c:pt>
                <c:pt idx="27" formatCode="0_)">
                  <c:v>-3.1</c:v>
                </c:pt>
                <c:pt idx="28" formatCode="0_)">
                  <c:v>3</c:v>
                </c:pt>
                <c:pt idx="29" formatCode="0_)">
                  <c:v>7.1</c:v>
                </c:pt>
                <c:pt idx="30" formatCode="0_)">
                  <c:v>1.8000000000000007</c:v>
                </c:pt>
                <c:pt idx="31" formatCode="0_)">
                  <c:v>-4.0999999999999996</c:v>
                </c:pt>
                <c:pt idx="32" formatCode="0_)">
                  <c:v>-3</c:v>
                </c:pt>
                <c:pt idx="33" formatCode="0_)">
                  <c:v>-7.9</c:v>
                </c:pt>
                <c:pt idx="34" formatCode="0_)">
                  <c:v>-7.1999999999999993</c:v>
                </c:pt>
                <c:pt idx="35" formatCode="0_)">
                  <c:v>-8.1</c:v>
                </c:pt>
                <c:pt idx="36" formatCode="0_)">
                  <c:v>-3</c:v>
                </c:pt>
                <c:pt idx="37" formatCode="0_)">
                  <c:v>3.0999999999999996</c:v>
                </c:pt>
                <c:pt idx="38" formatCode="0_)">
                  <c:v>14.8</c:v>
                </c:pt>
                <c:pt idx="39" formatCode="0_)">
                  <c:v>14.9</c:v>
                </c:pt>
                <c:pt idx="40" formatCode="0_)">
                  <c:v>18</c:v>
                </c:pt>
                <c:pt idx="41" formatCode="0_)">
                  <c:v>15.1</c:v>
                </c:pt>
                <c:pt idx="42" formatCode="0_)">
                  <c:v>17.8</c:v>
                </c:pt>
                <c:pt idx="43" formatCode="0_)">
                  <c:v>14.9</c:v>
                </c:pt>
                <c:pt idx="44" formatCode="0_)">
                  <c:v>7</c:v>
                </c:pt>
                <c:pt idx="45" formatCode="0_)">
                  <c:v>5.0999999999999996</c:v>
                </c:pt>
                <c:pt idx="46" formatCode="0_)">
                  <c:v>8.8000000000000007</c:v>
                </c:pt>
                <c:pt idx="47" formatCode="0_)">
                  <c:v>6.9</c:v>
                </c:pt>
                <c:pt idx="48" formatCode="0_)">
                  <c:v>8</c:v>
                </c:pt>
                <c:pt idx="49" formatCode="0_)">
                  <c:v>4.0999999999999996</c:v>
                </c:pt>
                <c:pt idx="50" formatCode="0_)">
                  <c:v>4.8000000000000007</c:v>
                </c:pt>
                <c:pt idx="51" formatCode="0_)">
                  <c:v>7.9</c:v>
                </c:pt>
                <c:pt idx="52" formatCode="0_)">
                  <c:v>8</c:v>
                </c:pt>
                <c:pt idx="53" formatCode="0_)">
                  <c:v>8.1</c:v>
                </c:pt>
                <c:pt idx="54" formatCode="0_)">
                  <c:v>8.8000000000000007</c:v>
                </c:pt>
                <c:pt idx="55" formatCode="0_)">
                  <c:v>11.9</c:v>
                </c:pt>
                <c:pt idx="56" formatCode="0_)">
                  <c:v>6</c:v>
                </c:pt>
                <c:pt idx="57" formatCode="0_)">
                  <c:v>9.1</c:v>
                </c:pt>
                <c:pt idx="58" formatCode="0_)">
                  <c:v>9.8000000000000007</c:v>
                </c:pt>
                <c:pt idx="59" formatCode="0_)">
                  <c:v>12.9</c:v>
                </c:pt>
                <c:pt idx="60" formatCode="0_)">
                  <c:v>13</c:v>
                </c:pt>
                <c:pt idx="61" formatCode="0_)">
                  <c:v>6.1</c:v>
                </c:pt>
                <c:pt idx="62" formatCode="0_)">
                  <c:v>9.8000000000000007</c:v>
                </c:pt>
                <c:pt idx="63" formatCode="0_)">
                  <c:v>6.9</c:v>
                </c:pt>
                <c:pt idx="64" formatCode="0_)">
                  <c:v>9</c:v>
                </c:pt>
                <c:pt idx="65" formatCode="0_)">
                  <c:v>9.1</c:v>
                </c:pt>
                <c:pt idx="66" formatCode="0_)">
                  <c:v>6.8000000000000007</c:v>
                </c:pt>
                <c:pt idx="67" formatCode="0_)">
                  <c:v>-1.1000000000000001</c:v>
                </c:pt>
                <c:pt idx="68" formatCode="0_)">
                  <c:v>-5</c:v>
                </c:pt>
                <c:pt idx="69" formatCode="0_)">
                  <c:v>-10.9</c:v>
                </c:pt>
                <c:pt idx="70" formatCode="0_)">
                  <c:v>-4.1999999999999993</c:v>
                </c:pt>
                <c:pt idx="71" formatCode="0_)">
                  <c:v>-5.0999999999999996</c:v>
                </c:pt>
                <c:pt idx="72" formatCode="0_)">
                  <c:v>-11</c:v>
                </c:pt>
                <c:pt idx="73" formatCode="0_)">
                  <c:v>1.0999999999999996</c:v>
                </c:pt>
                <c:pt idx="74" formatCode="0_)">
                  <c:v>0.80000000000000071</c:v>
                </c:pt>
                <c:pt idx="75" formatCode="0_)">
                  <c:v>0.89999999999999991</c:v>
                </c:pt>
                <c:pt idx="76" formatCode="0_)">
                  <c:v>8</c:v>
                </c:pt>
                <c:pt idx="77" formatCode="0_)">
                  <c:v>9.9999999999999645E-2</c:v>
                </c:pt>
                <c:pt idx="78" formatCode="0_)">
                  <c:v>-0.19999999999999929</c:v>
                </c:pt>
                <c:pt idx="79" formatCode="0_)">
                  <c:v>2.9</c:v>
                </c:pt>
                <c:pt idx="80" formatCode="0_)">
                  <c:v>9</c:v>
                </c:pt>
                <c:pt idx="81" formatCode="0_)">
                  <c:v>5.0999999999999996</c:v>
                </c:pt>
                <c:pt idx="82" formatCode="0_)">
                  <c:v>7.8000000000000007</c:v>
                </c:pt>
                <c:pt idx="83" formatCode="0_)">
                  <c:v>5.9</c:v>
                </c:pt>
                <c:pt idx="84" formatCode="0_)">
                  <c:v>10</c:v>
                </c:pt>
                <c:pt idx="85" formatCode="0_)">
                  <c:v>8.1</c:v>
                </c:pt>
                <c:pt idx="86" formatCode="0_)">
                  <c:v>3.8000000000000007</c:v>
                </c:pt>
                <c:pt idx="87" formatCode="0_)">
                  <c:v>6.9</c:v>
                </c:pt>
                <c:pt idx="88" formatCode="0_)">
                  <c:v>3</c:v>
                </c:pt>
                <c:pt idx="89" formatCode="0_)">
                  <c:v>2.0999999999999996</c:v>
                </c:pt>
                <c:pt idx="90" formatCode="0_)">
                  <c:v>6.8000000000000007</c:v>
                </c:pt>
                <c:pt idx="91" formatCode="0_)">
                  <c:v>5.9</c:v>
                </c:pt>
                <c:pt idx="92" formatCode="0_)">
                  <c:v>3</c:v>
                </c:pt>
                <c:pt idx="93" formatCode="0_)">
                  <c:v>5.0999999999999996</c:v>
                </c:pt>
                <c:pt idx="94" formatCode="0_)">
                  <c:v>8.8000000000000007</c:v>
                </c:pt>
                <c:pt idx="95" formatCode="0_)">
                  <c:v>6.9</c:v>
                </c:pt>
                <c:pt idx="96" formatCode="0_)">
                  <c:v>10</c:v>
                </c:pt>
                <c:pt idx="97" formatCode="0_)">
                  <c:v>5.0999999999999996</c:v>
                </c:pt>
                <c:pt idx="98" formatCode="0_)">
                  <c:v>7.8000000000000007</c:v>
                </c:pt>
                <c:pt idx="99" formatCode="0_)">
                  <c:v>1.9</c:v>
                </c:pt>
                <c:pt idx="100" formatCode="0_)">
                  <c:v>9</c:v>
                </c:pt>
                <c:pt idx="101" formatCode="0_)">
                  <c:v>6.1</c:v>
                </c:pt>
                <c:pt idx="102" formatCode="0_)">
                  <c:v>7.8000000000000007</c:v>
                </c:pt>
                <c:pt idx="103" formatCode="0_)">
                  <c:v>8.9</c:v>
                </c:pt>
                <c:pt idx="104" formatCode="0_)">
                  <c:v>11</c:v>
                </c:pt>
                <c:pt idx="105" formatCode="0_)">
                  <c:v>8.1</c:v>
                </c:pt>
                <c:pt idx="106" formatCode="0_)">
                  <c:v>7.8000000000000007</c:v>
                </c:pt>
                <c:pt idx="107" formatCode="0_)">
                  <c:v>5.9</c:v>
                </c:pt>
                <c:pt idx="108" formatCode="0_)">
                  <c:v>-4</c:v>
                </c:pt>
                <c:pt idx="109" formatCode="0_)">
                  <c:v>-1.9000000000000004</c:v>
                </c:pt>
                <c:pt idx="110" formatCode="0_)">
                  <c:v>-2.1999999999999993</c:v>
                </c:pt>
                <c:pt idx="111" formatCode="0_)">
                  <c:v>-5.0999999999999996</c:v>
                </c:pt>
                <c:pt idx="112" formatCode="0_)">
                  <c:v>-10</c:v>
                </c:pt>
                <c:pt idx="113" formatCode="0_)">
                  <c:v>-2.9000000000000004</c:v>
                </c:pt>
                <c:pt idx="114" formatCode="0_)">
                  <c:v>-11.2</c:v>
                </c:pt>
                <c:pt idx="115" formatCode="0_)">
                  <c:v>-6.1</c:v>
                </c:pt>
                <c:pt idx="116" formatCode="0_)">
                  <c:v>-8</c:v>
                </c:pt>
                <c:pt idx="117" formatCode="0_)">
                  <c:v>-9.9</c:v>
                </c:pt>
                <c:pt idx="118" formatCode="0_)">
                  <c:v>-4.1999999999999993</c:v>
                </c:pt>
                <c:pt idx="119" formatCode="0_)">
                  <c:v>3.9</c:v>
                </c:pt>
                <c:pt idx="120" formatCode="0_)">
                  <c:v>6</c:v>
                </c:pt>
                <c:pt idx="121" formatCode="0_)">
                  <c:v>11.1</c:v>
                </c:pt>
                <c:pt idx="122" formatCode="0_)">
                  <c:v>10.8</c:v>
                </c:pt>
                <c:pt idx="123" formatCode="0_)">
                  <c:v>7.9</c:v>
                </c:pt>
                <c:pt idx="124" formatCode="0_)">
                  <c:v>8</c:v>
                </c:pt>
                <c:pt idx="125" formatCode="0_)">
                  <c:v>9.9999999999999645E-2</c:v>
                </c:pt>
                <c:pt idx="126" formatCode="0_)">
                  <c:v>8.8000000000000007</c:v>
                </c:pt>
                <c:pt idx="127" formatCode="0_)">
                  <c:v>14.9</c:v>
                </c:pt>
                <c:pt idx="128" formatCode="0_)">
                  <c:v>3</c:v>
                </c:pt>
                <c:pt idx="129" formatCode="0_)">
                  <c:v>4.0999999999999996</c:v>
                </c:pt>
                <c:pt idx="130" formatCode="0_)">
                  <c:v>2.8000000000000007</c:v>
                </c:pt>
                <c:pt idx="131" formatCode="0_)">
                  <c:v>2.9</c:v>
                </c:pt>
                <c:pt idx="132" formatCode="0_)">
                  <c:v>-2</c:v>
                </c:pt>
                <c:pt idx="133" formatCode="0_)">
                  <c:v>2.0999999999999996</c:v>
                </c:pt>
                <c:pt idx="134" formatCode="0_)">
                  <c:v>-1.1999999999999993</c:v>
                </c:pt>
                <c:pt idx="135" formatCode="0_)">
                  <c:v>-3.1</c:v>
                </c:pt>
                <c:pt idx="136" formatCode="0_)">
                  <c:v>-6</c:v>
                </c:pt>
                <c:pt idx="137" formatCode="0_)">
                  <c:v>-10.9</c:v>
                </c:pt>
                <c:pt idx="138" formatCode="0_)">
                  <c:v>-15.2</c:v>
                </c:pt>
                <c:pt idx="139" formatCode="0_)">
                  <c:v>-20.100000000000001</c:v>
                </c:pt>
                <c:pt idx="140" formatCode="0_)">
                  <c:v>-30</c:v>
                </c:pt>
                <c:pt idx="141" formatCode="0_)">
                  <c:v>-29.9</c:v>
                </c:pt>
                <c:pt idx="142" formatCode="0_)">
                  <c:v>-34.200000000000003</c:v>
                </c:pt>
                <c:pt idx="143" formatCode="0_)">
                  <c:v>-30.1</c:v>
                </c:pt>
                <c:pt idx="144" formatCode="0_)">
                  <c:v>-25</c:v>
                </c:pt>
                <c:pt idx="145" formatCode="0_)">
                  <c:v>-16.899999999999999</c:v>
                </c:pt>
                <c:pt idx="146" formatCode="0_)">
                  <c:v>-16.2</c:v>
                </c:pt>
                <c:pt idx="147" formatCode="0_)">
                  <c:v>-12.1</c:v>
                </c:pt>
                <c:pt idx="148" formatCode="0_)">
                  <c:v>-10</c:v>
                </c:pt>
                <c:pt idx="149" formatCode="0_)">
                  <c:v>-6.9</c:v>
                </c:pt>
                <c:pt idx="150" formatCode="0_)">
                  <c:v>-8.1999999999999993</c:v>
                </c:pt>
                <c:pt idx="151" formatCode="0_)">
                  <c:v>-11.1</c:v>
                </c:pt>
                <c:pt idx="152" formatCode="0_)">
                  <c:v>-5</c:v>
                </c:pt>
                <c:pt idx="153" formatCode="0_)">
                  <c:v>2.0999999999999996</c:v>
                </c:pt>
                <c:pt idx="154" formatCode="0_)">
                  <c:v>-9.1999999999999993</c:v>
                </c:pt>
                <c:pt idx="155" formatCode="0_)">
                  <c:v>-14.1</c:v>
                </c:pt>
                <c:pt idx="156" formatCode="0_)">
                  <c:v>-8</c:v>
                </c:pt>
                <c:pt idx="157" formatCode="0_)">
                  <c:v>-5.9</c:v>
                </c:pt>
                <c:pt idx="158" formatCode="0_)">
                  <c:v>-7.1999999999999993</c:v>
                </c:pt>
                <c:pt idx="159" formatCode="0_)">
                  <c:v>-7.1</c:v>
                </c:pt>
                <c:pt idx="160" formatCode="0_)">
                  <c:v>-9</c:v>
                </c:pt>
                <c:pt idx="161" formatCode="0_)">
                  <c:v>-3.9000000000000004</c:v>
                </c:pt>
                <c:pt idx="162" formatCode="0_)">
                  <c:v>-3.1999999999999993</c:v>
                </c:pt>
                <c:pt idx="163" formatCode="0_)">
                  <c:v>-2.1</c:v>
                </c:pt>
                <c:pt idx="164" formatCode="0_)">
                  <c:v>-2</c:v>
                </c:pt>
                <c:pt idx="165" formatCode="0_)">
                  <c:v>-5.9</c:v>
                </c:pt>
                <c:pt idx="166" formatCode="0_)">
                  <c:v>-6.1999999999999993</c:v>
                </c:pt>
                <c:pt idx="167" formatCode="0_)">
                  <c:v>-7.1</c:v>
                </c:pt>
                <c:pt idx="168" formatCode="0_)">
                  <c:v>-7</c:v>
                </c:pt>
                <c:pt idx="169">
                  <c:v>-6</c:v>
                </c:pt>
              </c:numCache>
            </c:numRef>
          </c:val>
          <c:smooth val="0"/>
        </c:ser>
        <c:dLbls>
          <c:showLegendKey val="0"/>
          <c:showVal val="0"/>
          <c:showCatName val="0"/>
          <c:showSerName val="0"/>
          <c:showPercent val="0"/>
          <c:showBubbleSize val="0"/>
        </c:dLbls>
        <c:smooth val="0"/>
        <c:axId val="300964392"/>
        <c:axId val="299096200"/>
      </c:lineChart>
      <c:catAx>
        <c:axId val="300964392"/>
        <c:scaling>
          <c:orientation val="minMax"/>
        </c:scaling>
        <c:delete val="0"/>
        <c:axPos val="b"/>
        <c:numFmt formatCode="General" sourceLinked="0"/>
        <c:majorTickMark val="out"/>
        <c:minorTickMark val="none"/>
        <c:tickLblPos val="nextTo"/>
        <c:txPr>
          <a:bodyPr rot="-5400000" vert="horz"/>
          <a:lstStyle/>
          <a:p>
            <a:pPr>
              <a:defRPr sz="1800"/>
            </a:pPr>
            <a:endParaRPr lang="en-US"/>
          </a:p>
        </c:txPr>
        <c:crossAx val="299096200"/>
        <c:crossesAt val="-40"/>
        <c:auto val="1"/>
        <c:lblAlgn val="ctr"/>
        <c:lblOffset val="100"/>
        <c:tickLblSkip val="8"/>
        <c:tickMarkSkip val="4"/>
        <c:noMultiLvlLbl val="0"/>
      </c:catAx>
      <c:valAx>
        <c:axId val="299096200"/>
        <c:scaling>
          <c:orientation val="minMax"/>
        </c:scaling>
        <c:delete val="0"/>
        <c:axPos val="l"/>
        <c:majorGridlines/>
        <c:numFmt formatCode="General" sourceLinked="1"/>
        <c:majorTickMark val="out"/>
        <c:minorTickMark val="none"/>
        <c:tickLblPos val="nextTo"/>
        <c:txPr>
          <a:bodyPr/>
          <a:lstStyle/>
          <a:p>
            <a:pPr>
              <a:defRPr sz="1800"/>
            </a:pPr>
            <a:endParaRPr lang="en-US"/>
          </a:p>
        </c:txPr>
        <c:crossAx val="300964392"/>
        <c:crosses val="autoZero"/>
        <c:crossBetween val="between"/>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a:defRPr/>
            </a:pPr>
            <a:r>
              <a:rPr lang="en-US" sz="2000" b="1" cap="small" baseline="0" dirty="0" smtClean="0">
                <a:effectLst/>
              </a:rPr>
              <a:t>Sales Expectations</a:t>
            </a:r>
          </a:p>
          <a:p>
            <a:pPr algn="ctr">
              <a:defRPr/>
            </a:pPr>
            <a:r>
              <a:rPr lang="en-US" sz="1600" b="0" dirty="0" smtClean="0">
                <a:effectLst/>
              </a:rPr>
              <a:t>Net Percent (“Higher” Minus “Lower”) During Next Three Months</a:t>
            </a:r>
          </a:p>
          <a:p>
            <a:pPr algn="ctr">
              <a:defRPr/>
            </a:pPr>
            <a:r>
              <a:rPr lang="en-US" sz="1600" b="0" i="1" dirty="0" smtClean="0">
                <a:effectLst/>
              </a:rPr>
              <a:t>(Seasonally Adjusted)</a:t>
            </a:r>
            <a:endParaRPr lang="en-US" sz="1600" b="0" dirty="0" smtClean="0">
              <a:effectLst/>
            </a:endParaRPr>
          </a:p>
        </c:rich>
      </c:tx>
      <c:layout>
        <c:manualLayout>
          <c:xMode val="edge"/>
          <c:yMode val="edge"/>
          <c:x val="0.17503086419753086"/>
          <c:y val="1.4492753623188406E-2"/>
        </c:manualLayout>
      </c:layout>
      <c:overlay val="0"/>
    </c:title>
    <c:autoTitleDeleted val="0"/>
    <c:plotArea>
      <c:layout>
        <c:manualLayout>
          <c:layoutTarget val="inner"/>
          <c:xMode val="edge"/>
          <c:yMode val="edge"/>
          <c:x val="0.13882849713230291"/>
          <c:y val="0.21430123157682213"/>
          <c:w val="0.83323004763293473"/>
          <c:h val="0.59654475255810413"/>
        </c:manualLayout>
      </c:layout>
      <c:lineChart>
        <c:grouping val="standard"/>
        <c:varyColors val="0"/>
        <c:ser>
          <c:idx val="0"/>
          <c:order val="0"/>
          <c:tx>
            <c:strRef>
              <c:f>Sheet1!$B$1</c:f>
              <c:strCache>
                <c:ptCount val="1"/>
                <c:pt idx="0">
                  <c:v>Expected</c:v>
                </c:pt>
              </c:strCache>
            </c:strRef>
          </c:tx>
          <c:spPr>
            <a:ln>
              <a:solidFill>
                <a:srgbClr val="3F6CA3"/>
              </a:solidFill>
            </a:ln>
          </c:spPr>
          <c:marker>
            <c:symbol val="none"/>
          </c:marker>
          <c:cat>
            <c:strRef>
              <c:f>Sheet1!$A$2:$A$172</c:f>
              <c:strCache>
                <c:ptCount val="169"/>
                <c:pt idx="0">
                  <c:v>74</c:v>
                </c:pt>
                <c:pt idx="4">
                  <c:v>75</c:v>
                </c:pt>
                <c:pt idx="8">
                  <c:v>76</c:v>
                </c:pt>
                <c:pt idx="12">
                  <c:v>77</c:v>
                </c:pt>
                <c:pt idx="16">
                  <c:v>78</c:v>
                </c:pt>
                <c:pt idx="20">
                  <c:v>79</c:v>
                </c:pt>
                <c:pt idx="24">
                  <c:v>80</c:v>
                </c:pt>
                <c:pt idx="28">
                  <c:v>81</c:v>
                </c:pt>
                <c:pt idx="32">
                  <c:v>82</c:v>
                </c:pt>
                <c:pt idx="36">
                  <c:v>83</c:v>
                </c:pt>
                <c:pt idx="40">
                  <c:v>84</c:v>
                </c:pt>
                <c:pt idx="44">
                  <c:v>85</c:v>
                </c:pt>
                <c:pt idx="48">
                  <c:v>86</c:v>
                </c:pt>
                <c:pt idx="52">
                  <c:v>87</c:v>
                </c:pt>
                <c:pt idx="56">
                  <c:v>88</c:v>
                </c:pt>
                <c:pt idx="60">
                  <c:v>89</c:v>
                </c:pt>
                <c:pt idx="64">
                  <c:v>90</c:v>
                </c:pt>
                <c:pt idx="68">
                  <c:v>91</c:v>
                </c:pt>
                <c:pt idx="72">
                  <c:v>92</c:v>
                </c:pt>
                <c:pt idx="76">
                  <c:v>93</c:v>
                </c:pt>
                <c:pt idx="80">
                  <c:v>94</c:v>
                </c:pt>
                <c:pt idx="84">
                  <c:v>95</c:v>
                </c:pt>
                <c:pt idx="88">
                  <c:v>96</c:v>
                </c:pt>
                <c:pt idx="92">
                  <c:v>97</c:v>
                </c:pt>
                <c:pt idx="96">
                  <c:v>98</c:v>
                </c:pt>
                <c:pt idx="100">
                  <c:v>99</c:v>
                </c:pt>
                <c:pt idx="104">
                  <c:v>00</c:v>
                </c:pt>
                <c:pt idx="108">
                  <c:v>01</c:v>
                </c:pt>
                <c:pt idx="112">
                  <c:v>02</c:v>
                </c:pt>
                <c:pt idx="116">
                  <c:v>03</c:v>
                </c:pt>
                <c:pt idx="120">
                  <c:v>04</c:v>
                </c:pt>
                <c:pt idx="124">
                  <c:v>05</c:v>
                </c:pt>
                <c:pt idx="128">
                  <c:v>06</c:v>
                </c:pt>
                <c:pt idx="132">
                  <c:v>07</c:v>
                </c:pt>
                <c:pt idx="136">
                  <c:v>08</c:v>
                </c:pt>
                <c:pt idx="140">
                  <c:v>09</c:v>
                </c:pt>
                <c:pt idx="144">
                  <c:v>10</c:v>
                </c:pt>
                <c:pt idx="148">
                  <c:v>11</c:v>
                </c:pt>
                <c:pt idx="152">
                  <c:v>12</c:v>
                </c:pt>
                <c:pt idx="156">
                  <c:v>13</c:v>
                </c:pt>
                <c:pt idx="160">
                  <c:v>14</c:v>
                </c:pt>
                <c:pt idx="164">
                  <c:v>15</c:v>
                </c:pt>
                <c:pt idx="168">
                  <c:v>16</c:v>
                </c:pt>
              </c:strCache>
            </c:strRef>
          </c:cat>
          <c:val>
            <c:numRef>
              <c:f>Sheet1!$B$2:$B$172</c:f>
              <c:numCache>
                <c:formatCode>0_)</c:formatCode>
                <c:ptCount val="171"/>
                <c:pt idx="0">
                  <c:v>-0.39999999999999991</c:v>
                </c:pt>
                <c:pt idx="1">
                  <c:v>14.600000000000001</c:v>
                </c:pt>
                <c:pt idx="2">
                  <c:v>13.5</c:v>
                </c:pt>
                <c:pt idx="3">
                  <c:v>10</c:v>
                </c:pt>
                <c:pt idx="4">
                  <c:v>-14.4</c:v>
                </c:pt>
                <c:pt idx="5">
                  <c:v>10.600000000000001</c:v>
                </c:pt>
                <c:pt idx="6">
                  <c:v>31.5</c:v>
                </c:pt>
                <c:pt idx="7">
                  <c:v>33</c:v>
                </c:pt>
                <c:pt idx="8">
                  <c:v>29.6</c:v>
                </c:pt>
                <c:pt idx="9">
                  <c:v>36.6</c:v>
                </c:pt>
                <c:pt idx="10">
                  <c:v>34.5</c:v>
                </c:pt>
                <c:pt idx="11">
                  <c:v>32</c:v>
                </c:pt>
                <c:pt idx="12">
                  <c:v>31.6</c:v>
                </c:pt>
                <c:pt idx="13">
                  <c:v>36.6</c:v>
                </c:pt>
                <c:pt idx="14">
                  <c:v>36.5</c:v>
                </c:pt>
                <c:pt idx="15">
                  <c:v>30</c:v>
                </c:pt>
                <c:pt idx="16">
                  <c:v>30.6</c:v>
                </c:pt>
                <c:pt idx="17">
                  <c:v>31.6</c:v>
                </c:pt>
                <c:pt idx="18">
                  <c:v>28.5</c:v>
                </c:pt>
                <c:pt idx="19">
                  <c:v>37</c:v>
                </c:pt>
                <c:pt idx="20">
                  <c:v>17.600000000000001</c:v>
                </c:pt>
                <c:pt idx="21">
                  <c:v>20.6</c:v>
                </c:pt>
                <c:pt idx="22">
                  <c:v>3.5</c:v>
                </c:pt>
                <c:pt idx="23">
                  <c:v>19</c:v>
                </c:pt>
                <c:pt idx="24">
                  <c:v>4.5999999999999996</c:v>
                </c:pt>
                <c:pt idx="25">
                  <c:v>-24.4</c:v>
                </c:pt>
                <c:pt idx="26">
                  <c:v>10.5</c:v>
                </c:pt>
                <c:pt idx="27">
                  <c:v>26</c:v>
                </c:pt>
                <c:pt idx="28">
                  <c:v>13.6</c:v>
                </c:pt>
                <c:pt idx="29">
                  <c:v>14.600000000000001</c:v>
                </c:pt>
                <c:pt idx="30">
                  <c:v>23.5</c:v>
                </c:pt>
                <c:pt idx="31">
                  <c:v>15</c:v>
                </c:pt>
                <c:pt idx="32">
                  <c:v>10.6</c:v>
                </c:pt>
                <c:pt idx="33">
                  <c:v>10.600000000000001</c:v>
                </c:pt>
                <c:pt idx="34">
                  <c:v>14.5</c:v>
                </c:pt>
                <c:pt idx="35">
                  <c:v>21</c:v>
                </c:pt>
                <c:pt idx="36">
                  <c:v>22.6</c:v>
                </c:pt>
                <c:pt idx="37">
                  <c:v>34.6</c:v>
                </c:pt>
                <c:pt idx="38">
                  <c:v>45.5</c:v>
                </c:pt>
                <c:pt idx="39">
                  <c:v>39</c:v>
                </c:pt>
                <c:pt idx="40">
                  <c:v>40.6</c:v>
                </c:pt>
                <c:pt idx="41">
                  <c:v>36.6</c:v>
                </c:pt>
                <c:pt idx="42">
                  <c:v>24.5</c:v>
                </c:pt>
                <c:pt idx="43">
                  <c:v>34</c:v>
                </c:pt>
                <c:pt idx="44">
                  <c:v>32.6</c:v>
                </c:pt>
                <c:pt idx="45">
                  <c:v>27.6</c:v>
                </c:pt>
                <c:pt idx="46">
                  <c:v>26.5</c:v>
                </c:pt>
                <c:pt idx="47">
                  <c:v>28</c:v>
                </c:pt>
                <c:pt idx="48">
                  <c:v>24.6</c:v>
                </c:pt>
                <c:pt idx="49">
                  <c:v>26.6</c:v>
                </c:pt>
                <c:pt idx="50">
                  <c:v>27.5</c:v>
                </c:pt>
                <c:pt idx="51">
                  <c:v>21</c:v>
                </c:pt>
                <c:pt idx="52">
                  <c:v>24.6</c:v>
                </c:pt>
                <c:pt idx="53">
                  <c:v>27.6</c:v>
                </c:pt>
                <c:pt idx="54">
                  <c:v>33.5</c:v>
                </c:pt>
                <c:pt idx="55">
                  <c:v>31</c:v>
                </c:pt>
                <c:pt idx="56">
                  <c:v>24.6</c:v>
                </c:pt>
                <c:pt idx="57">
                  <c:v>29.6</c:v>
                </c:pt>
                <c:pt idx="58">
                  <c:v>27.5</c:v>
                </c:pt>
                <c:pt idx="59">
                  <c:v>31</c:v>
                </c:pt>
                <c:pt idx="60">
                  <c:v>25.6</c:v>
                </c:pt>
                <c:pt idx="61">
                  <c:v>21.6</c:v>
                </c:pt>
                <c:pt idx="62">
                  <c:v>24.5</c:v>
                </c:pt>
                <c:pt idx="63">
                  <c:v>31</c:v>
                </c:pt>
                <c:pt idx="64">
                  <c:v>22.6</c:v>
                </c:pt>
                <c:pt idx="65">
                  <c:v>23.6</c:v>
                </c:pt>
                <c:pt idx="66">
                  <c:v>21.5</c:v>
                </c:pt>
                <c:pt idx="67">
                  <c:v>9</c:v>
                </c:pt>
                <c:pt idx="68">
                  <c:v>-2.4</c:v>
                </c:pt>
                <c:pt idx="69">
                  <c:v>27.6</c:v>
                </c:pt>
                <c:pt idx="70">
                  <c:v>29.5</c:v>
                </c:pt>
                <c:pt idx="71">
                  <c:v>24</c:v>
                </c:pt>
                <c:pt idx="72">
                  <c:v>18.600000000000001</c:v>
                </c:pt>
                <c:pt idx="73">
                  <c:v>26.6</c:v>
                </c:pt>
                <c:pt idx="74">
                  <c:v>23.5</c:v>
                </c:pt>
                <c:pt idx="75">
                  <c:v>21</c:v>
                </c:pt>
                <c:pt idx="76">
                  <c:v>26.6</c:v>
                </c:pt>
                <c:pt idx="77">
                  <c:v>12.600000000000001</c:v>
                </c:pt>
                <c:pt idx="78">
                  <c:v>11.5</c:v>
                </c:pt>
                <c:pt idx="79">
                  <c:v>16</c:v>
                </c:pt>
                <c:pt idx="80">
                  <c:v>21.6</c:v>
                </c:pt>
                <c:pt idx="81">
                  <c:v>18.600000000000001</c:v>
                </c:pt>
                <c:pt idx="82">
                  <c:v>17.5</c:v>
                </c:pt>
                <c:pt idx="83">
                  <c:v>26</c:v>
                </c:pt>
                <c:pt idx="84">
                  <c:v>23.6</c:v>
                </c:pt>
                <c:pt idx="85">
                  <c:v>18.600000000000001</c:v>
                </c:pt>
                <c:pt idx="86">
                  <c:v>20.5</c:v>
                </c:pt>
                <c:pt idx="87">
                  <c:v>21</c:v>
                </c:pt>
                <c:pt idx="88">
                  <c:v>19.600000000000001</c:v>
                </c:pt>
                <c:pt idx="89">
                  <c:v>22.6</c:v>
                </c:pt>
                <c:pt idx="90">
                  <c:v>23.5</c:v>
                </c:pt>
                <c:pt idx="91">
                  <c:v>24</c:v>
                </c:pt>
                <c:pt idx="92">
                  <c:v>23.6</c:v>
                </c:pt>
                <c:pt idx="93">
                  <c:v>23.6</c:v>
                </c:pt>
                <c:pt idx="94">
                  <c:v>27.5</c:v>
                </c:pt>
                <c:pt idx="95">
                  <c:v>28</c:v>
                </c:pt>
                <c:pt idx="96">
                  <c:v>20.6</c:v>
                </c:pt>
                <c:pt idx="97">
                  <c:v>26.6</c:v>
                </c:pt>
                <c:pt idx="98">
                  <c:v>20.5</c:v>
                </c:pt>
                <c:pt idx="99">
                  <c:v>18</c:v>
                </c:pt>
                <c:pt idx="100">
                  <c:v>20.6</c:v>
                </c:pt>
                <c:pt idx="101">
                  <c:v>17.600000000000001</c:v>
                </c:pt>
                <c:pt idx="102">
                  <c:v>22.5</c:v>
                </c:pt>
                <c:pt idx="103">
                  <c:v>21</c:v>
                </c:pt>
                <c:pt idx="104">
                  <c:v>30.6</c:v>
                </c:pt>
                <c:pt idx="105">
                  <c:v>19.600000000000001</c:v>
                </c:pt>
                <c:pt idx="106">
                  <c:v>20.5</c:v>
                </c:pt>
                <c:pt idx="107">
                  <c:v>19</c:v>
                </c:pt>
                <c:pt idx="108">
                  <c:v>8.6</c:v>
                </c:pt>
                <c:pt idx="109">
                  <c:v>11.600000000000001</c:v>
                </c:pt>
                <c:pt idx="110">
                  <c:v>14.5</c:v>
                </c:pt>
                <c:pt idx="111">
                  <c:v>-2</c:v>
                </c:pt>
                <c:pt idx="112">
                  <c:v>18.600000000000001</c:v>
                </c:pt>
                <c:pt idx="113">
                  <c:v>23.6</c:v>
                </c:pt>
                <c:pt idx="114">
                  <c:v>20.5</c:v>
                </c:pt>
                <c:pt idx="115">
                  <c:v>18</c:v>
                </c:pt>
                <c:pt idx="116">
                  <c:v>17.600000000000001</c:v>
                </c:pt>
                <c:pt idx="117">
                  <c:v>17.600000000000001</c:v>
                </c:pt>
                <c:pt idx="118">
                  <c:v>20.5</c:v>
                </c:pt>
                <c:pt idx="119">
                  <c:v>30</c:v>
                </c:pt>
                <c:pt idx="120">
                  <c:v>34.6</c:v>
                </c:pt>
                <c:pt idx="121">
                  <c:v>28.6</c:v>
                </c:pt>
                <c:pt idx="122">
                  <c:v>35.5</c:v>
                </c:pt>
                <c:pt idx="123">
                  <c:v>24</c:v>
                </c:pt>
                <c:pt idx="124">
                  <c:v>28.6</c:v>
                </c:pt>
                <c:pt idx="125">
                  <c:v>21.6</c:v>
                </c:pt>
                <c:pt idx="126">
                  <c:v>24.5</c:v>
                </c:pt>
                <c:pt idx="127">
                  <c:v>40</c:v>
                </c:pt>
                <c:pt idx="128">
                  <c:v>21.6</c:v>
                </c:pt>
                <c:pt idx="129">
                  <c:v>19.600000000000001</c:v>
                </c:pt>
                <c:pt idx="130">
                  <c:v>18.5</c:v>
                </c:pt>
                <c:pt idx="131">
                  <c:v>19</c:v>
                </c:pt>
                <c:pt idx="132">
                  <c:v>19.600000000000001</c:v>
                </c:pt>
                <c:pt idx="133">
                  <c:v>12.600000000000001</c:v>
                </c:pt>
                <c:pt idx="134">
                  <c:v>14.5</c:v>
                </c:pt>
                <c:pt idx="135">
                  <c:v>15</c:v>
                </c:pt>
                <c:pt idx="136">
                  <c:v>1.6</c:v>
                </c:pt>
                <c:pt idx="137">
                  <c:v>-4.3999999999999986</c:v>
                </c:pt>
                <c:pt idx="138">
                  <c:v>-8.5</c:v>
                </c:pt>
                <c:pt idx="139">
                  <c:v>-14</c:v>
                </c:pt>
                <c:pt idx="140">
                  <c:v>-22.4</c:v>
                </c:pt>
                <c:pt idx="141">
                  <c:v>-12.399999999999999</c:v>
                </c:pt>
                <c:pt idx="142">
                  <c:v>-10.5</c:v>
                </c:pt>
                <c:pt idx="143">
                  <c:v>-2</c:v>
                </c:pt>
                <c:pt idx="144">
                  <c:v>0.60000000000000009</c:v>
                </c:pt>
                <c:pt idx="145">
                  <c:v>4.6000000000000014</c:v>
                </c:pt>
                <c:pt idx="146">
                  <c:v>-3.5</c:v>
                </c:pt>
                <c:pt idx="147">
                  <c:v>3</c:v>
                </c:pt>
                <c:pt idx="148">
                  <c:v>10.6</c:v>
                </c:pt>
                <c:pt idx="149">
                  <c:v>3.6000000000000014</c:v>
                </c:pt>
                <c:pt idx="150">
                  <c:v>-1.5</c:v>
                </c:pt>
                <c:pt idx="151">
                  <c:v>-2</c:v>
                </c:pt>
                <c:pt idx="152">
                  <c:v>7.6</c:v>
                </c:pt>
                <c:pt idx="153">
                  <c:v>4.6000000000000014</c:v>
                </c:pt>
                <c:pt idx="154">
                  <c:v>-3.5</c:v>
                </c:pt>
                <c:pt idx="155">
                  <c:v>5</c:v>
                </c:pt>
                <c:pt idx="156">
                  <c:v>-3.4</c:v>
                </c:pt>
                <c:pt idx="157">
                  <c:v>2.6000000000000014</c:v>
                </c:pt>
                <c:pt idx="158">
                  <c:v>7.5</c:v>
                </c:pt>
                <c:pt idx="159">
                  <c:v>4</c:v>
                </c:pt>
                <c:pt idx="160">
                  <c:v>12.6</c:v>
                </c:pt>
                <c:pt idx="161">
                  <c:v>8.6000000000000014</c:v>
                </c:pt>
                <c:pt idx="162">
                  <c:v>10.5</c:v>
                </c:pt>
                <c:pt idx="163">
                  <c:v>11</c:v>
                </c:pt>
                <c:pt idx="164">
                  <c:v>13.6</c:v>
                </c:pt>
                <c:pt idx="165">
                  <c:v>8.6000000000000014</c:v>
                </c:pt>
                <c:pt idx="166">
                  <c:v>6.5</c:v>
                </c:pt>
                <c:pt idx="167">
                  <c:v>6</c:v>
                </c:pt>
                <c:pt idx="168">
                  <c:v>2.6</c:v>
                </c:pt>
                <c:pt idx="169" formatCode="General">
                  <c:v>1</c:v>
                </c:pt>
              </c:numCache>
            </c:numRef>
          </c:val>
          <c:smooth val="0"/>
        </c:ser>
        <c:dLbls>
          <c:showLegendKey val="0"/>
          <c:showVal val="0"/>
          <c:showCatName val="0"/>
          <c:showSerName val="0"/>
          <c:showPercent val="0"/>
          <c:showBubbleSize val="0"/>
        </c:dLbls>
        <c:smooth val="0"/>
        <c:axId val="287789104"/>
        <c:axId val="287789496"/>
      </c:lineChart>
      <c:catAx>
        <c:axId val="287789104"/>
        <c:scaling>
          <c:orientation val="minMax"/>
        </c:scaling>
        <c:delete val="0"/>
        <c:axPos val="b"/>
        <c:numFmt formatCode="General" sourceLinked="0"/>
        <c:majorTickMark val="out"/>
        <c:minorTickMark val="none"/>
        <c:tickLblPos val="nextTo"/>
        <c:txPr>
          <a:bodyPr rot="-5400000" vert="horz"/>
          <a:lstStyle/>
          <a:p>
            <a:pPr>
              <a:defRPr sz="1800"/>
            </a:pPr>
            <a:endParaRPr lang="en-US"/>
          </a:p>
        </c:txPr>
        <c:crossAx val="287789496"/>
        <c:crossesAt val="-30"/>
        <c:auto val="1"/>
        <c:lblAlgn val="ctr"/>
        <c:lblOffset val="100"/>
        <c:tickLblSkip val="8"/>
        <c:tickMarkSkip val="4"/>
        <c:noMultiLvlLbl val="0"/>
      </c:catAx>
      <c:valAx>
        <c:axId val="287789496"/>
        <c:scaling>
          <c:orientation val="minMax"/>
        </c:scaling>
        <c:delete val="0"/>
        <c:axPos val="l"/>
        <c:majorGridlines/>
        <c:numFmt formatCode="0_)" sourceLinked="1"/>
        <c:majorTickMark val="out"/>
        <c:minorTickMark val="none"/>
        <c:tickLblPos val="nextTo"/>
        <c:txPr>
          <a:bodyPr/>
          <a:lstStyle/>
          <a:p>
            <a:pPr>
              <a:defRPr sz="1800"/>
            </a:pPr>
            <a:endParaRPr lang="en-US"/>
          </a:p>
        </c:txPr>
        <c:crossAx val="287789104"/>
        <c:crosses val="autoZero"/>
        <c:crossBetween val="between"/>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a:defRPr/>
            </a:pPr>
            <a:r>
              <a:rPr lang="en-US" sz="2000" b="1" i="0" cap="small" baseline="0" dirty="0" smtClean="0">
                <a:effectLst/>
              </a:rPr>
              <a:t>Single Most Important Problem</a:t>
            </a:r>
            <a:endParaRPr lang="en-US" sz="2000" cap="small" baseline="0" dirty="0" smtClean="0">
              <a:effectLst/>
            </a:endParaRPr>
          </a:p>
          <a:p>
            <a:pPr algn="ctr">
              <a:defRPr/>
            </a:pPr>
            <a:r>
              <a:rPr lang="en-US" sz="1600" b="0" i="0" baseline="0" dirty="0" smtClean="0">
                <a:effectLst/>
              </a:rPr>
              <a:t>Inflation and Interest Rates</a:t>
            </a:r>
            <a:endParaRPr lang="en-US" sz="1600" dirty="0" smtClean="0">
              <a:effectLst/>
            </a:endParaRPr>
          </a:p>
        </c:rich>
      </c:tx>
      <c:layout/>
      <c:overlay val="0"/>
    </c:title>
    <c:autoTitleDeleted val="0"/>
    <c:plotArea>
      <c:layout>
        <c:manualLayout>
          <c:layoutTarget val="inner"/>
          <c:xMode val="edge"/>
          <c:yMode val="edge"/>
          <c:x val="0.14101003821890684"/>
          <c:y val="0.16865938412627998"/>
          <c:w val="0.84290809043606396"/>
          <c:h val="0.65344626816014184"/>
        </c:manualLayout>
      </c:layout>
      <c:lineChart>
        <c:grouping val="standard"/>
        <c:varyColors val="0"/>
        <c:ser>
          <c:idx val="0"/>
          <c:order val="0"/>
          <c:tx>
            <c:strRef>
              <c:f>Sheet1!$B$1</c:f>
              <c:strCache>
                <c:ptCount val="1"/>
                <c:pt idx="0">
                  <c:v>Inflation</c:v>
                </c:pt>
              </c:strCache>
            </c:strRef>
          </c:tx>
          <c:spPr>
            <a:ln>
              <a:solidFill>
                <a:srgbClr val="3F6CA3"/>
              </a:solidFill>
            </a:ln>
          </c:spPr>
          <c:marker>
            <c:symbol val="none"/>
          </c:marker>
          <c:cat>
            <c:strRef>
              <c:f>Sheet1!$A$2:$A$170</c:f>
              <c:strCache>
                <c:ptCount val="169"/>
                <c:pt idx="0">
                  <c:v>74</c:v>
                </c:pt>
                <c:pt idx="4">
                  <c:v>75</c:v>
                </c:pt>
                <c:pt idx="8">
                  <c:v>76</c:v>
                </c:pt>
                <c:pt idx="12">
                  <c:v>77</c:v>
                </c:pt>
                <c:pt idx="16">
                  <c:v>78</c:v>
                </c:pt>
                <c:pt idx="20">
                  <c:v>79</c:v>
                </c:pt>
                <c:pt idx="24">
                  <c:v>80</c:v>
                </c:pt>
                <c:pt idx="28">
                  <c:v>81</c:v>
                </c:pt>
                <c:pt idx="32">
                  <c:v>82</c:v>
                </c:pt>
                <c:pt idx="36">
                  <c:v>83</c:v>
                </c:pt>
                <c:pt idx="40">
                  <c:v>84</c:v>
                </c:pt>
                <c:pt idx="44">
                  <c:v>85</c:v>
                </c:pt>
                <c:pt idx="48">
                  <c:v>86</c:v>
                </c:pt>
                <c:pt idx="52">
                  <c:v>87</c:v>
                </c:pt>
                <c:pt idx="56">
                  <c:v>88</c:v>
                </c:pt>
                <c:pt idx="60">
                  <c:v>89</c:v>
                </c:pt>
                <c:pt idx="64">
                  <c:v>90</c:v>
                </c:pt>
                <c:pt idx="68">
                  <c:v>91</c:v>
                </c:pt>
                <c:pt idx="72">
                  <c:v>92</c:v>
                </c:pt>
                <c:pt idx="76">
                  <c:v>93</c:v>
                </c:pt>
                <c:pt idx="80">
                  <c:v>94</c:v>
                </c:pt>
                <c:pt idx="84">
                  <c:v>95</c:v>
                </c:pt>
                <c:pt idx="88">
                  <c:v>96</c:v>
                </c:pt>
                <c:pt idx="92">
                  <c:v>97</c:v>
                </c:pt>
                <c:pt idx="96">
                  <c:v>98</c:v>
                </c:pt>
                <c:pt idx="100">
                  <c:v>99</c:v>
                </c:pt>
                <c:pt idx="104">
                  <c:v>00</c:v>
                </c:pt>
                <c:pt idx="108">
                  <c:v>01</c:v>
                </c:pt>
                <c:pt idx="112">
                  <c:v>02</c:v>
                </c:pt>
                <c:pt idx="116">
                  <c:v>03</c:v>
                </c:pt>
                <c:pt idx="120">
                  <c:v>04</c:v>
                </c:pt>
                <c:pt idx="124">
                  <c:v>05</c:v>
                </c:pt>
                <c:pt idx="128">
                  <c:v>06</c:v>
                </c:pt>
                <c:pt idx="132">
                  <c:v>07</c:v>
                </c:pt>
                <c:pt idx="136">
                  <c:v>08</c:v>
                </c:pt>
                <c:pt idx="140">
                  <c:v>09</c:v>
                </c:pt>
                <c:pt idx="144">
                  <c:v>10</c:v>
                </c:pt>
                <c:pt idx="148">
                  <c:v>11</c:v>
                </c:pt>
                <c:pt idx="152">
                  <c:v>12</c:v>
                </c:pt>
                <c:pt idx="156">
                  <c:v>13</c:v>
                </c:pt>
                <c:pt idx="160">
                  <c:v>14</c:v>
                </c:pt>
                <c:pt idx="164">
                  <c:v>15</c:v>
                </c:pt>
                <c:pt idx="168">
                  <c:v>16</c:v>
                </c:pt>
              </c:strCache>
            </c:strRef>
          </c:cat>
          <c:val>
            <c:numRef>
              <c:f>Sheet1!$B$2:$B$170</c:f>
              <c:numCache>
                <c:formatCode>General</c:formatCode>
                <c:ptCount val="169"/>
                <c:pt idx="0">
                  <c:v>23</c:v>
                </c:pt>
                <c:pt idx="1">
                  <c:v>29</c:v>
                </c:pt>
                <c:pt idx="2">
                  <c:v>36</c:v>
                </c:pt>
                <c:pt idx="3">
                  <c:v>41</c:v>
                </c:pt>
                <c:pt idx="4">
                  <c:v>37</c:v>
                </c:pt>
                <c:pt idx="5">
                  <c:v>28</c:v>
                </c:pt>
                <c:pt idx="6">
                  <c:v>27</c:v>
                </c:pt>
                <c:pt idx="7">
                  <c:v>29</c:v>
                </c:pt>
                <c:pt idx="8">
                  <c:v>28</c:v>
                </c:pt>
                <c:pt idx="9">
                  <c:v>25</c:v>
                </c:pt>
                <c:pt idx="10">
                  <c:v>25</c:v>
                </c:pt>
                <c:pt idx="11">
                  <c:v>24</c:v>
                </c:pt>
                <c:pt idx="12">
                  <c:v>24</c:v>
                </c:pt>
                <c:pt idx="13">
                  <c:v>28</c:v>
                </c:pt>
                <c:pt idx="14">
                  <c:v>27</c:v>
                </c:pt>
                <c:pt idx="15">
                  <c:v>25</c:v>
                </c:pt>
                <c:pt idx="16">
                  <c:v>25</c:v>
                </c:pt>
                <c:pt idx="17">
                  <c:v>32</c:v>
                </c:pt>
                <c:pt idx="18">
                  <c:v>33</c:v>
                </c:pt>
                <c:pt idx="19">
                  <c:v>34</c:v>
                </c:pt>
                <c:pt idx="20">
                  <c:v>36</c:v>
                </c:pt>
                <c:pt idx="21">
                  <c:v>36</c:v>
                </c:pt>
                <c:pt idx="22">
                  <c:v>39</c:v>
                </c:pt>
                <c:pt idx="23">
                  <c:v>37</c:v>
                </c:pt>
                <c:pt idx="24">
                  <c:v>35</c:v>
                </c:pt>
                <c:pt idx="25">
                  <c:v>36</c:v>
                </c:pt>
                <c:pt idx="26">
                  <c:v>33</c:v>
                </c:pt>
                <c:pt idx="27">
                  <c:v>34</c:v>
                </c:pt>
                <c:pt idx="28">
                  <c:v>32</c:v>
                </c:pt>
                <c:pt idx="29">
                  <c:v>28</c:v>
                </c:pt>
                <c:pt idx="30">
                  <c:v>26</c:v>
                </c:pt>
                <c:pt idx="31">
                  <c:v>23</c:v>
                </c:pt>
                <c:pt idx="32">
                  <c:v>21</c:v>
                </c:pt>
                <c:pt idx="33">
                  <c:v>15</c:v>
                </c:pt>
                <c:pt idx="34">
                  <c:v>15</c:v>
                </c:pt>
                <c:pt idx="35">
                  <c:v>13</c:v>
                </c:pt>
                <c:pt idx="36">
                  <c:v>9</c:v>
                </c:pt>
                <c:pt idx="37">
                  <c:v>7</c:v>
                </c:pt>
                <c:pt idx="38">
                  <c:v>8</c:v>
                </c:pt>
                <c:pt idx="39">
                  <c:v>6</c:v>
                </c:pt>
                <c:pt idx="40">
                  <c:v>6</c:v>
                </c:pt>
                <c:pt idx="41">
                  <c:v>7</c:v>
                </c:pt>
                <c:pt idx="42">
                  <c:v>5</c:v>
                </c:pt>
                <c:pt idx="43">
                  <c:v>4</c:v>
                </c:pt>
                <c:pt idx="44">
                  <c:v>4</c:v>
                </c:pt>
                <c:pt idx="45">
                  <c:v>4</c:v>
                </c:pt>
                <c:pt idx="46">
                  <c:v>4</c:v>
                </c:pt>
                <c:pt idx="47">
                  <c:v>4</c:v>
                </c:pt>
                <c:pt idx="48">
                  <c:v>3</c:v>
                </c:pt>
                <c:pt idx="49">
                  <c:v>2</c:v>
                </c:pt>
                <c:pt idx="50">
                  <c:v>2</c:v>
                </c:pt>
                <c:pt idx="51">
                  <c:v>3</c:v>
                </c:pt>
                <c:pt idx="52">
                  <c:v>3</c:v>
                </c:pt>
                <c:pt idx="53">
                  <c:v>3</c:v>
                </c:pt>
                <c:pt idx="54">
                  <c:v>2</c:v>
                </c:pt>
                <c:pt idx="55">
                  <c:v>3</c:v>
                </c:pt>
                <c:pt idx="56">
                  <c:v>5</c:v>
                </c:pt>
                <c:pt idx="57">
                  <c:v>3</c:v>
                </c:pt>
                <c:pt idx="58">
                  <c:v>4</c:v>
                </c:pt>
                <c:pt idx="59">
                  <c:v>2</c:v>
                </c:pt>
                <c:pt idx="60">
                  <c:v>3</c:v>
                </c:pt>
                <c:pt idx="61">
                  <c:v>4</c:v>
                </c:pt>
                <c:pt idx="62">
                  <c:v>4</c:v>
                </c:pt>
                <c:pt idx="63">
                  <c:v>4</c:v>
                </c:pt>
                <c:pt idx="64">
                  <c:v>4</c:v>
                </c:pt>
                <c:pt idx="65">
                  <c:v>4</c:v>
                </c:pt>
                <c:pt idx="66">
                  <c:v>4</c:v>
                </c:pt>
                <c:pt idx="67">
                  <c:v>6</c:v>
                </c:pt>
                <c:pt idx="68">
                  <c:v>4</c:v>
                </c:pt>
                <c:pt idx="69">
                  <c:v>3</c:v>
                </c:pt>
                <c:pt idx="70">
                  <c:v>4</c:v>
                </c:pt>
                <c:pt idx="71">
                  <c:v>5</c:v>
                </c:pt>
                <c:pt idx="72">
                  <c:v>4</c:v>
                </c:pt>
                <c:pt idx="73">
                  <c:v>4</c:v>
                </c:pt>
                <c:pt idx="74">
                  <c:v>3</c:v>
                </c:pt>
                <c:pt idx="75">
                  <c:v>3</c:v>
                </c:pt>
                <c:pt idx="76">
                  <c:v>3</c:v>
                </c:pt>
                <c:pt idx="77">
                  <c:v>3</c:v>
                </c:pt>
                <c:pt idx="78">
                  <c:v>2</c:v>
                </c:pt>
                <c:pt idx="79">
                  <c:v>2</c:v>
                </c:pt>
                <c:pt idx="80">
                  <c:v>2</c:v>
                </c:pt>
                <c:pt idx="81">
                  <c:v>2</c:v>
                </c:pt>
                <c:pt idx="82">
                  <c:v>2</c:v>
                </c:pt>
                <c:pt idx="83">
                  <c:v>2</c:v>
                </c:pt>
                <c:pt idx="84">
                  <c:v>1</c:v>
                </c:pt>
                <c:pt idx="85">
                  <c:v>2</c:v>
                </c:pt>
                <c:pt idx="86">
                  <c:v>2</c:v>
                </c:pt>
                <c:pt idx="87">
                  <c:v>2</c:v>
                </c:pt>
                <c:pt idx="88">
                  <c:v>2</c:v>
                </c:pt>
                <c:pt idx="89">
                  <c:v>1</c:v>
                </c:pt>
                <c:pt idx="90">
                  <c:v>1</c:v>
                </c:pt>
                <c:pt idx="91">
                  <c:v>1</c:v>
                </c:pt>
                <c:pt idx="92">
                  <c:v>2</c:v>
                </c:pt>
                <c:pt idx="93">
                  <c:v>1</c:v>
                </c:pt>
                <c:pt idx="94">
                  <c:v>1</c:v>
                </c:pt>
                <c:pt idx="95">
                  <c:v>1</c:v>
                </c:pt>
                <c:pt idx="96">
                  <c:v>1</c:v>
                </c:pt>
                <c:pt idx="97">
                  <c:v>1</c:v>
                </c:pt>
                <c:pt idx="98">
                  <c:v>1</c:v>
                </c:pt>
                <c:pt idx="99">
                  <c:v>1</c:v>
                </c:pt>
                <c:pt idx="100">
                  <c:v>1</c:v>
                </c:pt>
                <c:pt idx="101">
                  <c:v>1</c:v>
                </c:pt>
                <c:pt idx="102">
                  <c:v>1</c:v>
                </c:pt>
                <c:pt idx="103">
                  <c:v>1</c:v>
                </c:pt>
                <c:pt idx="104">
                  <c:v>1</c:v>
                </c:pt>
                <c:pt idx="105">
                  <c:v>1</c:v>
                </c:pt>
                <c:pt idx="106">
                  <c:v>2</c:v>
                </c:pt>
                <c:pt idx="107">
                  <c:v>3</c:v>
                </c:pt>
                <c:pt idx="108">
                  <c:v>3</c:v>
                </c:pt>
                <c:pt idx="109">
                  <c:v>3</c:v>
                </c:pt>
                <c:pt idx="110">
                  <c:v>2</c:v>
                </c:pt>
                <c:pt idx="111">
                  <c:v>2</c:v>
                </c:pt>
                <c:pt idx="112">
                  <c:v>2</c:v>
                </c:pt>
                <c:pt idx="113">
                  <c:v>2</c:v>
                </c:pt>
                <c:pt idx="114">
                  <c:v>2</c:v>
                </c:pt>
                <c:pt idx="115">
                  <c:v>2</c:v>
                </c:pt>
                <c:pt idx="116">
                  <c:v>2</c:v>
                </c:pt>
                <c:pt idx="117">
                  <c:v>2</c:v>
                </c:pt>
                <c:pt idx="118">
                  <c:v>2</c:v>
                </c:pt>
                <c:pt idx="119">
                  <c:v>2</c:v>
                </c:pt>
                <c:pt idx="120">
                  <c:v>2</c:v>
                </c:pt>
                <c:pt idx="121">
                  <c:v>4</c:v>
                </c:pt>
                <c:pt idx="122">
                  <c:v>3</c:v>
                </c:pt>
                <c:pt idx="123">
                  <c:v>5</c:v>
                </c:pt>
                <c:pt idx="124">
                  <c:v>3</c:v>
                </c:pt>
                <c:pt idx="125">
                  <c:v>7</c:v>
                </c:pt>
                <c:pt idx="126">
                  <c:v>4</c:v>
                </c:pt>
                <c:pt idx="127">
                  <c:v>4</c:v>
                </c:pt>
                <c:pt idx="128">
                  <c:v>5</c:v>
                </c:pt>
                <c:pt idx="129">
                  <c:v>7</c:v>
                </c:pt>
                <c:pt idx="130">
                  <c:v>5</c:v>
                </c:pt>
                <c:pt idx="131">
                  <c:v>4</c:v>
                </c:pt>
                <c:pt idx="132">
                  <c:v>3</c:v>
                </c:pt>
                <c:pt idx="133">
                  <c:v>4</c:v>
                </c:pt>
                <c:pt idx="134">
                  <c:v>5</c:v>
                </c:pt>
                <c:pt idx="135">
                  <c:v>5</c:v>
                </c:pt>
                <c:pt idx="136">
                  <c:v>8</c:v>
                </c:pt>
                <c:pt idx="137">
                  <c:v>14</c:v>
                </c:pt>
                <c:pt idx="138">
                  <c:v>20</c:v>
                </c:pt>
                <c:pt idx="139">
                  <c:v>11</c:v>
                </c:pt>
                <c:pt idx="140">
                  <c:v>6</c:v>
                </c:pt>
                <c:pt idx="141">
                  <c:v>4</c:v>
                </c:pt>
                <c:pt idx="142">
                  <c:v>3</c:v>
                </c:pt>
                <c:pt idx="143">
                  <c:v>2</c:v>
                </c:pt>
                <c:pt idx="144">
                  <c:v>3</c:v>
                </c:pt>
                <c:pt idx="145">
                  <c:v>4</c:v>
                </c:pt>
                <c:pt idx="146">
                  <c:v>3</c:v>
                </c:pt>
                <c:pt idx="147">
                  <c:v>4</c:v>
                </c:pt>
                <c:pt idx="148">
                  <c:v>5</c:v>
                </c:pt>
                <c:pt idx="149">
                  <c:v>8</c:v>
                </c:pt>
                <c:pt idx="150">
                  <c:v>9</c:v>
                </c:pt>
                <c:pt idx="151">
                  <c:v>6</c:v>
                </c:pt>
                <c:pt idx="152">
                  <c:v>6</c:v>
                </c:pt>
                <c:pt idx="153">
                  <c:v>9</c:v>
                </c:pt>
                <c:pt idx="154">
                  <c:v>6</c:v>
                </c:pt>
                <c:pt idx="155">
                  <c:v>6</c:v>
                </c:pt>
                <c:pt idx="156">
                  <c:v>5</c:v>
                </c:pt>
                <c:pt idx="157">
                  <c:v>5</c:v>
                </c:pt>
                <c:pt idx="158">
                  <c:v>5</c:v>
                </c:pt>
                <c:pt idx="159">
                  <c:v>3</c:v>
                </c:pt>
                <c:pt idx="160">
                  <c:v>3</c:v>
                </c:pt>
                <c:pt idx="161">
                  <c:v>5</c:v>
                </c:pt>
                <c:pt idx="162">
                  <c:v>4</c:v>
                </c:pt>
                <c:pt idx="163">
                  <c:v>4</c:v>
                </c:pt>
                <c:pt idx="164">
                  <c:v>3</c:v>
                </c:pt>
                <c:pt idx="165">
                  <c:v>3</c:v>
                </c:pt>
                <c:pt idx="166">
                  <c:v>3</c:v>
                </c:pt>
                <c:pt idx="167">
                  <c:v>2</c:v>
                </c:pt>
                <c:pt idx="168">
                  <c:v>2</c:v>
                </c:pt>
              </c:numCache>
            </c:numRef>
          </c:val>
          <c:smooth val="0"/>
        </c:ser>
        <c:ser>
          <c:idx val="1"/>
          <c:order val="1"/>
          <c:tx>
            <c:strRef>
              <c:f>Sheet1!$C$1</c:f>
              <c:strCache>
                <c:ptCount val="1"/>
                <c:pt idx="0">
                  <c:v>Interest Rates</c:v>
                </c:pt>
              </c:strCache>
            </c:strRef>
          </c:tx>
          <c:marker>
            <c:symbol val="none"/>
          </c:marker>
          <c:cat>
            <c:strRef>
              <c:f>Sheet1!$A$2:$A$170</c:f>
              <c:strCache>
                <c:ptCount val="169"/>
                <c:pt idx="0">
                  <c:v>74</c:v>
                </c:pt>
                <c:pt idx="4">
                  <c:v>75</c:v>
                </c:pt>
                <c:pt idx="8">
                  <c:v>76</c:v>
                </c:pt>
                <c:pt idx="12">
                  <c:v>77</c:v>
                </c:pt>
                <c:pt idx="16">
                  <c:v>78</c:v>
                </c:pt>
                <c:pt idx="20">
                  <c:v>79</c:v>
                </c:pt>
                <c:pt idx="24">
                  <c:v>80</c:v>
                </c:pt>
                <c:pt idx="28">
                  <c:v>81</c:v>
                </c:pt>
                <c:pt idx="32">
                  <c:v>82</c:v>
                </c:pt>
                <c:pt idx="36">
                  <c:v>83</c:v>
                </c:pt>
                <c:pt idx="40">
                  <c:v>84</c:v>
                </c:pt>
                <c:pt idx="44">
                  <c:v>85</c:v>
                </c:pt>
                <c:pt idx="48">
                  <c:v>86</c:v>
                </c:pt>
                <c:pt idx="52">
                  <c:v>87</c:v>
                </c:pt>
                <c:pt idx="56">
                  <c:v>88</c:v>
                </c:pt>
                <c:pt idx="60">
                  <c:v>89</c:v>
                </c:pt>
                <c:pt idx="64">
                  <c:v>90</c:v>
                </c:pt>
                <c:pt idx="68">
                  <c:v>91</c:v>
                </c:pt>
                <c:pt idx="72">
                  <c:v>92</c:v>
                </c:pt>
                <c:pt idx="76">
                  <c:v>93</c:v>
                </c:pt>
                <c:pt idx="80">
                  <c:v>94</c:v>
                </c:pt>
                <c:pt idx="84">
                  <c:v>95</c:v>
                </c:pt>
                <c:pt idx="88">
                  <c:v>96</c:v>
                </c:pt>
                <c:pt idx="92">
                  <c:v>97</c:v>
                </c:pt>
                <c:pt idx="96">
                  <c:v>98</c:v>
                </c:pt>
                <c:pt idx="100">
                  <c:v>99</c:v>
                </c:pt>
                <c:pt idx="104">
                  <c:v>00</c:v>
                </c:pt>
                <c:pt idx="108">
                  <c:v>01</c:v>
                </c:pt>
                <c:pt idx="112">
                  <c:v>02</c:v>
                </c:pt>
                <c:pt idx="116">
                  <c:v>03</c:v>
                </c:pt>
                <c:pt idx="120">
                  <c:v>04</c:v>
                </c:pt>
                <c:pt idx="124">
                  <c:v>05</c:v>
                </c:pt>
                <c:pt idx="128">
                  <c:v>06</c:v>
                </c:pt>
                <c:pt idx="132">
                  <c:v>07</c:v>
                </c:pt>
                <c:pt idx="136">
                  <c:v>08</c:v>
                </c:pt>
                <c:pt idx="140">
                  <c:v>09</c:v>
                </c:pt>
                <c:pt idx="144">
                  <c:v>10</c:v>
                </c:pt>
                <c:pt idx="148">
                  <c:v>11</c:v>
                </c:pt>
                <c:pt idx="152">
                  <c:v>12</c:v>
                </c:pt>
                <c:pt idx="156">
                  <c:v>13</c:v>
                </c:pt>
                <c:pt idx="160">
                  <c:v>14</c:v>
                </c:pt>
                <c:pt idx="164">
                  <c:v>15</c:v>
                </c:pt>
                <c:pt idx="168">
                  <c:v>16</c:v>
                </c:pt>
              </c:strCache>
            </c:strRef>
          </c:cat>
          <c:val>
            <c:numRef>
              <c:f>Sheet1!$C$2:$C$170</c:f>
              <c:numCache>
                <c:formatCode>General</c:formatCode>
                <c:ptCount val="169"/>
                <c:pt idx="0">
                  <c:v>8</c:v>
                </c:pt>
                <c:pt idx="1">
                  <c:v>6</c:v>
                </c:pt>
                <c:pt idx="2">
                  <c:v>12</c:v>
                </c:pt>
                <c:pt idx="3">
                  <c:v>16</c:v>
                </c:pt>
                <c:pt idx="4">
                  <c:v>13</c:v>
                </c:pt>
                <c:pt idx="5">
                  <c:v>10</c:v>
                </c:pt>
                <c:pt idx="6">
                  <c:v>8</c:v>
                </c:pt>
                <c:pt idx="7">
                  <c:v>10</c:v>
                </c:pt>
                <c:pt idx="8">
                  <c:v>8</c:v>
                </c:pt>
                <c:pt idx="9">
                  <c:v>6</c:v>
                </c:pt>
                <c:pt idx="10">
                  <c:v>7</c:v>
                </c:pt>
                <c:pt idx="11">
                  <c:v>7</c:v>
                </c:pt>
                <c:pt idx="12">
                  <c:v>5</c:v>
                </c:pt>
                <c:pt idx="13">
                  <c:v>5</c:v>
                </c:pt>
                <c:pt idx="14">
                  <c:v>4</c:v>
                </c:pt>
                <c:pt idx="15">
                  <c:v>5</c:v>
                </c:pt>
                <c:pt idx="16">
                  <c:v>5</c:v>
                </c:pt>
                <c:pt idx="17">
                  <c:v>5</c:v>
                </c:pt>
                <c:pt idx="18">
                  <c:v>7</c:v>
                </c:pt>
                <c:pt idx="19">
                  <c:v>7</c:v>
                </c:pt>
                <c:pt idx="20">
                  <c:v>11</c:v>
                </c:pt>
                <c:pt idx="21">
                  <c:v>10</c:v>
                </c:pt>
                <c:pt idx="22">
                  <c:v>9</c:v>
                </c:pt>
                <c:pt idx="23">
                  <c:v>13</c:v>
                </c:pt>
                <c:pt idx="24">
                  <c:v>16</c:v>
                </c:pt>
                <c:pt idx="25">
                  <c:v>26</c:v>
                </c:pt>
                <c:pt idx="26">
                  <c:v>15</c:v>
                </c:pt>
                <c:pt idx="27">
                  <c:v>19</c:v>
                </c:pt>
                <c:pt idx="28">
                  <c:v>25</c:v>
                </c:pt>
                <c:pt idx="29">
                  <c:v>25</c:v>
                </c:pt>
                <c:pt idx="30">
                  <c:v>31</c:v>
                </c:pt>
                <c:pt idx="31">
                  <c:v>35</c:v>
                </c:pt>
                <c:pt idx="32">
                  <c:v>33</c:v>
                </c:pt>
                <c:pt idx="33">
                  <c:v>37</c:v>
                </c:pt>
                <c:pt idx="34">
                  <c:v>37</c:v>
                </c:pt>
                <c:pt idx="35">
                  <c:v>25</c:v>
                </c:pt>
                <c:pt idx="36">
                  <c:v>20</c:v>
                </c:pt>
                <c:pt idx="37">
                  <c:v>18</c:v>
                </c:pt>
                <c:pt idx="38">
                  <c:v>18</c:v>
                </c:pt>
                <c:pt idx="39">
                  <c:v>18</c:v>
                </c:pt>
                <c:pt idx="40">
                  <c:v>18</c:v>
                </c:pt>
                <c:pt idx="41">
                  <c:v>18</c:v>
                </c:pt>
                <c:pt idx="42">
                  <c:v>26</c:v>
                </c:pt>
                <c:pt idx="43">
                  <c:v>24</c:v>
                </c:pt>
                <c:pt idx="44">
                  <c:v>12</c:v>
                </c:pt>
                <c:pt idx="45">
                  <c:v>18</c:v>
                </c:pt>
                <c:pt idx="46">
                  <c:v>12</c:v>
                </c:pt>
                <c:pt idx="47">
                  <c:v>12</c:v>
                </c:pt>
                <c:pt idx="48">
                  <c:v>9</c:v>
                </c:pt>
                <c:pt idx="49">
                  <c:v>8</c:v>
                </c:pt>
                <c:pt idx="50">
                  <c:v>7</c:v>
                </c:pt>
                <c:pt idx="51">
                  <c:v>5</c:v>
                </c:pt>
                <c:pt idx="52">
                  <c:v>5</c:v>
                </c:pt>
                <c:pt idx="53">
                  <c:v>6</c:v>
                </c:pt>
                <c:pt idx="54">
                  <c:v>7</c:v>
                </c:pt>
                <c:pt idx="55">
                  <c:v>8</c:v>
                </c:pt>
                <c:pt idx="56">
                  <c:v>5</c:v>
                </c:pt>
                <c:pt idx="57">
                  <c:v>6</c:v>
                </c:pt>
                <c:pt idx="58">
                  <c:v>5</c:v>
                </c:pt>
                <c:pt idx="59">
                  <c:v>7</c:v>
                </c:pt>
                <c:pt idx="60">
                  <c:v>9</c:v>
                </c:pt>
                <c:pt idx="61">
                  <c:v>11</c:v>
                </c:pt>
                <c:pt idx="62">
                  <c:v>10</c:v>
                </c:pt>
                <c:pt idx="63">
                  <c:v>7</c:v>
                </c:pt>
                <c:pt idx="64">
                  <c:v>7</c:v>
                </c:pt>
                <c:pt idx="65">
                  <c:v>7</c:v>
                </c:pt>
                <c:pt idx="66">
                  <c:v>7</c:v>
                </c:pt>
                <c:pt idx="67">
                  <c:v>7</c:v>
                </c:pt>
                <c:pt idx="68">
                  <c:v>6</c:v>
                </c:pt>
                <c:pt idx="69">
                  <c:v>5</c:v>
                </c:pt>
                <c:pt idx="70">
                  <c:v>5</c:v>
                </c:pt>
                <c:pt idx="71">
                  <c:v>5</c:v>
                </c:pt>
                <c:pt idx="72">
                  <c:v>4</c:v>
                </c:pt>
                <c:pt idx="73">
                  <c:v>4</c:v>
                </c:pt>
                <c:pt idx="74">
                  <c:v>4</c:v>
                </c:pt>
                <c:pt idx="75">
                  <c:v>3</c:v>
                </c:pt>
                <c:pt idx="76">
                  <c:v>3</c:v>
                </c:pt>
                <c:pt idx="77">
                  <c:v>4</c:v>
                </c:pt>
                <c:pt idx="78">
                  <c:v>3</c:v>
                </c:pt>
                <c:pt idx="79">
                  <c:v>2</c:v>
                </c:pt>
                <c:pt idx="80">
                  <c:v>3</c:v>
                </c:pt>
                <c:pt idx="81">
                  <c:v>4</c:v>
                </c:pt>
                <c:pt idx="82">
                  <c:v>4</c:v>
                </c:pt>
                <c:pt idx="83">
                  <c:v>5</c:v>
                </c:pt>
                <c:pt idx="84">
                  <c:v>6</c:v>
                </c:pt>
                <c:pt idx="85">
                  <c:v>6</c:v>
                </c:pt>
                <c:pt idx="86">
                  <c:v>5</c:v>
                </c:pt>
                <c:pt idx="87">
                  <c:v>5</c:v>
                </c:pt>
                <c:pt idx="88">
                  <c:v>4</c:v>
                </c:pt>
                <c:pt idx="89">
                  <c:v>4</c:v>
                </c:pt>
                <c:pt idx="90">
                  <c:v>4</c:v>
                </c:pt>
                <c:pt idx="91">
                  <c:v>4</c:v>
                </c:pt>
                <c:pt idx="92">
                  <c:v>3</c:v>
                </c:pt>
                <c:pt idx="93">
                  <c:v>5</c:v>
                </c:pt>
                <c:pt idx="94">
                  <c:v>4</c:v>
                </c:pt>
                <c:pt idx="95">
                  <c:v>4</c:v>
                </c:pt>
                <c:pt idx="96">
                  <c:v>3</c:v>
                </c:pt>
                <c:pt idx="97">
                  <c:v>3</c:v>
                </c:pt>
                <c:pt idx="98">
                  <c:v>3</c:v>
                </c:pt>
                <c:pt idx="99">
                  <c:v>2</c:v>
                </c:pt>
                <c:pt idx="100">
                  <c:v>3</c:v>
                </c:pt>
                <c:pt idx="101">
                  <c:v>2</c:v>
                </c:pt>
                <c:pt idx="102">
                  <c:v>2</c:v>
                </c:pt>
                <c:pt idx="103">
                  <c:v>3</c:v>
                </c:pt>
                <c:pt idx="104">
                  <c:v>4</c:v>
                </c:pt>
                <c:pt idx="105">
                  <c:v>4</c:v>
                </c:pt>
                <c:pt idx="106">
                  <c:v>5</c:v>
                </c:pt>
                <c:pt idx="107">
                  <c:v>4</c:v>
                </c:pt>
                <c:pt idx="108">
                  <c:v>3</c:v>
                </c:pt>
                <c:pt idx="109">
                  <c:v>3</c:v>
                </c:pt>
                <c:pt idx="110">
                  <c:v>3</c:v>
                </c:pt>
                <c:pt idx="111">
                  <c:v>2</c:v>
                </c:pt>
                <c:pt idx="112">
                  <c:v>2</c:v>
                </c:pt>
                <c:pt idx="113">
                  <c:v>3</c:v>
                </c:pt>
                <c:pt idx="114">
                  <c:v>4</c:v>
                </c:pt>
                <c:pt idx="115">
                  <c:v>2</c:v>
                </c:pt>
                <c:pt idx="116">
                  <c:v>3</c:v>
                </c:pt>
                <c:pt idx="117">
                  <c:v>2</c:v>
                </c:pt>
                <c:pt idx="118">
                  <c:v>2</c:v>
                </c:pt>
                <c:pt idx="119">
                  <c:v>2</c:v>
                </c:pt>
                <c:pt idx="120">
                  <c:v>2</c:v>
                </c:pt>
                <c:pt idx="121">
                  <c:v>1</c:v>
                </c:pt>
                <c:pt idx="122">
                  <c:v>2</c:v>
                </c:pt>
                <c:pt idx="123">
                  <c:v>3</c:v>
                </c:pt>
                <c:pt idx="124">
                  <c:v>3</c:v>
                </c:pt>
                <c:pt idx="125">
                  <c:v>2</c:v>
                </c:pt>
                <c:pt idx="126">
                  <c:v>3</c:v>
                </c:pt>
                <c:pt idx="127">
                  <c:v>3</c:v>
                </c:pt>
                <c:pt idx="128">
                  <c:v>4</c:v>
                </c:pt>
                <c:pt idx="129">
                  <c:v>3</c:v>
                </c:pt>
                <c:pt idx="130">
                  <c:v>6</c:v>
                </c:pt>
                <c:pt idx="131">
                  <c:v>4</c:v>
                </c:pt>
                <c:pt idx="132">
                  <c:v>5</c:v>
                </c:pt>
                <c:pt idx="133">
                  <c:v>3</c:v>
                </c:pt>
                <c:pt idx="134">
                  <c:v>3</c:v>
                </c:pt>
                <c:pt idx="135">
                  <c:v>3</c:v>
                </c:pt>
                <c:pt idx="136">
                  <c:v>4</c:v>
                </c:pt>
                <c:pt idx="137">
                  <c:v>3</c:v>
                </c:pt>
                <c:pt idx="138">
                  <c:v>3</c:v>
                </c:pt>
                <c:pt idx="139">
                  <c:v>5</c:v>
                </c:pt>
                <c:pt idx="140">
                  <c:v>4</c:v>
                </c:pt>
                <c:pt idx="141">
                  <c:v>4</c:v>
                </c:pt>
                <c:pt idx="142">
                  <c:v>4</c:v>
                </c:pt>
                <c:pt idx="143">
                  <c:v>4</c:v>
                </c:pt>
                <c:pt idx="144">
                  <c:v>5</c:v>
                </c:pt>
                <c:pt idx="145">
                  <c:v>4</c:v>
                </c:pt>
                <c:pt idx="146">
                  <c:v>4</c:v>
                </c:pt>
                <c:pt idx="147">
                  <c:v>3</c:v>
                </c:pt>
                <c:pt idx="148">
                  <c:v>3</c:v>
                </c:pt>
                <c:pt idx="149">
                  <c:v>3</c:v>
                </c:pt>
                <c:pt idx="150">
                  <c:v>4</c:v>
                </c:pt>
                <c:pt idx="151">
                  <c:v>4</c:v>
                </c:pt>
                <c:pt idx="152">
                  <c:v>4</c:v>
                </c:pt>
                <c:pt idx="153">
                  <c:v>3</c:v>
                </c:pt>
                <c:pt idx="154">
                  <c:v>3</c:v>
                </c:pt>
                <c:pt idx="155">
                  <c:v>3</c:v>
                </c:pt>
                <c:pt idx="156">
                  <c:v>3</c:v>
                </c:pt>
                <c:pt idx="157">
                  <c:v>2</c:v>
                </c:pt>
                <c:pt idx="158">
                  <c:v>3</c:v>
                </c:pt>
                <c:pt idx="159">
                  <c:v>2</c:v>
                </c:pt>
                <c:pt idx="160">
                  <c:v>2</c:v>
                </c:pt>
                <c:pt idx="161">
                  <c:v>1</c:v>
                </c:pt>
                <c:pt idx="162">
                  <c:v>2</c:v>
                </c:pt>
                <c:pt idx="163">
                  <c:v>2</c:v>
                </c:pt>
                <c:pt idx="164">
                  <c:v>2</c:v>
                </c:pt>
                <c:pt idx="165">
                  <c:v>2</c:v>
                </c:pt>
                <c:pt idx="166">
                  <c:v>2</c:v>
                </c:pt>
                <c:pt idx="167">
                  <c:v>2</c:v>
                </c:pt>
                <c:pt idx="168">
                  <c:v>2</c:v>
                </c:pt>
              </c:numCache>
            </c:numRef>
          </c:val>
          <c:smooth val="0"/>
        </c:ser>
        <c:dLbls>
          <c:showLegendKey val="0"/>
          <c:showVal val="0"/>
          <c:showCatName val="0"/>
          <c:showSerName val="0"/>
          <c:showPercent val="0"/>
          <c:showBubbleSize val="0"/>
        </c:dLbls>
        <c:smooth val="0"/>
        <c:axId val="287788320"/>
        <c:axId val="287790280"/>
      </c:lineChart>
      <c:catAx>
        <c:axId val="287788320"/>
        <c:scaling>
          <c:orientation val="minMax"/>
        </c:scaling>
        <c:delete val="0"/>
        <c:axPos val="b"/>
        <c:numFmt formatCode="General" sourceLinked="1"/>
        <c:majorTickMark val="out"/>
        <c:minorTickMark val="none"/>
        <c:tickLblPos val="nextTo"/>
        <c:txPr>
          <a:bodyPr rot="-5400000" vert="horz"/>
          <a:lstStyle/>
          <a:p>
            <a:pPr>
              <a:defRPr/>
            </a:pPr>
            <a:endParaRPr lang="en-US"/>
          </a:p>
        </c:txPr>
        <c:crossAx val="287790280"/>
        <c:crosses val="autoZero"/>
        <c:auto val="1"/>
        <c:lblAlgn val="ctr"/>
        <c:lblOffset val="100"/>
        <c:tickLblSkip val="8"/>
        <c:tickMarkSkip val="4"/>
        <c:noMultiLvlLbl val="0"/>
      </c:catAx>
      <c:valAx>
        <c:axId val="287790280"/>
        <c:scaling>
          <c:orientation val="minMax"/>
        </c:scaling>
        <c:delete val="0"/>
        <c:axPos val="l"/>
        <c:majorGridlines/>
        <c:numFmt formatCode="General" sourceLinked="1"/>
        <c:majorTickMark val="out"/>
        <c:minorTickMark val="none"/>
        <c:tickLblPos val="nextTo"/>
        <c:crossAx val="287788320"/>
        <c:crosses val="autoZero"/>
        <c:crossBetween val="between"/>
      </c:valAx>
    </c:plotArea>
    <c:legend>
      <c:legendPos val="r"/>
      <c:legendEntry>
        <c:idx val="0"/>
        <c:txPr>
          <a:bodyPr/>
          <a:lstStyle/>
          <a:p>
            <a:pPr>
              <a:defRPr sz="1600"/>
            </a:pPr>
            <a:endParaRPr lang="en-US"/>
          </a:p>
        </c:txPr>
      </c:legendEntry>
      <c:legendEntry>
        <c:idx val="1"/>
        <c:txPr>
          <a:bodyPr/>
          <a:lstStyle/>
          <a:p>
            <a:pPr>
              <a:defRPr sz="1600"/>
            </a:pPr>
            <a:endParaRPr lang="en-US"/>
          </a:p>
        </c:txPr>
      </c:legendEntry>
      <c:layout>
        <c:manualLayout>
          <c:xMode val="edge"/>
          <c:yMode val="edge"/>
          <c:x val="0.77918059919807858"/>
          <c:y val="0.1669989262705798"/>
          <c:w val="0.19263929179905145"/>
          <c:h val="0.21246571291264651"/>
        </c:manualLayout>
      </c:layout>
      <c:overlay val="0"/>
    </c:legend>
    <c:plotVisOnly val="1"/>
    <c:dispBlanksAs val="gap"/>
    <c:showDLblsOverMax val="0"/>
  </c:chart>
  <c:txPr>
    <a:bodyPr/>
    <a:lstStyle/>
    <a:p>
      <a:pPr>
        <a:defRPr sz="1800"/>
      </a:pPr>
      <a:endParaRPr lang="en-US"/>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2000" cap="small" baseline="0" dirty="0" smtClean="0"/>
              <a:t>Percent of All Firms Not Wanting a Loan</a:t>
            </a:r>
            <a:endParaRPr lang="en-US" sz="2000" cap="small" baseline="0" dirty="0"/>
          </a:p>
        </c:rich>
      </c:tx>
      <c:layout>
        <c:manualLayout>
          <c:xMode val="edge"/>
          <c:yMode val="edge"/>
          <c:x val="0.28442166711919631"/>
          <c:y val="1.2499722745924365E-2"/>
        </c:manualLayout>
      </c:layout>
      <c:overlay val="0"/>
    </c:title>
    <c:autoTitleDeleted val="0"/>
    <c:plotArea>
      <c:layout>
        <c:manualLayout>
          <c:layoutTarget val="inner"/>
          <c:xMode val="edge"/>
          <c:yMode val="edge"/>
          <c:x val="0.13857883066340845"/>
          <c:y val="0.13972607297327272"/>
          <c:w val="0.84561657163544213"/>
          <c:h val="0.67708439614062321"/>
        </c:manualLayout>
      </c:layout>
      <c:lineChart>
        <c:grouping val="standard"/>
        <c:varyColors val="0"/>
        <c:ser>
          <c:idx val="0"/>
          <c:order val="0"/>
          <c:tx>
            <c:strRef>
              <c:f>Sheet1!$B$1</c:f>
              <c:strCache>
                <c:ptCount val="1"/>
                <c:pt idx="0">
                  <c:v>Loan Demand</c:v>
                </c:pt>
              </c:strCache>
            </c:strRef>
          </c:tx>
          <c:spPr>
            <a:ln w="28575">
              <a:solidFill>
                <a:srgbClr val="3F6CA3"/>
              </a:solidFill>
            </a:ln>
          </c:spPr>
          <c:marker>
            <c:symbol val="none"/>
          </c:marker>
          <c:cat>
            <c:strRef>
              <c:f>Sheet1!$A$2:$A$95</c:f>
              <c:strCache>
                <c:ptCount val="92"/>
                <c:pt idx="3">
                  <c:v>94</c:v>
                </c:pt>
                <c:pt idx="7">
                  <c:v>95</c:v>
                </c:pt>
                <c:pt idx="11">
                  <c:v>96</c:v>
                </c:pt>
                <c:pt idx="15">
                  <c:v>97</c:v>
                </c:pt>
                <c:pt idx="19">
                  <c:v>98</c:v>
                </c:pt>
                <c:pt idx="23">
                  <c:v>99</c:v>
                </c:pt>
                <c:pt idx="27">
                  <c:v>00</c:v>
                </c:pt>
                <c:pt idx="31">
                  <c:v>01</c:v>
                </c:pt>
                <c:pt idx="35">
                  <c:v>02</c:v>
                </c:pt>
                <c:pt idx="39">
                  <c:v>03</c:v>
                </c:pt>
                <c:pt idx="43">
                  <c:v>04</c:v>
                </c:pt>
                <c:pt idx="47">
                  <c:v>05</c:v>
                </c:pt>
                <c:pt idx="49">
                  <c:v> </c:v>
                </c:pt>
                <c:pt idx="51">
                  <c:v>06</c:v>
                </c:pt>
                <c:pt idx="55">
                  <c:v>07</c:v>
                </c:pt>
                <c:pt idx="59">
                  <c:v>08</c:v>
                </c:pt>
                <c:pt idx="63">
                  <c:v>09</c:v>
                </c:pt>
                <c:pt idx="67">
                  <c:v>10</c:v>
                </c:pt>
                <c:pt idx="71">
                  <c:v>11</c:v>
                </c:pt>
                <c:pt idx="75">
                  <c:v>12</c:v>
                </c:pt>
                <c:pt idx="79">
                  <c:v>13</c:v>
                </c:pt>
                <c:pt idx="83">
                  <c:v>14</c:v>
                </c:pt>
                <c:pt idx="87">
                  <c:v>15</c:v>
                </c:pt>
                <c:pt idx="91">
                  <c:v>16</c:v>
                </c:pt>
              </c:strCache>
            </c:strRef>
          </c:cat>
          <c:val>
            <c:numRef>
              <c:f>Sheet1!$B$2:$B$95</c:f>
              <c:numCache>
                <c:formatCode>General</c:formatCode>
                <c:ptCount val="94"/>
                <c:pt idx="0">
                  <c:v>38</c:v>
                </c:pt>
                <c:pt idx="1">
                  <c:v>42</c:v>
                </c:pt>
                <c:pt idx="2">
                  <c:v>43</c:v>
                </c:pt>
                <c:pt idx="3">
                  <c:v>44</c:v>
                </c:pt>
                <c:pt idx="4">
                  <c:v>43</c:v>
                </c:pt>
                <c:pt idx="5">
                  <c:v>40</c:v>
                </c:pt>
                <c:pt idx="6">
                  <c:v>41</c:v>
                </c:pt>
                <c:pt idx="7">
                  <c:v>43</c:v>
                </c:pt>
                <c:pt idx="8">
                  <c:v>38</c:v>
                </c:pt>
                <c:pt idx="9">
                  <c:v>42</c:v>
                </c:pt>
                <c:pt idx="10">
                  <c:v>44</c:v>
                </c:pt>
                <c:pt idx="11">
                  <c:v>43</c:v>
                </c:pt>
                <c:pt idx="12">
                  <c:v>43</c:v>
                </c:pt>
                <c:pt idx="13">
                  <c:v>41</c:v>
                </c:pt>
                <c:pt idx="14">
                  <c:v>42</c:v>
                </c:pt>
                <c:pt idx="15">
                  <c:v>41</c:v>
                </c:pt>
                <c:pt idx="16">
                  <c:v>42</c:v>
                </c:pt>
                <c:pt idx="17">
                  <c:v>42</c:v>
                </c:pt>
                <c:pt idx="18">
                  <c:v>43</c:v>
                </c:pt>
                <c:pt idx="19">
                  <c:v>43</c:v>
                </c:pt>
                <c:pt idx="20">
                  <c:v>41</c:v>
                </c:pt>
                <c:pt idx="21">
                  <c:v>44</c:v>
                </c:pt>
                <c:pt idx="22">
                  <c:v>42</c:v>
                </c:pt>
                <c:pt idx="23">
                  <c:v>40</c:v>
                </c:pt>
                <c:pt idx="24">
                  <c:v>42</c:v>
                </c:pt>
                <c:pt idx="25">
                  <c:v>41</c:v>
                </c:pt>
                <c:pt idx="26">
                  <c:v>44</c:v>
                </c:pt>
                <c:pt idx="27">
                  <c:v>43</c:v>
                </c:pt>
                <c:pt idx="28">
                  <c:v>42</c:v>
                </c:pt>
                <c:pt idx="29">
                  <c:v>42</c:v>
                </c:pt>
                <c:pt idx="30">
                  <c:v>45</c:v>
                </c:pt>
                <c:pt idx="31">
                  <c:v>43</c:v>
                </c:pt>
                <c:pt idx="32">
                  <c:v>43</c:v>
                </c:pt>
                <c:pt idx="33">
                  <c:v>41</c:v>
                </c:pt>
                <c:pt idx="34">
                  <c:v>44</c:v>
                </c:pt>
                <c:pt idx="35">
                  <c:v>45</c:v>
                </c:pt>
                <c:pt idx="36">
                  <c:v>42</c:v>
                </c:pt>
                <c:pt idx="37">
                  <c:v>43</c:v>
                </c:pt>
                <c:pt idx="38">
                  <c:v>43</c:v>
                </c:pt>
                <c:pt idx="39">
                  <c:v>45</c:v>
                </c:pt>
                <c:pt idx="40">
                  <c:v>43</c:v>
                </c:pt>
                <c:pt idx="41">
                  <c:v>43</c:v>
                </c:pt>
                <c:pt idx="42">
                  <c:v>45</c:v>
                </c:pt>
                <c:pt idx="43">
                  <c:v>43</c:v>
                </c:pt>
                <c:pt idx="44">
                  <c:v>43</c:v>
                </c:pt>
                <c:pt idx="45">
                  <c:v>43</c:v>
                </c:pt>
                <c:pt idx="46">
                  <c:v>44</c:v>
                </c:pt>
                <c:pt idx="47">
                  <c:v>46</c:v>
                </c:pt>
                <c:pt idx="48">
                  <c:v>41</c:v>
                </c:pt>
                <c:pt idx="49">
                  <c:v>43</c:v>
                </c:pt>
                <c:pt idx="50">
                  <c:v>43</c:v>
                </c:pt>
                <c:pt idx="51">
                  <c:v>44</c:v>
                </c:pt>
                <c:pt idx="52">
                  <c:v>44</c:v>
                </c:pt>
                <c:pt idx="53">
                  <c:v>44</c:v>
                </c:pt>
                <c:pt idx="54">
                  <c:v>43</c:v>
                </c:pt>
                <c:pt idx="55">
                  <c:v>47</c:v>
                </c:pt>
                <c:pt idx="56">
                  <c:v>43</c:v>
                </c:pt>
                <c:pt idx="57">
                  <c:v>44</c:v>
                </c:pt>
                <c:pt idx="58">
                  <c:v>45</c:v>
                </c:pt>
                <c:pt idx="59">
                  <c:v>47</c:v>
                </c:pt>
                <c:pt idx="60">
                  <c:v>45</c:v>
                </c:pt>
                <c:pt idx="61">
                  <c:v>47</c:v>
                </c:pt>
                <c:pt idx="62">
                  <c:v>50</c:v>
                </c:pt>
                <c:pt idx="63">
                  <c:v>47</c:v>
                </c:pt>
                <c:pt idx="64">
                  <c:v>51</c:v>
                </c:pt>
                <c:pt idx="65">
                  <c:v>50</c:v>
                </c:pt>
                <c:pt idx="66">
                  <c:v>51</c:v>
                </c:pt>
                <c:pt idx="67">
                  <c:v>50</c:v>
                </c:pt>
                <c:pt idx="68">
                  <c:v>51</c:v>
                </c:pt>
                <c:pt idx="69">
                  <c:v>52</c:v>
                </c:pt>
                <c:pt idx="70">
                  <c:v>52</c:v>
                </c:pt>
                <c:pt idx="71">
                  <c:v>52</c:v>
                </c:pt>
                <c:pt idx="72">
                  <c:v>50</c:v>
                </c:pt>
                <c:pt idx="73">
                  <c:v>51</c:v>
                </c:pt>
                <c:pt idx="74">
                  <c:v>51</c:v>
                </c:pt>
                <c:pt idx="75">
                  <c:v>52</c:v>
                </c:pt>
                <c:pt idx="76">
                  <c:v>49</c:v>
                </c:pt>
                <c:pt idx="77">
                  <c:v>51</c:v>
                </c:pt>
                <c:pt idx="78">
                  <c:v>52</c:v>
                </c:pt>
                <c:pt idx="79">
                  <c:v>51</c:v>
                </c:pt>
                <c:pt idx="80">
                  <c:v>50</c:v>
                </c:pt>
                <c:pt idx="81">
                  <c:v>52</c:v>
                </c:pt>
                <c:pt idx="82">
                  <c:v>53</c:v>
                </c:pt>
                <c:pt idx="83">
                  <c:v>52</c:v>
                </c:pt>
                <c:pt idx="84">
                  <c:v>53</c:v>
                </c:pt>
                <c:pt idx="85">
                  <c:v>52</c:v>
                </c:pt>
                <c:pt idx="86">
                  <c:v>53</c:v>
                </c:pt>
                <c:pt idx="87">
                  <c:v>52</c:v>
                </c:pt>
                <c:pt idx="88">
                  <c:v>53</c:v>
                </c:pt>
                <c:pt idx="89">
                  <c:v>51</c:v>
                </c:pt>
                <c:pt idx="90">
                  <c:v>53</c:v>
                </c:pt>
                <c:pt idx="91">
                  <c:v>50</c:v>
                </c:pt>
                <c:pt idx="92">
                  <c:v>52</c:v>
                </c:pt>
              </c:numCache>
            </c:numRef>
          </c:val>
          <c:smooth val="0"/>
        </c:ser>
        <c:dLbls>
          <c:showLegendKey val="0"/>
          <c:showVal val="0"/>
          <c:showCatName val="0"/>
          <c:showSerName val="0"/>
          <c:showPercent val="0"/>
          <c:showBubbleSize val="0"/>
        </c:dLbls>
        <c:smooth val="0"/>
        <c:axId val="287791848"/>
        <c:axId val="287792240"/>
      </c:lineChart>
      <c:catAx>
        <c:axId val="287791848"/>
        <c:scaling>
          <c:orientation val="minMax"/>
        </c:scaling>
        <c:delete val="0"/>
        <c:axPos val="b"/>
        <c:numFmt formatCode="General" sourceLinked="0"/>
        <c:majorTickMark val="out"/>
        <c:minorTickMark val="none"/>
        <c:tickLblPos val="nextTo"/>
        <c:txPr>
          <a:bodyPr rot="-5400000" vert="horz"/>
          <a:lstStyle/>
          <a:p>
            <a:pPr>
              <a:defRPr/>
            </a:pPr>
            <a:endParaRPr lang="en-US"/>
          </a:p>
        </c:txPr>
        <c:crossAx val="287792240"/>
        <c:crosses val="autoZero"/>
        <c:auto val="1"/>
        <c:lblAlgn val="ctr"/>
        <c:lblOffset val="100"/>
        <c:tickLblSkip val="3"/>
        <c:tickMarkSkip val="2"/>
        <c:noMultiLvlLbl val="0"/>
      </c:catAx>
      <c:valAx>
        <c:axId val="287792240"/>
        <c:scaling>
          <c:orientation val="minMax"/>
          <c:max val="55"/>
          <c:min val="35"/>
        </c:scaling>
        <c:delete val="0"/>
        <c:axPos val="l"/>
        <c:majorGridlines/>
        <c:numFmt formatCode="General" sourceLinked="1"/>
        <c:majorTickMark val="out"/>
        <c:minorTickMark val="none"/>
        <c:tickLblPos val="nextTo"/>
        <c:crossAx val="287791848"/>
        <c:crosses val="autoZero"/>
        <c:crossBetween val="between"/>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a:defRPr/>
            </a:pPr>
            <a:r>
              <a:rPr lang="en-US" sz="2000" cap="small" baseline="0" dirty="0" smtClean="0">
                <a:effectLst/>
              </a:rPr>
              <a:t>Average Change in Employment per Firm</a:t>
            </a:r>
            <a:endParaRPr lang="en-US" sz="1600" b="0" dirty="0" smtClean="0">
              <a:effectLst/>
            </a:endParaRPr>
          </a:p>
          <a:p>
            <a:pPr algn="ctr">
              <a:defRPr/>
            </a:pPr>
            <a:r>
              <a:rPr lang="en-US" sz="1600" b="0" i="1" dirty="0" smtClean="0">
                <a:effectLst/>
              </a:rPr>
              <a:t>(Seasonally Adjusted)</a:t>
            </a:r>
          </a:p>
        </c:rich>
      </c:tx>
      <c:layout>
        <c:manualLayout>
          <c:xMode val="edge"/>
          <c:yMode val="edge"/>
          <c:x val="0.24081352330958633"/>
          <c:y val="4.2253521126760563E-2"/>
        </c:manualLayout>
      </c:layout>
      <c:overlay val="0"/>
    </c:title>
    <c:autoTitleDeleted val="0"/>
    <c:plotArea>
      <c:layout>
        <c:manualLayout>
          <c:layoutTarget val="inner"/>
          <c:xMode val="edge"/>
          <c:yMode val="edge"/>
          <c:x val="0.13327121609798775"/>
          <c:y val="0.23908789104064695"/>
          <c:w val="0.84926846644169474"/>
          <c:h val="0.57701249491700857"/>
        </c:manualLayout>
      </c:layout>
      <c:lineChart>
        <c:grouping val="standard"/>
        <c:varyColors val="0"/>
        <c:ser>
          <c:idx val="0"/>
          <c:order val="0"/>
          <c:tx>
            <c:strRef>
              <c:f>Sheet1!$B$1</c:f>
              <c:strCache>
                <c:ptCount val="1"/>
                <c:pt idx="0">
                  <c:v>planned</c:v>
                </c:pt>
              </c:strCache>
            </c:strRef>
          </c:tx>
          <c:spPr>
            <a:ln>
              <a:solidFill>
                <a:srgbClr val="3F6CA3"/>
              </a:solidFill>
            </a:ln>
          </c:spPr>
          <c:marker>
            <c:symbol val="none"/>
          </c:marker>
          <c:cat>
            <c:strRef>
              <c:f>Sheet1!$A$2:$A$161</c:f>
              <c:strCache>
                <c:ptCount val="158"/>
                <c:pt idx="0">
                  <c:v>76</c:v>
                </c:pt>
                <c:pt idx="5">
                  <c:v>78</c:v>
                </c:pt>
                <c:pt idx="13">
                  <c:v>80</c:v>
                </c:pt>
                <c:pt idx="21">
                  <c:v>82</c:v>
                </c:pt>
                <c:pt idx="29">
                  <c:v>84</c:v>
                </c:pt>
                <c:pt idx="37">
                  <c:v>86</c:v>
                </c:pt>
                <c:pt idx="45">
                  <c:v>88</c:v>
                </c:pt>
                <c:pt idx="53">
                  <c:v>90</c:v>
                </c:pt>
                <c:pt idx="61">
                  <c:v>92</c:v>
                </c:pt>
                <c:pt idx="69">
                  <c:v>94</c:v>
                </c:pt>
                <c:pt idx="77">
                  <c:v>96</c:v>
                </c:pt>
                <c:pt idx="85">
                  <c:v>98</c:v>
                </c:pt>
                <c:pt idx="93">
                  <c:v>00</c:v>
                </c:pt>
                <c:pt idx="101">
                  <c:v>02</c:v>
                </c:pt>
                <c:pt idx="107">
                  <c:v> </c:v>
                </c:pt>
                <c:pt idx="109">
                  <c:v>04</c:v>
                </c:pt>
                <c:pt idx="117">
                  <c:v>06</c:v>
                </c:pt>
                <c:pt idx="125">
                  <c:v>08</c:v>
                </c:pt>
                <c:pt idx="133">
                  <c:v>10</c:v>
                </c:pt>
                <c:pt idx="141">
                  <c:v>12</c:v>
                </c:pt>
                <c:pt idx="149">
                  <c:v>14</c:v>
                </c:pt>
                <c:pt idx="157">
                  <c:v>16</c:v>
                </c:pt>
              </c:strCache>
            </c:strRef>
          </c:cat>
          <c:val>
            <c:numRef>
              <c:f>Sheet1!$B$2:$B$161</c:f>
              <c:numCache>
                <c:formatCode>0.00</c:formatCode>
                <c:ptCount val="160"/>
                <c:pt idx="0">
                  <c:v>0.09</c:v>
                </c:pt>
                <c:pt idx="1">
                  <c:v>0.23</c:v>
                </c:pt>
                <c:pt idx="2">
                  <c:v>0.13</c:v>
                </c:pt>
                <c:pt idx="3">
                  <c:v>0.16</c:v>
                </c:pt>
                <c:pt idx="4">
                  <c:v>0.28000000000000003</c:v>
                </c:pt>
                <c:pt idx="5">
                  <c:v>0.3</c:v>
                </c:pt>
                <c:pt idx="6">
                  <c:v>0.15</c:v>
                </c:pt>
                <c:pt idx="7">
                  <c:v>0.26</c:v>
                </c:pt>
                <c:pt idx="8">
                  <c:v>0.37</c:v>
                </c:pt>
                <c:pt idx="9">
                  <c:v>0.31</c:v>
                </c:pt>
                <c:pt idx="10">
                  <c:v>0.18</c:v>
                </c:pt>
                <c:pt idx="11">
                  <c:v>0.1</c:v>
                </c:pt>
                <c:pt idx="12">
                  <c:v>0.1</c:v>
                </c:pt>
                <c:pt idx="13">
                  <c:v>-0.02</c:v>
                </c:pt>
                <c:pt idx="14">
                  <c:v>-0.39</c:v>
                </c:pt>
                <c:pt idx="15">
                  <c:v>-0.48</c:v>
                </c:pt>
                <c:pt idx="16">
                  <c:v>-0.25</c:v>
                </c:pt>
                <c:pt idx="17">
                  <c:v>-0.19</c:v>
                </c:pt>
                <c:pt idx="18">
                  <c:v>-0.08</c:v>
                </c:pt>
                <c:pt idx="19">
                  <c:v>-0.18</c:v>
                </c:pt>
                <c:pt idx="20">
                  <c:v>-0.16</c:v>
                </c:pt>
                <c:pt idx="21">
                  <c:v>-0.5</c:v>
                </c:pt>
                <c:pt idx="22">
                  <c:v>-0.3</c:v>
                </c:pt>
                <c:pt idx="23">
                  <c:v>-0.54</c:v>
                </c:pt>
                <c:pt idx="24">
                  <c:v>-0.27</c:v>
                </c:pt>
                <c:pt idx="25">
                  <c:v>-0.23</c:v>
                </c:pt>
                <c:pt idx="26">
                  <c:v>-0.22</c:v>
                </c:pt>
                <c:pt idx="27">
                  <c:v>0.02</c:v>
                </c:pt>
                <c:pt idx="28">
                  <c:v>0.25</c:v>
                </c:pt>
                <c:pt idx="29">
                  <c:v>0.14000000000000001</c:v>
                </c:pt>
                <c:pt idx="30">
                  <c:v>0.22</c:v>
                </c:pt>
                <c:pt idx="31">
                  <c:v>0.22</c:v>
                </c:pt>
                <c:pt idx="32">
                  <c:v>0.38</c:v>
                </c:pt>
                <c:pt idx="33">
                  <c:v>0.15</c:v>
                </c:pt>
                <c:pt idx="34">
                  <c:v>0.09</c:v>
                </c:pt>
                <c:pt idx="35">
                  <c:v>0.25</c:v>
                </c:pt>
                <c:pt idx="36">
                  <c:v>0.12</c:v>
                </c:pt>
                <c:pt idx="37">
                  <c:v>0.17</c:v>
                </c:pt>
                <c:pt idx="38">
                  <c:v>-0.01</c:v>
                </c:pt>
                <c:pt idx="39">
                  <c:v>0.01</c:v>
                </c:pt>
                <c:pt idx="40">
                  <c:v>0.23</c:v>
                </c:pt>
                <c:pt idx="41">
                  <c:v>0.08</c:v>
                </c:pt>
                <c:pt idx="42">
                  <c:v>0</c:v>
                </c:pt>
                <c:pt idx="43">
                  <c:v>-0.03</c:v>
                </c:pt>
                <c:pt idx="44">
                  <c:v>0.08</c:v>
                </c:pt>
                <c:pt idx="45">
                  <c:v>0.23</c:v>
                </c:pt>
                <c:pt idx="46">
                  <c:v>0.12</c:v>
                </c:pt>
                <c:pt idx="47">
                  <c:v>0.16</c:v>
                </c:pt>
                <c:pt idx="48">
                  <c:v>0.05</c:v>
                </c:pt>
                <c:pt idx="49">
                  <c:v>0.28999999999999998</c:v>
                </c:pt>
                <c:pt idx="50">
                  <c:v>0.03</c:v>
                </c:pt>
                <c:pt idx="51">
                  <c:v>0.25</c:v>
                </c:pt>
                <c:pt idx="52">
                  <c:v>7.0000000000000007E-2</c:v>
                </c:pt>
                <c:pt idx="53">
                  <c:v>-0.15</c:v>
                </c:pt>
                <c:pt idx="54">
                  <c:v>0.08</c:v>
                </c:pt>
                <c:pt idx="55">
                  <c:v>0.08</c:v>
                </c:pt>
                <c:pt idx="56">
                  <c:v>-0.04</c:v>
                </c:pt>
                <c:pt idx="57">
                  <c:v>-0.21</c:v>
                </c:pt>
                <c:pt idx="58">
                  <c:v>-0.31</c:v>
                </c:pt>
                <c:pt idx="59">
                  <c:v>-0.18</c:v>
                </c:pt>
                <c:pt idx="60">
                  <c:v>-0.22</c:v>
                </c:pt>
                <c:pt idx="61">
                  <c:v>-0.21</c:v>
                </c:pt>
                <c:pt idx="62">
                  <c:v>-0.04</c:v>
                </c:pt>
                <c:pt idx="63">
                  <c:v>-0.02</c:v>
                </c:pt>
                <c:pt idx="64">
                  <c:v>-0.02</c:v>
                </c:pt>
                <c:pt idx="65">
                  <c:v>-0.05</c:v>
                </c:pt>
                <c:pt idx="66">
                  <c:v>-0.05</c:v>
                </c:pt>
                <c:pt idx="67">
                  <c:v>7.0000000000000007E-2</c:v>
                </c:pt>
                <c:pt idx="68">
                  <c:v>0</c:v>
                </c:pt>
                <c:pt idx="69">
                  <c:v>0.05</c:v>
                </c:pt>
                <c:pt idx="70">
                  <c:v>0.18</c:v>
                </c:pt>
                <c:pt idx="71">
                  <c:v>0.16</c:v>
                </c:pt>
                <c:pt idx="72">
                  <c:v>0.17</c:v>
                </c:pt>
                <c:pt idx="73">
                  <c:v>0.16</c:v>
                </c:pt>
                <c:pt idx="74">
                  <c:v>0.28000000000000003</c:v>
                </c:pt>
                <c:pt idx="75">
                  <c:v>0.24</c:v>
                </c:pt>
                <c:pt idx="76">
                  <c:v>0.24</c:v>
                </c:pt>
                <c:pt idx="77">
                  <c:v>0.08</c:v>
                </c:pt>
                <c:pt idx="78">
                  <c:v>0.01</c:v>
                </c:pt>
                <c:pt idx="79">
                  <c:v>0.03</c:v>
                </c:pt>
                <c:pt idx="80">
                  <c:v>0.05</c:v>
                </c:pt>
                <c:pt idx="81">
                  <c:v>0.06</c:v>
                </c:pt>
                <c:pt idx="82">
                  <c:v>0.21</c:v>
                </c:pt>
                <c:pt idx="83">
                  <c:v>0.3</c:v>
                </c:pt>
                <c:pt idx="84">
                  <c:v>0.17</c:v>
                </c:pt>
                <c:pt idx="85">
                  <c:v>0.12</c:v>
                </c:pt>
                <c:pt idx="86">
                  <c:v>0.11</c:v>
                </c:pt>
                <c:pt idx="87">
                  <c:v>0.13</c:v>
                </c:pt>
                <c:pt idx="88">
                  <c:v>0.18</c:v>
                </c:pt>
                <c:pt idx="89">
                  <c:v>0.25</c:v>
                </c:pt>
                <c:pt idx="90">
                  <c:v>0.03</c:v>
                </c:pt>
                <c:pt idx="91">
                  <c:v>0.08</c:v>
                </c:pt>
                <c:pt idx="92">
                  <c:v>0</c:v>
                </c:pt>
                <c:pt idx="93">
                  <c:v>0.19</c:v>
                </c:pt>
                <c:pt idx="94">
                  <c:v>0.18</c:v>
                </c:pt>
                <c:pt idx="95">
                  <c:v>0.06</c:v>
                </c:pt>
                <c:pt idx="96">
                  <c:v>0.09</c:v>
                </c:pt>
                <c:pt idx="97">
                  <c:v>0.06</c:v>
                </c:pt>
                <c:pt idx="98">
                  <c:v>7.0000000000000007E-2</c:v>
                </c:pt>
                <c:pt idx="99">
                  <c:v>-0.03</c:v>
                </c:pt>
                <c:pt idx="100">
                  <c:v>-0.1</c:v>
                </c:pt>
                <c:pt idx="101">
                  <c:v>-0.22</c:v>
                </c:pt>
                <c:pt idx="102">
                  <c:v>0</c:v>
                </c:pt>
                <c:pt idx="103" formatCode="#,##0.00">
                  <c:v>-0.18</c:v>
                </c:pt>
                <c:pt idx="104">
                  <c:v>-0.16</c:v>
                </c:pt>
                <c:pt idx="105">
                  <c:v>-0.11</c:v>
                </c:pt>
                <c:pt idx="106">
                  <c:v>-7.0000000000000007E-2</c:v>
                </c:pt>
                <c:pt idx="107">
                  <c:v>-0.13</c:v>
                </c:pt>
                <c:pt idx="108">
                  <c:v>0.18</c:v>
                </c:pt>
                <c:pt idx="109">
                  <c:v>-0.1</c:v>
                </c:pt>
                <c:pt idx="110">
                  <c:v>0.15</c:v>
                </c:pt>
                <c:pt idx="111">
                  <c:v>0.12</c:v>
                </c:pt>
                <c:pt idx="112">
                  <c:v>7.0000000000000007E-2</c:v>
                </c:pt>
                <c:pt idx="113">
                  <c:v>0.11</c:v>
                </c:pt>
                <c:pt idx="114">
                  <c:v>0.15</c:v>
                </c:pt>
                <c:pt idx="115">
                  <c:v>0.18</c:v>
                </c:pt>
                <c:pt idx="116">
                  <c:v>0.41</c:v>
                </c:pt>
                <c:pt idx="117">
                  <c:v>0.12</c:v>
                </c:pt>
                <c:pt idx="118">
                  <c:v>0.13</c:v>
                </c:pt>
                <c:pt idx="119">
                  <c:v>0.06</c:v>
                </c:pt>
                <c:pt idx="120">
                  <c:v>0.02</c:v>
                </c:pt>
                <c:pt idx="121">
                  <c:v>0.08</c:v>
                </c:pt>
                <c:pt idx="122">
                  <c:v>-0.18</c:v>
                </c:pt>
                <c:pt idx="123">
                  <c:v>0.08</c:v>
                </c:pt>
                <c:pt idx="124">
                  <c:v>-0.18</c:v>
                </c:pt>
                <c:pt idx="125">
                  <c:v>-0.11</c:v>
                </c:pt>
                <c:pt idx="126">
                  <c:v>-0.03</c:v>
                </c:pt>
                <c:pt idx="127">
                  <c:v>-0.22</c:v>
                </c:pt>
                <c:pt idx="128">
                  <c:v>-0.46</c:v>
                </c:pt>
                <c:pt idx="129">
                  <c:v>-0.7</c:v>
                </c:pt>
                <c:pt idx="130">
                  <c:v>-1.06</c:v>
                </c:pt>
                <c:pt idx="131">
                  <c:v>-0.79</c:v>
                </c:pt>
                <c:pt idx="132">
                  <c:v>-0.56999999999999995</c:v>
                </c:pt>
                <c:pt idx="133">
                  <c:v>-0.48</c:v>
                </c:pt>
                <c:pt idx="134">
                  <c:v>-0.22</c:v>
                </c:pt>
                <c:pt idx="135" formatCode="General">
                  <c:v>-0.13</c:v>
                </c:pt>
                <c:pt idx="136" formatCode="General">
                  <c:v>-0.05</c:v>
                </c:pt>
                <c:pt idx="137" formatCode="General">
                  <c:v>0.11</c:v>
                </c:pt>
                <c:pt idx="138" formatCode="General">
                  <c:v>0</c:v>
                </c:pt>
                <c:pt idx="139" formatCode="General">
                  <c:v>-0.13</c:v>
                </c:pt>
                <c:pt idx="140" formatCode="General">
                  <c:v>-0.15</c:v>
                </c:pt>
                <c:pt idx="141" formatCode="General">
                  <c:v>0.04</c:v>
                </c:pt>
                <c:pt idx="142">
                  <c:v>0.06</c:v>
                </c:pt>
                <c:pt idx="143">
                  <c:v>-0.02</c:v>
                </c:pt>
                <c:pt idx="144">
                  <c:v>-0.03</c:v>
                </c:pt>
                <c:pt idx="145">
                  <c:v>0.13</c:v>
                </c:pt>
                <c:pt idx="146">
                  <c:v>0.1</c:v>
                </c:pt>
                <c:pt idx="147">
                  <c:v>-0.09</c:v>
                </c:pt>
                <c:pt idx="148">
                  <c:v>0.11</c:v>
                </c:pt>
                <c:pt idx="149">
                  <c:v>0.12</c:v>
                </c:pt>
                <c:pt idx="150">
                  <c:v>7.0000000000000007E-2</c:v>
                </c:pt>
                <c:pt idx="151">
                  <c:v>0.01</c:v>
                </c:pt>
                <c:pt idx="152">
                  <c:v>0</c:v>
                </c:pt>
                <c:pt idx="153">
                  <c:v>0.16</c:v>
                </c:pt>
                <c:pt idx="154">
                  <c:v>0.14000000000000001</c:v>
                </c:pt>
                <c:pt idx="155">
                  <c:v>0.05</c:v>
                </c:pt>
                <c:pt idx="156">
                  <c:v>0</c:v>
                </c:pt>
                <c:pt idx="157">
                  <c:v>0.11</c:v>
                </c:pt>
                <c:pt idx="158" formatCode="General">
                  <c:v>-0.08</c:v>
                </c:pt>
              </c:numCache>
            </c:numRef>
          </c:val>
          <c:smooth val="0"/>
        </c:ser>
        <c:dLbls>
          <c:showLegendKey val="0"/>
          <c:showVal val="0"/>
          <c:showCatName val="0"/>
          <c:showSerName val="0"/>
          <c:showPercent val="0"/>
          <c:showBubbleSize val="0"/>
        </c:dLbls>
        <c:smooth val="0"/>
        <c:axId val="287793024"/>
        <c:axId val="287793416"/>
      </c:lineChart>
      <c:catAx>
        <c:axId val="287793024"/>
        <c:scaling>
          <c:orientation val="minMax"/>
        </c:scaling>
        <c:delete val="0"/>
        <c:axPos val="b"/>
        <c:numFmt formatCode="General" sourceLinked="1"/>
        <c:majorTickMark val="out"/>
        <c:minorTickMark val="none"/>
        <c:tickLblPos val="nextTo"/>
        <c:txPr>
          <a:bodyPr rot="-5400000" vert="horz"/>
          <a:lstStyle/>
          <a:p>
            <a:pPr>
              <a:defRPr/>
            </a:pPr>
            <a:endParaRPr lang="en-US"/>
          </a:p>
        </c:txPr>
        <c:crossAx val="287793416"/>
        <c:crossesAt val="-10"/>
        <c:auto val="1"/>
        <c:lblAlgn val="ctr"/>
        <c:lblOffset val="100"/>
        <c:tickLblSkip val="1"/>
        <c:tickMarkSkip val="1"/>
        <c:noMultiLvlLbl val="0"/>
      </c:catAx>
      <c:valAx>
        <c:axId val="287793416"/>
        <c:scaling>
          <c:orientation val="minMax"/>
        </c:scaling>
        <c:delete val="0"/>
        <c:axPos val="l"/>
        <c:majorGridlines/>
        <c:numFmt formatCode="0.00" sourceLinked="1"/>
        <c:majorTickMark val="out"/>
        <c:minorTickMark val="none"/>
        <c:tickLblPos val="nextTo"/>
        <c:crossAx val="287793024"/>
        <c:crosses val="autoZero"/>
        <c:crossBetween val="between"/>
      </c:valAx>
    </c:plotArea>
    <c:plotVisOnly val="1"/>
    <c:dispBlanksAs val="gap"/>
    <c:showDLblsOverMax val="0"/>
  </c:chart>
  <c:txPr>
    <a:bodyPr/>
    <a:lstStyle/>
    <a:p>
      <a:pPr>
        <a:defRPr sz="1800"/>
      </a:pPr>
      <a:endParaRPr lang="en-US"/>
    </a:p>
  </c:txPr>
  <c:externalData r:id="rId1">
    <c:autoUpdate val="0"/>
  </c:externalData>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emf"/></Relationships>
</file>

<file path=ppt/drawings/drawing1.xml><?xml version="1.0" encoding="utf-8"?>
<c:userShapes xmlns:c="http://schemas.openxmlformats.org/drawingml/2006/chart">
  <cdr:relSizeAnchor xmlns:cdr="http://schemas.openxmlformats.org/drawingml/2006/chartDrawing">
    <cdr:from>
      <cdr:x>0.47059</cdr:x>
      <cdr:y>0.93103</cdr:y>
    </cdr:from>
    <cdr:to>
      <cdr:x>0.59048</cdr:x>
      <cdr:y>1</cdr:y>
    </cdr:to>
    <cdr:sp macro="" textlink="">
      <cdr:nvSpPr>
        <cdr:cNvPr id="3" name="TextBox 2"/>
        <cdr:cNvSpPr txBox="1"/>
      </cdr:nvSpPr>
      <cdr:spPr>
        <a:xfrm xmlns:a="http://schemas.openxmlformats.org/drawingml/2006/main">
          <a:off x="3765176" y="4469524"/>
          <a:ext cx="959224" cy="33107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600" dirty="0" smtClean="0"/>
            <a:t>Year</a:t>
          </a:r>
          <a:endParaRPr lang="en-US" sz="1600" dirty="0"/>
        </a:p>
      </cdr:txBody>
    </cdr:sp>
  </cdr:relSizeAnchor>
  <cdr:relSizeAnchor xmlns:cdr="http://schemas.openxmlformats.org/drawingml/2006/chartDrawing">
    <cdr:from>
      <cdr:x>0.11818</cdr:x>
      <cdr:y>0.5</cdr:y>
    </cdr:from>
    <cdr:to>
      <cdr:x>0.97273</cdr:x>
      <cdr:y>0.5</cdr:y>
    </cdr:to>
    <cdr:cxnSp macro="">
      <cdr:nvCxnSpPr>
        <cdr:cNvPr id="5" name="Straight Connector 4"/>
        <cdr:cNvCxnSpPr/>
      </cdr:nvCxnSpPr>
      <cdr:spPr>
        <a:xfrm xmlns:a="http://schemas.openxmlformats.org/drawingml/2006/main" flipH="1">
          <a:off x="990600" y="2438400"/>
          <a:ext cx="7162838" cy="0"/>
        </a:xfrm>
        <a:prstGeom xmlns:a="http://schemas.openxmlformats.org/drawingml/2006/main" prst="line">
          <a:avLst/>
        </a:prstGeom>
        <a:ln xmlns:a="http://schemas.openxmlformats.org/drawingml/2006/main" w="19050">
          <a:solidFill>
            <a:srgbClr val="FF6825"/>
          </a:solidFill>
          <a:prstDash val="lg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0.60909</cdr:x>
      <cdr:y>0.65569</cdr:y>
    </cdr:from>
    <cdr:to>
      <cdr:x>0.83637</cdr:x>
      <cdr:y>0.69917</cdr:y>
    </cdr:to>
    <cdr:sp macro="" textlink="">
      <cdr:nvSpPr>
        <cdr:cNvPr id="4" name="TextBox 3"/>
        <cdr:cNvSpPr txBox="1"/>
      </cdr:nvSpPr>
      <cdr:spPr>
        <a:xfrm xmlns:a="http://schemas.openxmlformats.org/drawingml/2006/main">
          <a:off x="5105400" y="3447464"/>
          <a:ext cx="1905061" cy="22860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dirty="0"/>
            <a:t>f</a:t>
          </a:r>
          <a:r>
            <a:rPr lang="en-US" dirty="0" smtClean="0"/>
            <a:t>rom most current data point</a:t>
          </a:r>
          <a:endParaRPr lang="en-US" sz="1100" dirty="0"/>
        </a:p>
      </cdr:txBody>
    </cdr:sp>
  </cdr:relSizeAnchor>
  <cdr:relSizeAnchor xmlns:cdr="http://schemas.openxmlformats.org/drawingml/2006/chartDrawing">
    <cdr:from>
      <cdr:x>0.52727</cdr:x>
      <cdr:y>0.68116</cdr:y>
    </cdr:from>
    <cdr:to>
      <cdr:x>0.60909</cdr:x>
      <cdr:y>0.68116</cdr:y>
    </cdr:to>
    <cdr:cxnSp macro="">
      <cdr:nvCxnSpPr>
        <cdr:cNvPr id="7" name="Straight Connector 6"/>
        <cdr:cNvCxnSpPr/>
      </cdr:nvCxnSpPr>
      <cdr:spPr>
        <a:xfrm xmlns:a="http://schemas.openxmlformats.org/drawingml/2006/main" flipH="1">
          <a:off x="4419592" y="3581400"/>
          <a:ext cx="685815" cy="0"/>
        </a:xfrm>
        <a:prstGeom xmlns:a="http://schemas.openxmlformats.org/drawingml/2006/main" prst="line">
          <a:avLst/>
        </a:prstGeom>
        <a:ln xmlns:a="http://schemas.openxmlformats.org/drawingml/2006/main" w="19050">
          <a:solidFill>
            <a:srgbClr val="FF6825"/>
          </a:solidFill>
          <a:prstDash val="lg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0.64545</cdr:x>
      <cdr:y>0.68116</cdr:y>
    </cdr:from>
    <cdr:to>
      <cdr:x>0.75455</cdr:x>
      <cdr:y>0.85507</cdr:y>
    </cdr:to>
    <cdr:sp macro="" textlink="">
      <cdr:nvSpPr>
        <cdr:cNvPr id="6" name="TextBox 5"/>
        <cdr:cNvSpPr txBox="1"/>
      </cdr:nvSpPr>
      <cdr:spPr>
        <a:xfrm xmlns:a="http://schemas.openxmlformats.org/drawingml/2006/main">
          <a:off x="5410200" y="35814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userShapes>
</file>

<file path=ppt/drawings/drawing10.xml><?xml version="1.0" encoding="utf-8"?>
<c:userShapes xmlns:c="http://schemas.openxmlformats.org/drawingml/2006/chart">
  <cdr:relSizeAnchor xmlns:cdr="http://schemas.openxmlformats.org/drawingml/2006/chartDrawing">
    <cdr:from>
      <cdr:x>0.00943</cdr:x>
      <cdr:y>0.36765</cdr:y>
    </cdr:from>
    <cdr:to>
      <cdr:x>0.05052</cdr:x>
      <cdr:y>0.67815</cdr:y>
    </cdr:to>
    <cdr:sp macro="" textlink="">
      <cdr:nvSpPr>
        <cdr:cNvPr id="2" name="TextBox 1"/>
        <cdr:cNvSpPr txBox="1"/>
      </cdr:nvSpPr>
      <cdr:spPr>
        <a:xfrm xmlns:a="http://schemas.openxmlformats.org/drawingml/2006/main">
          <a:off x="76200" y="1905000"/>
          <a:ext cx="331892" cy="1608887"/>
        </a:xfrm>
        <a:prstGeom xmlns:a="http://schemas.openxmlformats.org/drawingml/2006/main" prst="rect">
          <a:avLst/>
        </a:prstGeom>
      </cdr:spPr>
      <cdr:txBody>
        <a:bodyPr xmlns:a="http://schemas.openxmlformats.org/drawingml/2006/main" vert="vert270"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600" dirty="0" smtClean="0"/>
            <a:t>Percent of Firms</a:t>
          </a:r>
          <a:endParaRPr lang="en-US" sz="1600" dirty="0"/>
        </a:p>
      </cdr:txBody>
    </cdr:sp>
  </cdr:relSizeAnchor>
  <cdr:relSizeAnchor xmlns:cdr="http://schemas.openxmlformats.org/drawingml/2006/chartDrawing">
    <cdr:from>
      <cdr:x>0.4717</cdr:x>
      <cdr:y>0.91176</cdr:y>
    </cdr:from>
    <cdr:to>
      <cdr:x>0.57283</cdr:x>
      <cdr:y>0.99998</cdr:y>
    </cdr:to>
    <cdr:sp macro="" textlink="">
      <cdr:nvSpPr>
        <cdr:cNvPr id="3" name="TextBox 1"/>
        <cdr:cNvSpPr txBox="1"/>
      </cdr:nvSpPr>
      <cdr:spPr>
        <a:xfrm xmlns:a="http://schemas.openxmlformats.org/drawingml/2006/main">
          <a:off x="3810000" y="4724400"/>
          <a:ext cx="816847" cy="45712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600" dirty="0" smtClean="0"/>
            <a:t>Year</a:t>
          </a:r>
          <a:endParaRPr lang="en-US" sz="1600" dirty="0"/>
        </a:p>
      </cdr:txBody>
    </cdr:sp>
  </cdr:relSizeAnchor>
</c:userShapes>
</file>

<file path=ppt/drawings/drawing11.xml><?xml version="1.0" encoding="utf-8"?>
<c:userShapes xmlns:c="http://schemas.openxmlformats.org/drawingml/2006/chart">
  <cdr:relSizeAnchor xmlns:cdr="http://schemas.openxmlformats.org/drawingml/2006/chartDrawing">
    <cdr:from>
      <cdr:x>0.00952</cdr:x>
      <cdr:y>0.32836</cdr:y>
    </cdr:from>
    <cdr:to>
      <cdr:x>0.04904</cdr:x>
      <cdr:y>0.69989</cdr:y>
    </cdr:to>
    <cdr:sp macro="" textlink="">
      <cdr:nvSpPr>
        <cdr:cNvPr id="2" name="TextBox 1"/>
        <cdr:cNvSpPr txBox="1"/>
      </cdr:nvSpPr>
      <cdr:spPr>
        <a:xfrm xmlns:a="http://schemas.openxmlformats.org/drawingml/2006/main">
          <a:off x="76170" y="1676400"/>
          <a:ext cx="316199" cy="1896818"/>
        </a:xfrm>
        <a:prstGeom xmlns:a="http://schemas.openxmlformats.org/drawingml/2006/main" prst="rect">
          <a:avLst/>
        </a:prstGeom>
      </cdr:spPr>
      <cdr:txBody>
        <a:bodyPr xmlns:a="http://schemas.openxmlformats.org/drawingml/2006/main" vert="vert270"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600" dirty="0" smtClean="0"/>
            <a:t>Net Percent of Firms</a:t>
          </a:r>
          <a:endParaRPr lang="en-US" sz="1600" dirty="0"/>
        </a:p>
      </cdr:txBody>
    </cdr:sp>
  </cdr:relSizeAnchor>
  <cdr:relSizeAnchor xmlns:cdr="http://schemas.openxmlformats.org/drawingml/2006/chartDrawing">
    <cdr:from>
      <cdr:x>0.45714</cdr:x>
      <cdr:y>0.87324</cdr:y>
    </cdr:from>
    <cdr:to>
      <cdr:x>0.55923</cdr:x>
      <cdr:y>0.96015</cdr:y>
    </cdr:to>
    <cdr:sp macro="" textlink="">
      <cdr:nvSpPr>
        <cdr:cNvPr id="3" name="TextBox 1"/>
        <cdr:cNvSpPr txBox="1"/>
      </cdr:nvSpPr>
      <cdr:spPr>
        <a:xfrm xmlns:a="http://schemas.openxmlformats.org/drawingml/2006/main">
          <a:off x="3657600" y="4724400"/>
          <a:ext cx="816822" cy="4702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600" dirty="0" smtClean="0"/>
            <a:t>Year</a:t>
          </a:r>
          <a:endParaRPr lang="en-US" sz="1600" dirty="0"/>
        </a:p>
      </cdr:txBody>
    </cdr:sp>
  </cdr:relSizeAnchor>
</c:userShapes>
</file>

<file path=ppt/drawings/drawing12.xml><?xml version="1.0" encoding="utf-8"?>
<c:userShapes xmlns:c="http://schemas.openxmlformats.org/drawingml/2006/chart">
  <cdr:relSizeAnchor xmlns:cdr="http://schemas.openxmlformats.org/drawingml/2006/chartDrawing">
    <cdr:from>
      <cdr:x>0.01739</cdr:x>
      <cdr:y>0.35211</cdr:y>
    </cdr:from>
    <cdr:to>
      <cdr:x>0.06087</cdr:x>
      <cdr:y>0.6338</cdr:y>
    </cdr:to>
    <cdr:sp macro="" textlink="">
      <cdr:nvSpPr>
        <cdr:cNvPr id="2" name="TextBox 1"/>
        <cdr:cNvSpPr txBox="1"/>
      </cdr:nvSpPr>
      <cdr:spPr>
        <a:xfrm xmlns:a="http://schemas.openxmlformats.org/drawingml/2006/main">
          <a:off x="152400" y="1905000"/>
          <a:ext cx="381000" cy="1524000"/>
        </a:xfrm>
        <a:prstGeom xmlns:a="http://schemas.openxmlformats.org/drawingml/2006/main" prst="rect">
          <a:avLst/>
        </a:prstGeom>
      </cdr:spPr>
      <cdr:txBody>
        <a:bodyPr xmlns:a="http://schemas.openxmlformats.org/drawingml/2006/main" vert="vert270"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600" dirty="0" smtClean="0"/>
            <a:t>Percent of Firms</a:t>
          </a:r>
          <a:endParaRPr lang="en-US" sz="1600" dirty="0"/>
        </a:p>
      </cdr:txBody>
    </cdr:sp>
  </cdr:relSizeAnchor>
  <cdr:relSizeAnchor xmlns:cdr="http://schemas.openxmlformats.org/drawingml/2006/chartDrawing">
    <cdr:from>
      <cdr:x>0.46957</cdr:x>
      <cdr:y>0.87324</cdr:y>
    </cdr:from>
    <cdr:to>
      <cdr:x>0.56812</cdr:x>
      <cdr:y>0.95383</cdr:y>
    </cdr:to>
    <cdr:sp macro="" textlink="">
      <cdr:nvSpPr>
        <cdr:cNvPr id="3" name="TextBox 1"/>
        <cdr:cNvSpPr txBox="1"/>
      </cdr:nvSpPr>
      <cdr:spPr>
        <a:xfrm xmlns:a="http://schemas.openxmlformats.org/drawingml/2006/main">
          <a:off x="4114800" y="4724400"/>
          <a:ext cx="863600" cy="43599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600" dirty="0" smtClean="0"/>
            <a:t>Year</a:t>
          </a:r>
          <a:endParaRPr lang="en-US" sz="1600" dirty="0"/>
        </a:p>
      </cdr:txBody>
    </cdr:sp>
  </cdr:relSizeAnchor>
</c:userShapes>
</file>

<file path=ppt/drawings/drawing13.xml><?xml version="1.0" encoding="utf-8"?>
<c:userShapes xmlns:c="http://schemas.openxmlformats.org/drawingml/2006/chart">
  <cdr:relSizeAnchor xmlns:cdr="http://schemas.openxmlformats.org/drawingml/2006/chartDrawing">
    <cdr:from>
      <cdr:x>0.47438</cdr:x>
      <cdr:y>0.8573</cdr:y>
    </cdr:from>
    <cdr:to>
      <cdr:x>0.59166</cdr:x>
      <cdr:y>0.91748</cdr:y>
    </cdr:to>
    <cdr:sp macro="" textlink="">
      <cdr:nvSpPr>
        <cdr:cNvPr id="2" name="TextBox 1"/>
        <cdr:cNvSpPr txBox="1"/>
      </cdr:nvSpPr>
      <cdr:spPr>
        <a:xfrm xmlns:a="http://schemas.openxmlformats.org/drawingml/2006/main">
          <a:off x="3831644" y="4414530"/>
          <a:ext cx="947311" cy="309870"/>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600" dirty="0" smtClean="0"/>
            <a:t>Year</a:t>
          </a:r>
          <a:endParaRPr lang="en-US" sz="1600" dirty="0"/>
        </a:p>
      </cdr:txBody>
    </cdr:sp>
  </cdr:relSizeAnchor>
  <cdr:relSizeAnchor xmlns:cdr="http://schemas.openxmlformats.org/drawingml/2006/chartDrawing">
    <cdr:from>
      <cdr:x>0.00943</cdr:x>
      <cdr:y>0.12692</cdr:y>
    </cdr:from>
    <cdr:to>
      <cdr:x>0.04717</cdr:x>
      <cdr:y>0.75595</cdr:y>
    </cdr:to>
    <cdr:sp macro="" textlink="">
      <cdr:nvSpPr>
        <cdr:cNvPr id="3" name="TextBox 2"/>
        <cdr:cNvSpPr txBox="1"/>
      </cdr:nvSpPr>
      <cdr:spPr>
        <a:xfrm xmlns:a="http://schemas.openxmlformats.org/drawingml/2006/main">
          <a:off x="76183" y="653534"/>
          <a:ext cx="304834" cy="3239085"/>
        </a:xfrm>
        <a:prstGeom xmlns:a="http://schemas.openxmlformats.org/drawingml/2006/main" prst="rect">
          <a:avLst/>
        </a:prstGeom>
      </cdr:spPr>
      <cdr:txBody>
        <a:bodyPr xmlns:a="http://schemas.openxmlformats.org/drawingml/2006/main" vertOverflow="clip" vert="vert270" wrap="square" rtlCol="0" anchor="ctr"/>
        <a:lstStyle xmlns:a="http://schemas.openxmlformats.org/drawingml/2006/main"/>
        <a:p xmlns:a="http://schemas.openxmlformats.org/drawingml/2006/main">
          <a:pPr algn="ctr"/>
          <a:r>
            <a:rPr lang="en-US" sz="1600" dirty="0" smtClean="0"/>
            <a:t># of Establishments, in thousands</a:t>
          </a:r>
          <a:endParaRPr lang="en-US" sz="1600" dirty="0"/>
        </a:p>
      </cdr:txBody>
    </cdr:sp>
  </cdr:relSizeAnchor>
  <cdr:relSizeAnchor xmlns:cdr="http://schemas.openxmlformats.org/drawingml/2006/chartDrawing">
    <cdr:from>
      <cdr:x>0</cdr:x>
      <cdr:y>0.90895</cdr:y>
    </cdr:from>
    <cdr:to>
      <cdr:x>0.30189</cdr:x>
      <cdr:y>0.99773</cdr:y>
    </cdr:to>
    <cdr:sp macro="" textlink="">
      <cdr:nvSpPr>
        <cdr:cNvPr id="4" name="TextBox 3"/>
        <cdr:cNvSpPr txBox="1"/>
      </cdr:nvSpPr>
      <cdr:spPr>
        <a:xfrm xmlns:a="http://schemas.openxmlformats.org/drawingml/2006/main">
          <a:off x="0" y="4680466"/>
          <a:ext cx="2438400" cy="4572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dirty="0" smtClean="0"/>
            <a:t>Source: Bureau of Labor Statistics, </a:t>
          </a:r>
          <a:r>
            <a:rPr lang="en-US" dirty="0"/>
            <a:t>Census of Employment and Wages </a:t>
          </a:r>
        </a:p>
      </cdr:txBody>
    </cdr:sp>
  </cdr:relSizeAnchor>
</c:userShapes>
</file>

<file path=ppt/drawings/drawing2.xml><?xml version="1.0" encoding="utf-8"?>
<c:userShapes xmlns:c="http://schemas.openxmlformats.org/drawingml/2006/chart">
  <cdr:relSizeAnchor xmlns:cdr="http://schemas.openxmlformats.org/drawingml/2006/chartDrawing">
    <cdr:from>
      <cdr:x>0</cdr:x>
      <cdr:y>0.33333</cdr:y>
    </cdr:from>
    <cdr:to>
      <cdr:x>0.03883</cdr:x>
      <cdr:y>0.71429</cdr:y>
    </cdr:to>
    <cdr:sp macro="" textlink="">
      <cdr:nvSpPr>
        <cdr:cNvPr id="2" name="TextBox 1"/>
        <cdr:cNvSpPr txBox="1"/>
      </cdr:nvSpPr>
      <cdr:spPr>
        <a:xfrm xmlns:a="http://schemas.openxmlformats.org/drawingml/2006/main">
          <a:off x="0" y="1676400"/>
          <a:ext cx="310678" cy="1915886"/>
        </a:xfrm>
        <a:prstGeom xmlns:a="http://schemas.openxmlformats.org/drawingml/2006/main" prst="rect">
          <a:avLst/>
        </a:prstGeom>
      </cdr:spPr>
      <cdr:txBody>
        <a:bodyPr xmlns:a="http://schemas.openxmlformats.org/drawingml/2006/main" vert="vert270"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600" dirty="0" smtClean="0"/>
            <a:t>Net Percent of Firms</a:t>
          </a:r>
          <a:endParaRPr lang="en-US" sz="1600" dirty="0"/>
        </a:p>
      </cdr:txBody>
    </cdr:sp>
  </cdr:relSizeAnchor>
  <cdr:relSizeAnchor xmlns:cdr="http://schemas.openxmlformats.org/drawingml/2006/chartDrawing">
    <cdr:from>
      <cdr:x>0.45631</cdr:x>
      <cdr:y>0.92063</cdr:y>
    </cdr:from>
    <cdr:to>
      <cdr:x>0.59223</cdr:x>
      <cdr:y>1</cdr:y>
    </cdr:to>
    <cdr:sp macro="" textlink="">
      <cdr:nvSpPr>
        <cdr:cNvPr id="3" name="TextBox 1"/>
        <cdr:cNvSpPr txBox="1"/>
      </cdr:nvSpPr>
      <cdr:spPr>
        <a:xfrm xmlns:a="http://schemas.openxmlformats.org/drawingml/2006/main">
          <a:off x="3581400" y="4419600"/>
          <a:ext cx="1066799" cy="3810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600" dirty="0" smtClean="0"/>
            <a:t>Year</a:t>
          </a:r>
          <a:endParaRPr lang="en-US" sz="1600" dirty="0"/>
        </a:p>
      </cdr:txBody>
    </cdr:sp>
  </cdr:relSizeAnchor>
</c:userShapes>
</file>

<file path=ppt/drawings/drawing3.xml><?xml version="1.0" encoding="utf-8"?>
<c:userShapes xmlns:c="http://schemas.openxmlformats.org/drawingml/2006/chart">
  <cdr:relSizeAnchor xmlns:cdr="http://schemas.openxmlformats.org/drawingml/2006/chartDrawing">
    <cdr:from>
      <cdr:x>0.00935</cdr:x>
      <cdr:y>0.38235</cdr:y>
    </cdr:from>
    <cdr:to>
      <cdr:x>0.06064</cdr:x>
      <cdr:y>0.67647</cdr:y>
    </cdr:to>
    <cdr:sp macro="" textlink="">
      <cdr:nvSpPr>
        <cdr:cNvPr id="2" name="TextBox 1"/>
        <cdr:cNvSpPr txBox="1"/>
      </cdr:nvSpPr>
      <cdr:spPr>
        <a:xfrm xmlns:a="http://schemas.openxmlformats.org/drawingml/2006/main">
          <a:off x="76200" y="1981200"/>
          <a:ext cx="418188" cy="1524000"/>
        </a:xfrm>
        <a:prstGeom xmlns:a="http://schemas.openxmlformats.org/drawingml/2006/main" prst="rect">
          <a:avLst/>
        </a:prstGeom>
      </cdr:spPr>
      <cdr:txBody>
        <a:bodyPr xmlns:a="http://schemas.openxmlformats.org/drawingml/2006/main" vert="vert270"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600" dirty="0" smtClean="0"/>
            <a:t>Percent of Firms</a:t>
          </a:r>
          <a:endParaRPr lang="en-US" sz="1600" dirty="0"/>
        </a:p>
      </cdr:txBody>
    </cdr:sp>
  </cdr:relSizeAnchor>
  <cdr:relSizeAnchor xmlns:cdr="http://schemas.openxmlformats.org/drawingml/2006/chartDrawing">
    <cdr:from>
      <cdr:x>0.49985</cdr:x>
      <cdr:y>0.91176</cdr:y>
    </cdr:from>
    <cdr:to>
      <cdr:x>0.59223</cdr:x>
      <cdr:y>0.97059</cdr:y>
    </cdr:to>
    <cdr:sp macro="" textlink="">
      <cdr:nvSpPr>
        <cdr:cNvPr id="3" name="TextBox 1"/>
        <cdr:cNvSpPr txBox="1"/>
      </cdr:nvSpPr>
      <cdr:spPr>
        <a:xfrm xmlns:a="http://schemas.openxmlformats.org/drawingml/2006/main">
          <a:off x="4075500" y="4724400"/>
          <a:ext cx="753213" cy="3048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600" dirty="0" smtClean="0"/>
            <a:t>Year</a:t>
          </a:r>
          <a:endParaRPr lang="en-US" sz="1600" dirty="0"/>
        </a:p>
      </cdr:txBody>
    </cdr:sp>
  </cdr:relSizeAnchor>
</c:userShapes>
</file>

<file path=ppt/drawings/drawing4.xml><?xml version="1.0" encoding="utf-8"?>
<c:userShapes xmlns:c="http://schemas.openxmlformats.org/drawingml/2006/chart">
  <cdr:relSizeAnchor xmlns:cdr="http://schemas.openxmlformats.org/drawingml/2006/chartDrawing">
    <cdr:from>
      <cdr:x>0.01961</cdr:x>
      <cdr:y>0.31844</cdr:y>
    </cdr:from>
    <cdr:to>
      <cdr:x>0.0596</cdr:x>
      <cdr:y>0.65125</cdr:y>
    </cdr:to>
    <cdr:sp macro="" textlink="">
      <cdr:nvSpPr>
        <cdr:cNvPr id="3" name="TextBox 1"/>
        <cdr:cNvSpPr txBox="1"/>
      </cdr:nvSpPr>
      <cdr:spPr>
        <a:xfrm xmlns:a="http://schemas.openxmlformats.org/drawingml/2006/main">
          <a:off x="152417" y="1447800"/>
          <a:ext cx="310818" cy="1513173"/>
        </a:xfrm>
        <a:prstGeom xmlns:a="http://schemas.openxmlformats.org/drawingml/2006/main" prst="rect">
          <a:avLst/>
        </a:prstGeom>
      </cdr:spPr>
      <cdr:txBody>
        <a:bodyPr xmlns:a="http://schemas.openxmlformats.org/drawingml/2006/main" vert="vert270"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600" dirty="0" smtClean="0"/>
            <a:t>Percent of Firms</a:t>
          </a:r>
          <a:endParaRPr lang="en-US" sz="1600" dirty="0"/>
        </a:p>
      </cdr:txBody>
    </cdr:sp>
  </cdr:relSizeAnchor>
  <cdr:relSizeAnchor xmlns:cdr="http://schemas.openxmlformats.org/drawingml/2006/chartDrawing">
    <cdr:from>
      <cdr:x>0.4375</cdr:x>
      <cdr:y>0.90173</cdr:y>
    </cdr:from>
    <cdr:to>
      <cdr:x>0.60416</cdr:x>
      <cdr:y>1</cdr:y>
    </cdr:to>
    <cdr:sp macro="" textlink="">
      <cdr:nvSpPr>
        <cdr:cNvPr id="4" name="TextBox 1"/>
        <cdr:cNvSpPr txBox="1"/>
      </cdr:nvSpPr>
      <cdr:spPr>
        <a:xfrm xmlns:a="http://schemas.openxmlformats.org/drawingml/2006/main">
          <a:off x="3733800" y="4534981"/>
          <a:ext cx="1422343" cy="49421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600" dirty="0" smtClean="0"/>
            <a:t>Year</a:t>
          </a:r>
          <a:endParaRPr lang="en-US" sz="1600" dirty="0"/>
        </a:p>
      </cdr:txBody>
    </cdr:sp>
  </cdr:relSizeAnchor>
  <cdr:relSizeAnchor xmlns:cdr="http://schemas.openxmlformats.org/drawingml/2006/chartDrawing">
    <cdr:from>
      <cdr:x>0.14286</cdr:x>
      <cdr:y>0.40909</cdr:y>
    </cdr:from>
    <cdr:to>
      <cdr:x>0.98214</cdr:x>
      <cdr:y>0.40909</cdr:y>
    </cdr:to>
    <cdr:cxnSp macro="">
      <cdr:nvCxnSpPr>
        <cdr:cNvPr id="5" name="Straight Connector 4"/>
        <cdr:cNvCxnSpPr/>
      </cdr:nvCxnSpPr>
      <cdr:spPr>
        <a:xfrm xmlns:a="http://schemas.openxmlformats.org/drawingml/2006/main" flipH="1">
          <a:off x="1219200" y="2057400"/>
          <a:ext cx="7162751" cy="0"/>
        </a:xfrm>
        <a:prstGeom xmlns:a="http://schemas.openxmlformats.org/drawingml/2006/main" prst="line">
          <a:avLst/>
        </a:prstGeom>
        <a:ln xmlns:a="http://schemas.openxmlformats.org/drawingml/2006/main" w="19050">
          <a:solidFill>
            <a:srgbClr val="FF6825"/>
          </a:solidFill>
          <a:prstDash val="lg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5.xml><?xml version="1.0" encoding="utf-8"?>
<c:userShapes xmlns:c="http://schemas.openxmlformats.org/drawingml/2006/chart">
  <cdr:relSizeAnchor xmlns:cdr="http://schemas.openxmlformats.org/drawingml/2006/chartDrawing">
    <cdr:from>
      <cdr:x>0.02703</cdr:x>
      <cdr:y>0.35938</cdr:y>
    </cdr:from>
    <cdr:to>
      <cdr:x>0.07207</cdr:x>
      <cdr:y>0.73438</cdr:y>
    </cdr:to>
    <cdr:sp macro="" textlink="">
      <cdr:nvSpPr>
        <cdr:cNvPr id="2" name="TextBox 1"/>
        <cdr:cNvSpPr txBox="1"/>
      </cdr:nvSpPr>
      <cdr:spPr>
        <a:xfrm xmlns:a="http://schemas.openxmlformats.org/drawingml/2006/main">
          <a:off x="228600" y="1752600"/>
          <a:ext cx="380957" cy="1828800"/>
        </a:xfrm>
        <a:prstGeom xmlns:a="http://schemas.openxmlformats.org/drawingml/2006/main" prst="rect">
          <a:avLst/>
        </a:prstGeom>
      </cdr:spPr>
      <cdr:txBody>
        <a:bodyPr xmlns:a="http://schemas.openxmlformats.org/drawingml/2006/main" vert="vert270"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600" dirty="0" smtClean="0"/>
            <a:t>Net Percent of Firms</a:t>
          </a:r>
          <a:endParaRPr lang="en-US" sz="1600" dirty="0"/>
        </a:p>
      </cdr:txBody>
    </cdr:sp>
  </cdr:relSizeAnchor>
  <cdr:relSizeAnchor xmlns:cdr="http://schemas.openxmlformats.org/drawingml/2006/chartDrawing">
    <cdr:from>
      <cdr:x>0.41952</cdr:x>
      <cdr:y>0.90625</cdr:y>
    </cdr:from>
    <cdr:to>
      <cdr:x>0.57267</cdr:x>
      <cdr:y>0.96875</cdr:y>
    </cdr:to>
    <cdr:sp macro="" textlink="">
      <cdr:nvSpPr>
        <cdr:cNvPr id="3" name="TextBox 1"/>
        <cdr:cNvSpPr txBox="1"/>
      </cdr:nvSpPr>
      <cdr:spPr>
        <a:xfrm xmlns:a="http://schemas.openxmlformats.org/drawingml/2006/main">
          <a:off x="3548381" y="4419600"/>
          <a:ext cx="1295376" cy="3048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600" dirty="0" smtClean="0"/>
            <a:t>Year</a:t>
          </a:r>
          <a:endParaRPr lang="en-US" sz="1600" dirty="0"/>
        </a:p>
      </cdr:txBody>
    </cdr:sp>
  </cdr:relSizeAnchor>
  <cdr:relSizeAnchor xmlns:cdr="http://schemas.openxmlformats.org/drawingml/2006/chartDrawing">
    <cdr:from>
      <cdr:x>0.14414</cdr:x>
      <cdr:y>0.54688</cdr:y>
    </cdr:from>
    <cdr:to>
      <cdr:x>0.92793</cdr:x>
      <cdr:y>0.54688</cdr:y>
    </cdr:to>
    <cdr:cxnSp macro="">
      <cdr:nvCxnSpPr>
        <cdr:cNvPr id="4" name="Straight Connector 3"/>
        <cdr:cNvCxnSpPr/>
      </cdr:nvCxnSpPr>
      <cdr:spPr>
        <a:xfrm xmlns:a="http://schemas.openxmlformats.org/drawingml/2006/main" flipH="1">
          <a:off x="1219200" y="2667000"/>
          <a:ext cx="6629453" cy="0"/>
        </a:xfrm>
        <a:prstGeom xmlns:a="http://schemas.openxmlformats.org/drawingml/2006/main" prst="line">
          <a:avLst/>
        </a:prstGeom>
        <a:ln xmlns:a="http://schemas.openxmlformats.org/drawingml/2006/main" w="19050">
          <a:solidFill>
            <a:srgbClr val="FF6825"/>
          </a:solidFill>
          <a:prstDash val="lg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6.xml><?xml version="1.0" encoding="utf-8"?>
<c:userShapes xmlns:c="http://schemas.openxmlformats.org/drawingml/2006/chart">
  <cdr:relSizeAnchor xmlns:cdr="http://schemas.openxmlformats.org/drawingml/2006/chartDrawing">
    <cdr:from>
      <cdr:x>0.01852</cdr:x>
      <cdr:y>0.30435</cdr:y>
    </cdr:from>
    <cdr:to>
      <cdr:x>0.06482</cdr:x>
      <cdr:y>0.65552</cdr:y>
    </cdr:to>
    <cdr:sp macro="" textlink="">
      <cdr:nvSpPr>
        <cdr:cNvPr id="2" name="TextBox 1"/>
        <cdr:cNvSpPr txBox="1"/>
      </cdr:nvSpPr>
      <cdr:spPr>
        <a:xfrm xmlns:a="http://schemas.openxmlformats.org/drawingml/2006/main">
          <a:off x="152400" y="1600200"/>
          <a:ext cx="381030" cy="1846393"/>
        </a:xfrm>
        <a:prstGeom xmlns:a="http://schemas.openxmlformats.org/drawingml/2006/main" prst="rect">
          <a:avLst/>
        </a:prstGeom>
      </cdr:spPr>
      <cdr:txBody>
        <a:bodyPr xmlns:a="http://schemas.openxmlformats.org/drawingml/2006/main" vert="vert270"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600" dirty="0" smtClean="0"/>
            <a:t>Net Percent of Firms</a:t>
          </a:r>
          <a:endParaRPr lang="en-US" sz="1600" dirty="0"/>
        </a:p>
      </cdr:txBody>
    </cdr:sp>
  </cdr:relSizeAnchor>
  <cdr:relSizeAnchor xmlns:cdr="http://schemas.openxmlformats.org/drawingml/2006/chartDrawing">
    <cdr:from>
      <cdr:x>0.44444</cdr:x>
      <cdr:y>0.89855</cdr:y>
    </cdr:from>
    <cdr:to>
      <cdr:x>0.57407</cdr:x>
      <cdr:y>0.9641</cdr:y>
    </cdr:to>
    <cdr:sp macro="" textlink="">
      <cdr:nvSpPr>
        <cdr:cNvPr id="3" name="TextBox 1"/>
        <cdr:cNvSpPr txBox="1"/>
      </cdr:nvSpPr>
      <cdr:spPr>
        <a:xfrm xmlns:a="http://schemas.openxmlformats.org/drawingml/2006/main">
          <a:off x="3657600" y="4724400"/>
          <a:ext cx="1066803" cy="34464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600" dirty="0" smtClean="0"/>
            <a:t>Year</a:t>
          </a:r>
          <a:endParaRPr lang="en-US" sz="1600" dirty="0"/>
        </a:p>
      </cdr:txBody>
    </cdr:sp>
  </cdr:relSizeAnchor>
  <cdr:relSizeAnchor xmlns:cdr="http://schemas.openxmlformats.org/drawingml/2006/chartDrawing">
    <cdr:from>
      <cdr:x>0.13889</cdr:x>
      <cdr:y>0.5942</cdr:y>
    </cdr:from>
    <cdr:to>
      <cdr:x>0.97222</cdr:x>
      <cdr:y>0.5942</cdr:y>
    </cdr:to>
    <cdr:cxnSp macro="">
      <cdr:nvCxnSpPr>
        <cdr:cNvPr id="4" name="Straight Connector 3"/>
        <cdr:cNvCxnSpPr/>
      </cdr:nvCxnSpPr>
      <cdr:spPr>
        <a:xfrm xmlns:a="http://schemas.openxmlformats.org/drawingml/2006/main" flipH="1">
          <a:off x="1143000" y="3124200"/>
          <a:ext cx="6858000" cy="0"/>
        </a:xfrm>
        <a:prstGeom xmlns:a="http://schemas.openxmlformats.org/drawingml/2006/main" prst="line">
          <a:avLst/>
        </a:prstGeom>
        <a:ln xmlns:a="http://schemas.openxmlformats.org/drawingml/2006/main" w="19050">
          <a:solidFill>
            <a:srgbClr val="FF6825"/>
          </a:solidFill>
          <a:prstDash val="lg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7.xml><?xml version="1.0" encoding="utf-8"?>
<c:userShapes xmlns:c="http://schemas.openxmlformats.org/drawingml/2006/chart">
  <cdr:relSizeAnchor xmlns:cdr="http://schemas.openxmlformats.org/drawingml/2006/chartDrawing">
    <cdr:from>
      <cdr:x>0.01754</cdr:x>
      <cdr:y>0.36364</cdr:y>
    </cdr:from>
    <cdr:to>
      <cdr:x>0.05575</cdr:x>
      <cdr:y>0.68997</cdr:y>
    </cdr:to>
    <cdr:sp macro="" textlink="">
      <cdr:nvSpPr>
        <cdr:cNvPr id="2" name="TextBox 1"/>
        <cdr:cNvSpPr txBox="1"/>
      </cdr:nvSpPr>
      <cdr:spPr>
        <a:xfrm xmlns:a="http://schemas.openxmlformats.org/drawingml/2006/main">
          <a:off x="152400" y="1828800"/>
          <a:ext cx="331892" cy="1641173"/>
        </a:xfrm>
        <a:prstGeom xmlns:a="http://schemas.openxmlformats.org/drawingml/2006/main" prst="rect">
          <a:avLst/>
        </a:prstGeom>
      </cdr:spPr>
      <cdr:txBody>
        <a:bodyPr xmlns:a="http://schemas.openxmlformats.org/drawingml/2006/main" vert="vert270"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600" dirty="0" smtClean="0"/>
            <a:t>Percent of Firms</a:t>
          </a:r>
          <a:endParaRPr lang="en-US" sz="1600" dirty="0"/>
        </a:p>
      </cdr:txBody>
    </cdr:sp>
  </cdr:relSizeAnchor>
  <cdr:relSizeAnchor xmlns:cdr="http://schemas.openxmlformats.org/drawingml/2006/chartDrawing">
    <cdr:from>
      <cdr:x>0.47368</cdr:x>
      <cdr:y>0.91549</cdr:y>
    </cdr:from>
    <cdr:to>
      <cdr:x>0.5731</cdr:x>
      <cdr:y>0.99362</cdr:y>
    </cdr:to>
    <cdr:sp macro="" textlink="">
      <cdr:nvSpPr>
        <cdr:cNvPr id="3" name="TextBox 1"/>
        <cdr:cNvSpPr txBox="1"/>
      </cdr:nvSpPr>
      <cdr:spPr>
        <a:xfrm xmlns:a="http://schemas.openxmlformats.org/drawingml/2006/main">
          <a:off x="4114800" y="4953000"/>
          <a:ext cx="863600" cy="42267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600" dirty="0" smtClean="0"/>
            <a:t>Year</a:t>
          </a:r>
          <a:endParaRPr lang="en-US" sz="1600" dirty="0"/>
        </a:p>
      </cdr:txBody>
    </cdr:sp>
  </cdr:relSizeAnchor>
  <cdr:relSizeAnchor xmlns:cdr="http://schemas.openxmlformats.org/drawingml/2006/chartDrawing">
    <cdr:from>
      <cdr:x>0.32456</cdr:x>
      <cdr:y>0.1831</cdr:y>
    </cdr:from>
    <cdr:to>
      <cdr:x>0.50666</cdr:x>
      <cdr:y>0.22535</cdr:y>
    </cdr:to>
    <cdr:sp macro="" textlink="">
      <cdr:nvSpPr>
        <cdr:cNvPr id="4" name="TextBox 3"/>
        <cdr:cNvSpPr txBox="1"/>
      </cdr:nvSpPr>
      <cdr:spPr>
        <a:xfrm xmlns:a="http://schemas.openxmlformats.org/drawingml/2006/main">
          <a:off x="2819387" y="990608"/>
          <a:ext cx="1581851" cy="22859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dirty="0" smtClean="0"/>
            <a:t>Energy Crisis</a:t>
          </a:r>
          <a:endParaRPr lang="en-US" sz="1200" dirty="0"/>
        </a:p>
      </cdr:txBody>
    </cdr:sp>
  </cdr:relSizeAnchor>
  <cdr:relSizeAnchor xmlns:cdr="http://schemas.openxmlformats.org/drawingml/2006/chartDrawing">
    <cdr:from>
      <cdr:x>0.26315</cdr:x>
      <cdr:y>0.20423</cdr:y>
    </cdr:from>
    <cdr:to>
      <cdr:x>0.32456</cdr:x>
      <cdr:y>0.20653</cdr:y>
    </cdr:to>
    <cdr:cxnSp macro="">
      <cdr:nvCxnSpPr>
        <cdr:cNvPr id="6" name="Straight Arrow Connector 5"/>
        <cdr:cNvCxnSpPr>
          <a:stCxn xmlns:a="http://schemas.openxmlformats.org/drawingml/2006/main" id="4" idx="1"/>
        </cdr:cNvCxnSpPr>
      </cdr:nvCxnSpPr>
      <cdr:spPr>
        <a:xfrm xmlns:a="http://schemas.openxmlformats.org/drawingml/2006/main" flipH="1">
          <a:off x="2285933" y="1104904"/>
          <a:ext cx="533454" cy="12465"/>
        </a:xfrm>
        <a:prstGeom xmlns:a="http://schemas.openxmlformats.org/drawingml/2006/main" prst="straightConnector1">
          <a:avLst/>
        </a:prstGeom>
        <a:ln xmlns:a="http://schemas.openxmlformats.org/drawingml/2006/main">
          <a:solidFill>
            <a:schemeClr val="tx1"/>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0.75741</cdr:x>
      <cdr:y>0.4507</cdr:y>
    </cdr:from>
    <cdr:to>
      <cdr:x>0.90653</cdr:x>
      <cdr:y>0.68673</cdr:y>
    </cdr:to>
    <cdr:sp macro="" textlink="">
      <cdr:nvSpPr>
        <cdr:cNvPr id="7" name="Oval 6"/>
        <cdr:cNvSpPr/>
      </cdr:nvSpPr>
      <cdr:spPr>
        <a:xfrm xmlns:a="http://schemas.openxmlformats.org/drawingml/2006/main">
          <a:off x="6579433" y="2438400"/>
          <a:ext cx="1295375" cy="1276970"/>
        </a:xfrm>
        <a:prstGeom xmlns:a="http://schemas.openxmlformats.org/drawingml/2006/main" prst="ellipse">
          <a:avLst/>
        </a:prstGeom>
        <a:noFill xmlns:a="http://schemas.openxmlformats.org/drawingml/2006/main"/>
        <a:ln xmlns:a="http://schemas.openxmlformats.org/drawingml/2006/main" w="12700">
          <a:solidFill>
            <a:schemeClr val="tx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en-US"/>
        </a:p>
      </cdr:txBody>
    </cdr:sp>
  </cdr:relSizeAnchor>
  <cdr:relSizeAnchor xmlns:cdr="http://schemas.openxmlformats.org/drawingml/2006/chartDrawing">
    <cdr:from>
      <cdr:x>0.59649</cdr:x>
      <cdr:y>0.53521</cdr:y>
    </cdr:from>
    <cdr:to>
      <cdr:x>0.71053</cdr:x>
      <cdr:y>0.58209</cdr:y>
    </cdr:to>
    <cdr:sp macro="" textlink="">
      <cdr:nvSpPr>
        <cdr:cNvPr id="8" name="TextBox 1"/>
        <cdr:cNvSpPr txBox="1"/>
      </cdr:nvSpPr>
      <cdr:spPr>
        <a:xfrm xmlns:a="http://schemas.openxmlformats.org/drawingml/2006/main">
          <a:off x="5181600" y="2895600"/>
          <a:ext cx="990643" cy="25363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dirty="0" smtClean="0"/>
            <a:t>Energy Spike</a:t>
          </a:r>
          <a:endParaRPr lang="en-US" sz="1200" dirty="0"/>
        </a:p>
      </cdr:txBody>
    </cdr:sp>
  </cdr:relSizeAnchor>
  <cdr:relSizeAnchor xmlns:cdr="http://schemas.openxmlformats.org/drawingml/2006/chartDrawing">
    <cdr:from>
      <cdr:x>0.70175</cdr:x>
      <cdr:y>0.56338</cdr:y>
    </cdr:from>
    <cdr:to>
      <cdr:x>0.74561</cdr:x>
      <cdr:y>0.56338</cdr:y>
    </cdr:to>
    <cdr:cxnSp macro="">
      <cdr:nvCxnSpPr>
        <cdr:cNvPr id="10" name="Straight Arrow Connector 9"/>
        <cdr:cNvCxnSpPr/>
      </cdr:nvCxnSpPr>
      <cdr:spPr>
        <a:xfrm xmlns:a="http://schemas.openxmlformats.org/drawingml/2006/main">
          <a:off x="6095997" y="3048000"/>
          <a:ext cx="381003" cy="0"/>
        </a:xfrm>
        <a:prstGeom xmlns:a="http://schemas.openxmlformats.org/drawingml/2006/main" prst="straightConnector1">
          <a:avLst/>
        </a:prstGeom>
        <a:ln xmlns:a="http://schemas.openxmlformats.org/drawingml/2006/main">
          <a:solidFill>
            <a:schemeClr val="tx1"/>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0.37463</cdr:x>
      <cdr:y>0.27273</cdr:y>
    </cdr:from>
    <cdr:to>
      <cdr:x>0.62536</cdr:x>
      <cdr:y>0.31424</cdr:y>
    </cdr:to>
    <cdr:sp macro="" textlink="">
      <cdr:nvSpPr>
        <cdr:cNvPr id="9" name="TextBox 1"/>
        <cdr:cNvSpPr txBox="1"/>
      </cdr:nvSpPr>
      <cdr:spPr>
        <a:xfrm xmlns:a="http://schemas.openxmlformats.org/drawingml/2006/main">
          <a:off x="3111643" y="1371600"/>
          <a:ext cx="2082514" cy="20876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200" dirty="0" smtClean="0">
              <a:effectLst/>
            </a:rPr>
            <a:t>Fed. Chairman Paul Volcker </a:t>
          </a:r>
        </a:p>
      </cdr:txBody>
    </cdr:sp>
  </cdr:relSizeAnchor>
  <cdr:relSizeAnchor xmlns:cdr="http://schemas.openxmlformats.org/drawingml/2006/chartDrawing">
    <cdr:from>
      <cdr:x>0.33333</cdr:x>
      <cdr:y>0.29577</cdr:y>
    </cdr:from>
    <cdr:to>
      <cdr:x>0.3772</cdr:x>
      <cdr:y>0.29577</cdr:y>
    </cdr:to>
    <cdr:cxnSp macro="">
      <cdr:nvCxnSpPr>
        <cdr:cNvPr id="11" name="Straight Arrow Connector 10"/>
        <cdr:cNvCxnSpPr/>
      </cdr:nvCxnSpPr>
      <cdr:spPr>
        <a:xfrm xmlns:a="http://schemas.openxmlformats.org/drawingml/2006/main" flipH="1">
          <a:off x="2895600" y="1600200"/>
          <a:ext cx="381042" cy="0"/>
        </a:xfrm>
        <a:prstGeom xmlns:a="http://schemas.openxmlformats.org/drawingml/2006/main" prst="straightConnector1">
          <a:avLst/>
        </a:prstGeom>
        <a:ln xmlns:a="http://schemas.openxmlformats.org/drawingml/2006/main">
          <a:solidFill>
            <a:schemeClr val="tx1"/>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0.11192</cdr:x>
      <cdr:y>0.19718</cdr:y>
    </cdr:from>
    <cdr:to>
      <cdr:x>0.28736</cdr:x>
      <cdr:y>0.47887</cdr:y>
    </cdr:to>
    <cdr:sp macro="" textlink="">
      <cdr:nvSpPr>
        <cdr:cNvPr id="12" name="Oval 11"/>
        <cdr:cNvSpPr/>
      </cdr:nvSpPr>
      <cdr:spPr>
        <a:xfrm xmlns:a="http://schemas.openxmlformats.org/drawingml/2006/main">
          <a:off x="972239" y="1066800"/>
          <a:ext cx="1524000" cy="1524000"/>
        </a:xfrm>
        <a:prstGeom xmlns:a="http://schemas.openxmlformats.org/drawingml/2006/main" prst="ellipse">
          <a:avLst/>
        </a:prstGeom>
        <a:noFill xmlns:a="http://schemas.openxmlformats.org/drawingml/2006/main"/>
        <a:ln xmlns:a="http://schemas.openxmlformats.org/drawingml/2006/main" w="12700">
          <a:solidFill>
            <a:schemeClr val="tx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en-US"/>
        </a:p>
      </cdr:txBody>
    </cdr:sp>
  </cdr:relSizeAnchor>
</c:userShapes>
</file>

<file path=ppt/drawings/drawing8.xml><?xml version="1.0" encoding="utf-8"?>
<c:userShapes xmlns:c="http://schemas.openxmlformats.org/drawingml/2006/chart">
  <cdr:relSizeAnchor xmlns:cdr="http://schemas.openxmlformats.org/drawingml/2006/chartDrawing">
    <cdr:from>
      <cdr:x>0.02299</cdr:x>
      <cdr:y>0.33803</cdr:y>
    </cdr:from>
    <cdr:to>
      <cdr:x>0.06054</cdr:x>
      <cdr:y>0.64801</cdr:y>
    </cdr:to>
    <cdr:sp macro="" textlink="">
      <cdr:nvSpPr>
        <cdr:cNvPr id="2" name="TextBox 1"/>
        <cdr:cNvSpPr txBox="1"/>
      </cdr:nvSpPr>
      <cdr:spPr>
        <a:xfrm xmlns:a="http://schemas.openxmlformats.org/drawingml/2006/main">
          <a:off x="203200" y="1828800"/>
          <a:ext cx="331892" cy="1677057"/>
        </a:xfrm>
        <a:prstGeom xmlns:a="http://schemas.openxmlformats.org/drawingml/2006/main" prst="rect">
          <a:avLst/>
        </a:prstGeom>
      </cdr:spPr>
      <cdr:txBody>
        <a:bodyPr xmlns:a="http://schemas.openxmlformats.org/drawingml/2006/main" vert="vert270"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600" dirty="0" smtClean="0"/>
            <a:t>Percent of Firms</a:t>
          </a:r>
          <a:endParaRPr lang="en-US" sz="1600" dirty="0"/>
        </a:p>
      </cdr:txBody>
    </cdr:sp>
  </cdr:relSizeAnchor>
  <cdr:relSizeAnchor xmlns:cdr="http://schemas.openxmlformats.org/drawingml/2006/chartDrawing">
    <cdr:from>
      <cdr:x>0.48563</cdr:x>
      <cdr:y>0.9128</cdr:y>
    </cdr:from>
    <cdr:to>
      <cdr:x>0.58333</cdr:x>
      <cdr:y>1</cdr:y>
    </cdr:to>
    <cdr:sp macro="" textlink="">
      <cdr:nvSpPr>
        <cdr:cNvPr id="3" name="TextBox 1"/>
        <cdr:cNvSpPr txBox="1"/>
      </cdr:nvSpPr>
      <cdr:spPr>
        <a:xfrm xmlns:a="http://schemas.openxmlformats.org/drawingml/2006/main">
          <a:off x="4292600" y="4719872"/>
          <a:ext cx="863600" cy="43632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600" dirty="0" smtClean="0"/>
            <a:t>Year</a:t>
          </a:r>
          <a:endParaRPr lang="en-US" sz="1600" dirty="0"/>
        </a:p>
      </cdr:txBody>
    </cdr:sp>
  </cdr:relSizeAnchor>
  <cdr:relSizeAnchor xmlns:cdr="http://schemas.openxmlformats.org/drawingml/2006/chartDrawing">
    <cdr:from>
      <cdr:x>0.4569</cdr:x>
      <cdr:y>0.14085</cdr:y>
    </cdr:from>
    <cdr:to>
      <cdr:x>0.64655</cdr:x>
      <cdr:y>0.24242</cdr:y>
    </cdr:to>
    <cdr:sp macro="" textlink="">
      <cdr:nvSpPr>
        <cdr:cNvPr id="4" name="TextBox 3"/>
        <cdr:cNvSpPr txBox="1"/>
      </cdr:nvSpPr>
      <cdr:spPr>
        <a:xfrm xmlns:a="http://schemas.openxmlformats.org/drawingml/2006/main">
          <a:off x="3899367" y="708362"/>
          <a:ext cx="1618549" cy="51083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dirty="0" smtClean="0"/>
            <a:t>Beginning of Recession</a:t>
          </a:r>
          <a:endParaRPr lang="en-US" sz="1100" dirty="0"/>
        </a:p>
      </cdr:txBody>
    </cdr:sp>
  </cdr:relSizeAnchor>
  <cdr:relSizeAnchor xmlns:cdr="http://schemas.openxmlformats.org/drawingml/2006/chartDrawing">
    <cdr:from>
      <cdr:x>0.62069</cdr:x>
      <cdr:y>0.16901</cdr:y>
    </cdr:from>
    <cdr:to>
      <cdr:x>0.69828</cdr:x>
      <cdr:y>0.16901</cdr:y>
    </cdr:to>
    <cdr:cxnSp macro="">
      <cdr:nvCxnSpPr>
        <cdr:cNvPr id="6" name="Straight Arrow Connector 5"/>
        <cdr:cNvCxnSpPr/>
      </cdr:nvCxnSpPr>
      <cdr:spPr>
        <a:xfrm xmlns:a="http://schemas.openxmlformats.org/drawingml/2006/main">
          <a:off x="5486400" y="914400"/>
          <a:ext cx="685833" cy="0"/>
        </a:xfrm>
        <a:prstGeom xmlns:a="http://schemas.openxmlformats.org/drawingml/2006/main" prst="straightConnector1">
          <a:avLst/>
        </a:prstGeom>
        <a:ln xmlns:a="http://schemas.openxmlformats.org/drawingml/2006/main">
          <a:solidFill>
            <a:schemeClr val="tx1"/>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0.70536</cdr:x>
      <cdr:y>0.13636</cdr:y>
    </cdr:from>
    <cdr:to>
      <cdr:x>0.70833</cdr:x>
      <cdr:y>0.81818</cdr:y>
    </cdr:to>
    <cdr:cxnSp macro="">
      <cdr:nvCxnSpPr>
        <cdr:cNvPr id="7" name="Straight Connector 6"/>
        <cdr:cNvCxnSpPr/>
      </cdr:nvCxnSpPr>
      <cdr:spPr>
        <a:xfrm xmlns:a="http://schemas.openxmlformats.org/drawingml/2006/main">
          <a:off x="6019800" y="685800"/>
          <a:ext cx="25400" cy="3429000"/>
        </a:xfrm>
        <a:prstGeom xmlns:a="http://schemas.openxmlformats.org/drawingml/2006/main" prst="line">
          <a:avLst/>
        </a:prstGeom>
        <a:ln xmlns:a="http://schemas.openxmlformats.org/drawingml/2006/main" w="22225">
          <a:solidFill>
            <a:schemeClr val="tx1"/>
          </a:solidFill>
          <a:prstDash val="lg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9.xml><?xml version="1.0" encoding="utf-8"?>
<c:userShapes xmlns:c="http://schemas.openxmlformats.org/drawingml/2006/chart">
  <cdr:relSizeAnchor xmlns:cdr="http://schemas.openxmlformats.org/drawingml/2006/chartDrawing">
    <cdr:from>
      <cdr:x>0.46667</cdr:x>
      <cdr:y>0.90141</cdr:y>
    </cdr:from>
    <cdr:to>
      <cdr:x>0.56876</cdr:x>
      <cdr:y>0.98832</cdr:y>
    </cdr:to>
    <cdr:sp macro="" textlink="">
      <cdr:nvSpPr>
        <cdr:cNvPr id="3" name="TextBox 1"/>
        <cdr:cNvSpPr txBox="1"/>
      </cdr:nvSpPr>
      <cdr:spPr>
        <a:xfrm xmlns:a="http://schemas.openxmlformats.org/drawingml/2006/main">
          <a:off x="3733800" y="4876800"/>
          <a:ext cx="816822" cy="47020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600" dirty="0" smtClean="0"/>
            <a:t>Year</a:t>
          </a:r>
          <a:endParaRPr lang="en-US" sz="1600" dirty="0"/>
        </a:p>
      </cdr:txBody>
    </cdr:sp>
  </cdr:relSizeAnchor>
  <cdr:relSizeAnchor xmlns:cdr="http://schemas.openxmlformats.org/drawingml/2006/chartDrawing">
    <cdr:from>
      <cdr:x>0.13725</cdr:x>
      <cdr:y>0.45212</cdr:y>
    </cdr:from>
    <cdr:to>
      <cdr:x>0.98487</cdr:x>
      <cdr:y>0.45212</cdr:y>
    </cdr:to>
    <cdr:cxnSp macro="">
      <cdr:nvCxnSpPr>
        <cdr:cNvPr id="4" name="Straight Connector 3"/>
        <cdr:cNvCxnSpPr/>
      </cdr:nvCxnSpPr>
      <cdr:spPr>
        <a:xfrm xmlns:a="http://schemas.openxmlformats.org/drawingml/2006/main" flipH="1">
          <a:off x="1066800" y="2362200"/>
          <a:ext cx="6588042" cy="0"/>
        </a:xfrm>
        <a:prstGeom xmlns:a="http://schemas.openxmlformats.org/drawingml/2006/main" prst="line">
          <a:avLst/>
        </a:prstGeom>
        <a:ln xmlns:a="http://schemas.openxmlformats.org/drawingml/2006/main" w="19050">
          <a:solidFill>
            <a:srgbClr val="FF6825"/>
          </a:solidFill>
          <a:prstDash val="lg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7416" y="0"/>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E59231E-6E66-4E5F-8F91-09483B5E2B6F}" type="datetimeFigureOut">
              <a:rPr lang="en-US" smtClean="0"/>
              <a:t>5/11/2016</a:t>
            </a:fld>
            <a:endParaRPr lang="en-US"/>
          </a:p>
        </p:txBody>
      </p:sp>
      <p:sp>
        <p:nvSpPr>
          <p:cNvPr id="5" name="Footer Placeholder 4"/>
          <p:cNvSpPr>
            <a:spLocks noGrp="1"/>
          </p:cNvSpPr>
          <p:nvPr>
            <p:ph type="ftr" sz="quarter" idx="11"/>
          </p:nvPr>
        </p:nvSpPr>
        <p:spPr>
          <a:xfrm>
            <a:off x="7467600" y="5715000"/>
            <a:ext cx="1524000" cy="1066800"/>
          </a:xfrm>
        </p:spPr>
        <p:txBody>
          <a:bodyPr/>
          <a:lstStyle>
            <a:lvl1pPr algn="ctr">
              <a:defRPr/>
            </a:lvl1pPr>
          </a:lstStyle>
          <a:p>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95903" y="5579012"/>
            <a:ext cx="1524000" cy="1194246"/>
          </a:xfrm>
          <a:prstGeom prst="rect">
            <a:avLst/>
          </a:prstGeom>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E59231E-6E66-4E5F-8F91-09483B5E2B6F}" type="datetimeFigureOut">
              <a:rPr lang="en-US" smtClean="0"/>
              <a:t>5/11/2016</a:t>
            </a:fld>
            <a:endParaRPr lang="en-US"/>
          </a:p>
        </p:txBody>
      </p:sp>
      <p:sp>
        <p:nvSpPr>
          <p:cNvPr id="5" name="Footer Placeholder 4"/>
          <p:cNvSpPr>
            <a:spLocks noGrp="1"/>
          </p:cNvSpPr>
          <p:nvPr>
            <p:ph type="ftr" sz="quarter" idx="11"/>
          </p:nvPr>
        </p:nvSpPr>
        <p:spPr>
          <a:xfrm>
            <a:off x="1066800" y="5486400"/>
            <a:ext cx="1524000" cy="1371600"/>
          </a:xfrm>
        </p:spPr>
        <p:txBody>
          <a:bodyPr/>
          <a:lstStyle/>
          <a:p>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CC507E0-B412-4D9F-8D74-90FC28AFAA93}" type="datetimeFigureOut">
              <a:rPr lang="en-US"/>
              <a:pPr>
                <a:defRPr/>
              </a:pPr>
              <a:t>5/11/2016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E38D1459-DB01-43FE-BAC7-9CB2247CD7BD}" type="slidenum">
              <a:rPr lang="en-US"/>
              <a:pPr>
                <a:defRPr/>
              </a:pPr>
              <a:t>‹#›</a:t>
            </a:fld>
            <a:endParaRPr lang="en-US"/>
          </a:p>
        </p:txBody>
      </p:sp>
    </p:spTree>
    <p:extLst>
      <p:ext uri="{BB962C8B-B14F-4D97-AF65-F5344CB8AC3E}">
        <p14:creationId xmlns:p14="http://schemas.microsoft.com/office/powerpoint/2010/main" val="129629962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4915989"/>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7E59231E-6E66-4E5F-8F91-09483B5E2B6F}" type="datetimeFigureOut">
              <a:rPr lang="en-US" smtClean="0"/>
              <a:t>5/11/2016</a:t>
            </a:fld>
            <a:endParaRPr lang="en-US"/>
          </a:p>
        </p:txBody>
      </p:sp>
      <p:sp>
        <p:nvSpPr>
          <p:cNvPr id="5" name="Footer Placeholder 4"/>
          <p:cNvSpPr>
            <a:spLocks noGrp="1"/>
          </p:cNvSpPr>
          <p:nvPr>
            <p:ph type="ftr" sz="quarter" idx="3"/>
          </p:nvPr>
        </p:nvSpPr>
        <p:spPr>
          <a:xfrm>
            <a:off x="6553200" y="5410200"/>
            <a:ext cx="1600200" cy="1149242"/>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5ADD3316-4A09-4891-AC4B-F154365987F1}" type="slidenum">
              <a:rPr lang="en-US" smtClean="0"/>
              <a:t>‹#›</a:t>
            </a:fld>
            <a:endParaRPr lang="en-US"/>
          </a:p>
        </p:txBody>
      </p:sp>
      <p:pic>
        <p:nvPicPr>
          <p:cNvPr id="9" name="Picture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768737" y="5562600"/>
            <a:ext cx="1295400" cy="1015109"/>
          </a:xfrm>
          <a:prstGeom prst="rect">
            <a:avLst/>
          </a:prstGeom>
        </p:spPr>
      </p:pic>
    </p:spTree>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Lst>
  <p:timing>
    <p:tnLst>
      <p:par>
        <p:cTn id="1" dur="indefinite" restart="never" nodeType="tmRoot"/>
      </p:par>
    </p:tnLst>
  </p:timing>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7.e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2.emf"/></Relationships>
</file>

<file path=ppt/slides/_rels/slide34.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3.emf"/></Relationships>
</file>

<file path=ppt/slides/_rels/slide36.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9.emf"/></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990600" y="152400"/>
            <a:ext cx="7239000" cy="5429250"/>
          </a:xfrm>
          <a:prstGeom prst="rect">
            <a:avLst/>
          </a:prstGeom>
        </p:spPr>
      </p:pic>
    </p:spTree>
    <p:extLst>
      <p:ext uri="{BB962C8B-B14F-4D97-AF65-F5344CB8AC3E}">
        <p14:creationId xmlns:p14="http://schemas.microsoft.com/office/powerpoint/2010/main" val="35446919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RULES FOR SURVIVAL</a:t>
            </a:r>
          </a:p>
        </p:txBody>
      </p:sp>
      <p:sp>
        <p:nvSpPr>
          <p:cNvPr id="3" name="Content Placeholder 2"/>
          <p:cNvSpPr>
            <a:spLocks noGrp="1"/>
          </p:cNvSpPr>
          <p:nvPr>
            <p:ph idx="1"/>
          </p:nvPr>
        </p:nvSpPr>
        <p:spPr>
          <a:xfrm>
            <a:off x="381000" y="1100628"/>
            <a:ext cx="8534400" cy="4461972"/>
          </a:xfrm>
        </p:spPr>
        <p:txBody>
          <a:bodyPr>
            <a:normAutofit fontScale="62500" lnSpcReduction="20000"/>
          </a:bodyPr>
          <a:lstStyle/>
          <a:p>
            <a:pPr marL="0" indent="0"/>
            <a:r>
              <a:rPr lang="en-US" altLang="en-US" sz="3100" dirty="0"/>
              <a:t>HAVE A BUSINESS PLAN  </a:t>
            </a:r>
            <a:endParaRPr lang="en-US" altLang="en-US" sz="3100" dirty="0" smtClean="0"/>
          </a:p>
          <a:p>
            <a:pPr marL="0" indent="0"/>
            <a:r>
              <a:rPr lang="en-US" altLang="en-US" sz="3400" b="0" dirty="0" smtClean="0"/>
              <a:t>Should </a:t>
            </a:r>
            <a:r>
              <a:rPr lang="en-US" altLang="en-US" sz="3400" b="0" dirty="0"/>
              <a:t>a transportation company assume $2/gal gas prices for the next 5 years?  A business plan is a critical tool for </a:t>
            </a:r>
            <a:r>
              <a:rPr lang="en-US" altLang="en-US" sz="3400" b="0" dirty="0" smtClean="0"/>
              <a:t>success.</a:t>
            </a:r>
          </a:p>
          <a:p>
            <a:pPr marL="0" indent="0"/>
            <a:r>
              <a:rPr lang="en-US" altLang="en-US" sz="3400" b="0" dirty="0" smtClean="0"/>
              <a:t>It </a:t>
            </a:r>
            <a:r>
              <a:rPr lang="en-US" altLang="en-US" sz="3400" b="0" dirty="0"/>
              <a:t>incorporates everything you have learned about </a:t>
            </a:r>
            <a:r>
              <a:rPr lang="en-US" altLang="en-US" sz="3400" b="0" dirty="0" smtClean="0"/>
              <a:t>the </a:t>
            </a:r>
            <a:r>
              <a:rPr lang="en-US" altLang="en-US" sz="3400" b="0" dirty="0"/>
              <a:t>business you are in, your competitors, economic conditions in your market and the U.S., your forecasts for revenue growth, your cost projections (much more reliable than your sales forecast), assumptions about prices for inputs and what you sell, cash </a:t>
            </a:r>
            <a:r>
              <a:rPr lang="en-US" altLang="en-US" sz="3400" b="0" dirty="0" smtClean="0"/>
              <a:t>flow.</a:t>
            </a:r>
          </a:p>
          <a:p>
            <a:pPr marL="0" indent="0"/>
            <a:r>
              <a:rPr lang="en-US" altLang="en-US" sz="3400" b="0" dirty="0" smtClean="0"/>
              <a:t>If </a:t>
            </a:r>
            <a:r>
              <a:rPr lang="en-US" altLang="en-US" sz="3400" b="0" dirty="0"/>
              <a:t>your plan is very good, your performance will </a:t>
            </a:r>
            <a:r>
              <a:rPr lang="en-US" altLang="en-US" sz="3400" b="0" dirty="0" smtClean="0"/>
              <a:t>track </a:t>
            </a:r>
            <a:r>
              <a:rPr lang="en-US" altLang="en-US" sz="3400" b="0" dirty="0"/>
              <a:t>the plan.  If you experience a deviation, </a:t>
            </a:r>
            <a:r>
              <a:rPr lang="en-US" altLang="en-US" sz="5100" b="0" dirty="0"/>
              <a:t>your</a:t>
            </a:r>
            <a:r>
              <a:rPr lang="en-US" altLang="en-US" sz="3400" b="0" dirty="0"/>
              <a:t> plan is the blueprint for identifying the problem, its source and provides a framework for you to adjust to deal with it.</a:t>
            </a:r>
          </a:p>
          <a:p>
            <a:endParaRPr lang="en-US" b="0" dirty="0"/>
          </a:p>
        </p:txBody>
      </p:sp>
    </p:spTree>
    <p:extLst>
      <p:ext uri="{BB962C8B-B14F-4D97-AF65-F5344CB8AC3E}">
        <p14:creationId xmlns:p14="http://schemas.microsoft.com/office/powerpoint/2010/main" val="17137541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2960" y="1100628"/>
            <a:ext cx="7520940" cy="4080972"/>
          </a:xfrm>
        </p:spPr>
        <p:txBody>
          <a:bodyPr>
            <a:normAutofit lnSpcReduction="10000"/>
          </a:bodyPr>
          <a:lstStyle/>
          <a:p>
            <a:pPr marL="0" indent="0"/>
            <a:r>
              <a:rPr lang="en-US" sz="2400" dirty="0"/>
              <a:t>SCOUT OUT YOUR LOCATION </a:t>
            </a:r>
            <a:r>
              <a:rPr lang="en-US" sz="2400" b="0" dirty="0"/>
              <a:t>Very important preparation, monitor traffic patterns and problems, ease of “in and out” to your location before making a final selection.   Are other firms operating in your area an asset or a liability?</a:t>
            </a:r>
          </a:p>
          <a:p>
            <a:pPr marL="0" indent="0"/>
            <a:r>
              <a:rPr lang="en-US" sz="2400" dirty="0"/>
              <a:t>MAKE FRIENDS WITH A BANKER  </a:t>
            </a:r>
            <a:r>
              <a:rPr lang="en-US" sz="2400" b="0" dirty="0"/>
              <a:t>Banks are not venture capitalists and prefer to lend to companies with a solid history, not a new untested concept.  But at some point, you will likely get a loan and most likely from a bank.  Develop those relationships before you need them.</a:t>
            </a:r>
          </a:p>
          <a:p>
            <a:endParaRPr lang="en-US" dirty="0"/>
          </a:p>
        </p:txBody>
      </p:sp>
      <p:sp>
        <p:nvSpPr>
          <p:cNvPr id="4" name="Title 1"/>
          <p:cNvSpPr>
            <a:spLocks noGrp="1"/>
          </p:cNvSpPr>
          <p:nvPr>
            <p:ph type="title"/>
          </p:nvPr>
        </p:nvSpPr>
        <p:spPr/>
        <p:txBody>
          <a:bodyPr/>
          <a:lstStyle/>
          <a:p>
            <a:pPr algn="ctr"/>
            <a:r>
              <a:rPr lang="en-US" b="1" dirty="0"/>
              <a:t>RULES FOR SURVIVAL</a:t>
            </a:r>
          </a:p>
        </p:txBody>
      </p:sp>
    </p:spTree>
    <p:extLst>
      <p:ext uri="{BB962C8B-B14F-4D97-AF65-F5344CB8AC3E}">
        <p14:creationId xmlns:p14="http://schemas.microsoft.com/office/powerpoint/2010/main" val="28097732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100628"/>
            <a:ext cx="7924800" cy="4385772"/>
          </a:xfrm>
        </p:spPr>
        <p:txBody>
          <a:bodyPr>
            <a:noAutofit/>
          </a:bodyPr>
          <a:lstStyle/>
          <a:p>
            <a:pPr marL="0" indent="0"/>
            <a:r>
              <a:rPr lang="en-US" sz="2400" dirty="0" smtClean="0"/>
              <a:t>MAKE FRIENDS WITH NON-COMPETITORS IN YOUR BUSINESS  </a:t>
            </a:r>
            <a:r>
              <a:rPr lang="en-US" sz="2400" b="0" dirty="0" smtClean="0"/>
              <a:t>Owners love to talk about their business, but not to competitors!  Check out businesses like yours in other markets, learn about problems and successes from owners of firms like yours.</a:t>
            </a:r>
          </a:p>
          <a:p>
            <a:pPr marL="0" indent="0"/>
            <a:r>
              <a:rPr lang="en-US" sz="2400" dirty="0" smtClean="0"/>
              <a:t>AVOID </a:t>
            </a:r>
            <a:r>
              <a:rPr lang="en-US" sz="2400" dirty="0"/>
              <a:t>OPTIMISTIC FORECASTS OF YOUR SALES  </a:t>
            </a:r>
            <a:r>
              <a:rPr lang="en-US" sz="2400" b="0" dirty="0"/>
              <a:t>Can your sales grow faster than retail sales in your market?  A sales forecast must be very realistic and actual sales must be monitored closely for the first year to verify the validity of the forecast and to understand seasonal or other fluctuations.</a:t>
            </a:r>
          </a:p>
        </p:txBody>
      </p:sp>
      <p:sp>
        <p:nvSpPr>
          <p:cNvPr id="4" name="Title 1"/>
          <p:cNvSpPr>
            <a:spLocks noGrp="1"/>
          </p:cNvSpPr>
          <p:nvPr>
            <p:ph type="title"/>
          </p:nvPr>
        </p:nvSpPr>
        <p:spPr/>
        <p:txBody>
          <a:bodyPr/>
          <a:lstStyle/>
          <a:p>
            <a:pPr algn="ctr"/>
            <a:r>
              <a:rPr lang="en-US" b="1" dirty="0"/>
              <a:t>RULES FOR SURVIVAL</a:t>
            </a:r>
          </a:p>
        </p:txBody>
      </p:sp>
    </p:spTree>
    <p:extLst>
      <p:ext uri="{BB962C8B-B14F-4D97-AF65-F5344CB8AC3E}">
        <p14:creationId xmlns:p14="http://schemas.microsoft.com/office/powerpoint/2010/main" val="5775492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100628"/>
            <a:ext cx="8610600" cy="4385772"/>
          </a:xfrm>
        </p:spPr>
        <p:txBody>
          <a:bodyPr>
            <a:noAutofit/>
          </a:bodyPr>
          <a:lstStyle/>
          <a:p>
            <a:pPr marL="0" indent="0"/>
            <a:r>
              <a:rPr lang="en-US" sz="2400" dirty="0" smtClean="0"/>
              <a:t>ENSURE </a:t>
            </a:r>
            <a:r>
              <a:rPr lang="en-US" sz="2400" dirty="0"/>
              <a:t>YOU HAVE ADEQUATE CAPITAL TO SURVIVE YOUR WORST SCENARIO  </a:t>
            </a:r>
            <a:r>
              <a:rPr lang="en-US" sz="2400" b="0" dirty="0"/>
              <a:t>If your business plan assumes $2 gas, what happens to your bottom line and the drain on capital if they return to $4?  A plan is not a straight jacket, it is a management tool that allows you to explore scenarios, test the impact of your assumptions.</a:t>
            </a:r>
          </a:p>
          <a:p>
            <a:pPr marL="0" indent="0"/>
            <a:r>
              <a:rPr lang="en-US" sz="2400" dirty="0"/>
              <a:t>PAY ATTENTION TO ECONOMIC </a:t>
            </a:r>
            <a:r>
              <a:rPr lang="en-US" sz="2400" dirty="0" smtClean="0"/>
              <a:t>DEVELOPMENTS </a:t>
            </a:r>
            <a:r>
              <a:rPr lang="en-US" sz="2400" dirty="0"/>
              <a:t>IN YOUR </a:t>
            </a:r>
            <a:r>
              <a:rPr lang="en-US" sz="2400" dirty="0" smtClean="0"/>
              <a:t>MARKET  </a:t>
            </a:r>
            <a:r>
              <a:rPr lang="en-US" sz="2400" b="0" dirty="0" smtClean="0"/>
              <a:t>Population </a:t>
            </a:r>
            <a:r>
              <a:rPr lang="en-US" sz="2400" b="0" dirty="0"/>
              <a:t>change, entry/exit of major firms are important. Government agencies (Federal Reserve Bank, </a:t>
            </a:r>
            <a:r>
              <a:rPr lang="en-US" sz="2400" b="0" dirty="0" err="1"/>
              <a:t>Dept</a:t>
            </a:r>
            <a:r>
              <a:rPr lang="en-US" sz="2400" b="0" dirty="0"/>
              <a:t> of Labor) and private groups like the Chamber have good information on your </a:t>
            </a:r>
            <a:r>
              <a:rPr lang="en-US" sz="2400" b="0" dirty="0" smtClean="0"/>
              <a:t>market.</a:t>
            </a:r>
            <a:endParaRPr lang="en-US" sz="2400" b="0" dirty="0"/>
          </a:p>
        </p:txBody>
      </p:sp>
      <p:sp>
        <p:nvSpPr>
          <p:cNvPr id="4" name="Title 1"/>
          <p:cNvSpPr>
            <a:spLocks noGrp="1"/>
          </p:cNvSpPr>
          <p:nvPr>
            <p:ph type="title"/>
          </p:nvPr>
        </p:nvSpPr>
        <p:spPr/>
        <p:txBody>
          <a:bodyPr/>
          <a:lstStyle/>
          <a:p>
            <a:pPr algn="ctr"/>
            <a:r>
              <a:rPr lang="en-US" b="1" dirty="0"/>
              <a:t>RULES FOR SURVIVAL</a:t>
            </a:r>
          </a:p>
        </p:txBody>
      </p:sp>
    </p:spTree>
    <p:extLst>
      <p:ext uri="{BB962C8B-B14F-4D97-AF65-F5344CB8AC3E}">
        <p14:creationId xmlns:p14="http://schemas.microsoft.com/office/powerpoint/2010/main" val="17258713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2960" y="1100628"/>
            <a:ext cx="7711440" cy="4157172"/>
          </a:xfrm>
        </p:spPr>
        <p:txBody>
          <a:bodyPr>
            <a:normAutofit fontScale="92500" lnSpcReduction="10000"/>
          </a:bodyPr>
          <a:lstStyle/>
          <a:p>
            <a:pPr marL="0" indent="0"/>
            <a:r>
              <a:rPr lang="en-US" sz="2600" dirty="0"/>
              <a:t>JOIN PROFESSIONAL ORGANIZATIONS IN YOUR MARKET  </a:t>
            </a:r>
            <a:r>
              <a:rPr lang="en-US" sz="2600" b="0" dirty="0"/>
              <a:t>These are great opportunities to learn more about the local economy, about regulations that are being imposed or considered and need to be addressed, </a:t>
            </a:r>
            <a:r>
              <a:rPr lang="en-US" sz="2600" b="0" dirty="0" smtClean="0"/>
              <a:t>and meet </a:t>
            </a:r>
            <a:r>
              <a:rPr lang="en-US" sz="2600" b="0" dirty="0"/>
              <a:t>people with similar problems and learn about their solutions.</a:t>
            </a:r>
          </a:p>
          <a:p>
            <a:pPr marL="0" indent="0"/>
            <a:r>
              <a:rPr lang="en-US" sz="2600" dirty="0"/>
              <a:t>FINANCIAL MANAGEMENT  SKILLS  </a:t>
            </a:r>
            <a:r>
              <a:rPr lang="en-US" sz="2600" b="0" dirty="0"/>
              <a:t>A great chef can prepare exceptional dishes and go broke failing to manage food costs.  Make sure that someone in your firm (if not you) </a:t>
            </a:r>
            <a:r>
              <a:rPr lang="en-US" sz="2600" b="0" dirty="0" smtClean="0"/>
              <a:t>has </a:t>
            </a:r>
            <a:r>
              <a:rPr lang="en-US" sz="2600" b="0" dirty="0"/>
              <a:t>firm control of cash flow management and monthly financial statements.  When something goes wrong, it shows up here first.</a:t>
            </a:r>
          </a:p>
          <a:p>
            <a:endParaRPr lang="en-US" dirty="0"/>
          </a:p>
        </p:txBody>
      </p:sp>
      <p:sp>
        <p:nvSpPr>
          <p:cNvPr id="4" name="Title 1"/>
          <p:cNvSpPr>
            <a:spLocks noGrp="1"/>
          </p:cNvSpPr>
          <p:nvPr>
            <p:ph type="title"/>
          </p:nvPr>
        </p:nvSpPr>
        <p:spPr/>
        <p:txBody>
          <a:bodyPr/>
          <a:lstStyle/>
          <a:p>
            <a:pPr algn="ctr"/>
            <a:r>
              <a:rPr lang="en-US" b="1" dirty="0"/>
              <a:t>RULES FOR SURVIVAL</a:t>
            </a:r>
          </a:p>
        </p:txBody>
      </p:sp>
    </p:spTree>
    <p:extLst>
      <p:ext uri="{BB962C8B-B14F-4D97-AF65-F5344CB8AC3E}">
        <p14:creationId xmlns:p14="http://schemas.microsoft.com/office/powerpoint/2010/main" val="42536649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2960" y="1100628"/>
            <a:ext cx="7520940" cy="4157172"/>
          </a:xfrm>
        </p:spPr>
        <p:txBody>
          <a:bodyPr>
            <a:noAutofit/>
          </a:bodyPr>
          <a:lstStyle/>
          <a:p>
            <a:pPr marL="0" indent="0"/>
            <a:r>
              <a:rPr lang="en-US" sz="2400" dirty="0"/>
              <a:t>LOCAL POLITICS MATTER </a:t>
            </a:r>
            <a:r>
              <a:rPr lang="en-US" sz="2400" b="0" dirty="0"/>
              <a:t>Seattle raised the minimum wage to $15, now considering dictating work </a:t>
            </a:r>
            <a:r>
              <a:rPr lang="en-US" sz="2400" b="0" dirty="0" smtClean="0"/>
              <a:t>schedules; Cities </a:t>
            </a:r>
            <a:r>
              <a:rPr lang="en-US" sz="2400" b="0" dirty="0"/>
              <a:t>are passing mandatory family/sick leave </a:t>
            </a:r>
            <a:r>
              <a:rPr lang="en-US" sz="2400" b="0" dirty="0" smtClean="0"/>
              <a:t>bills; </a:t>
            </a:r>
            <a:r>
              <a:rPr lang="en-US" sz="2400" b="0" dirty="0"/>
              <a:t>Philadelphia wants to impose a 3 cent/ounce sugar drink tax, there is a tax on liquor by the </a:t>
            </a:r>
            <a:r>
              <a:rPr lang="en-US" sz="2400" b="0" dirty="0" smtClean="0"/>
              <a:t>glass.</a:t>
            </a:r>
          </a:p>
          <a:p>
            <a:pPr marL="0" indent="0"/>
            <a:r>
              <a:rPr lang="en-US" sz="2400" b="0" dirty="0" smtClean="0"/>
              <a:t>Such </a:t>
            </a:r>
            <a:r>
              <a:rPr lang="en-US" sz="2400" b="0" dirty="0"/>
              <a:t>“surprises” can dramatically alter the economics of your </a:t>
            </a:r>
            <a:r>
              <a:rPr lang="en-US" sz="2400" b="0" dirty="0" smtClean="0"/>
              <a:t>business.</a:t>
            </a:r>
            <a:endParaRPr lang="en-US" sz="2400" b="0" dirty="0"/>
          </a:p>
          <a:p>
            <a:endParaRPr lang="en-US" dirty="0"/>
          </a:p>
        </p:txBody>
      </p:sp>
      <p:sp>
        <p:nvSpPr>
          <p:cNvPr id="4" name="Title 1"/>
          <p:cNvSpPr>
            <a:spLocks noGrp="1"/>
          </p:cNvSpPr>
          <p:nvPr>
            <p:ph type="title"/>
          </p:nvPr>
        </p:nvSpPr>
        <p:spPr/>
        <p:txBody>
          <a:bodyPr/>
          <a:lstStyle/>
          <a:p>
            <a:pPr algn="ctr"/>
            <a:r>
              <a:rPr lang="en-US" b="1" dirty="0"/>
              <a:t>RULES FOR SURVIVAL</a:t>
            </a:r>
          </a:p>
        </p:txBody>
      </p:sp>
    </p:spTree>
    <p:extLst>
      <p:ext uri="{BB962C8B-B14F-4D97-AF65-F5344CB8AC3E}">
        <p14:creationId xmlns:p14="http://schemas.microsoft.com/office/powerpoint/2010/main" val="16466244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r>
              <a:rPr lang="en-US" sz="2400" dirty="0"/>
              <a:t>GET IDENTIFIED WITH YOUR CUSTOMERS  </a:t>
            </a:r>
            <a:r>
              <a:rPr lang="en-US" sz="2400" b="0" dirty="0"/>
              <a:t>Offer a $</a:t>
            </a:r>
            <a:r>
              <a:rPr lang="en-US" sz="2400" b="0" dirty="0" smtClean="0"/>
              <a:t>1 credit </a:t>
            </a:r>
            <a:r>
              <a:rPr lang="en-US" sz="2400" b="0" dirty="0"/>
              <a:t>if they will give you an email address and allow you to contact them for </a:t>
            </a:r>
            <a:r>
              <a:rPr lang="en-US" sz="2400" b="0" dirty="0" smtClean="0"/>
              <a:t>sales, </a:t>
            </a:r>
            <a:r>
              <a:rPr lang="en-US" sz="2400" b="0" dirty="0"/>
              <a:t>etc.  Find out how to effectively advertise your presence to the market, useful events you can participate </a:t>
            </a:r>
            <a:r>
              <a:rPr lang="en-US" sz="2400" b="0" dirty="0" smtClean="0"/>
              <a:t>in or sponsor</a:t>
            </a:r>
            <a:r>
              <a:rPr lang="en-US" sz="2400" b="0" dirty="0"/>
              <a:t>.  Use new technology (scanners, inventory control) to manage inventory and identify what customers like.</a:t>
            </a:r>
          </a:p>
        </p:txBody>
      </p:sp>
      <p:sp>
        <p:nvSpPr>
          <p:cNvPr id="4" name="Title 1"/>
          <p:cNvSpPr>
            <a:spLocks noGrp="1"/>
          </p:cNvSpPr>
          <p:nvPr>
            <p:ph type="title"/>
          </p:nvPr>
        </p:nvSpPr>
        <p:spPr/>
        <p:txBody>
          <a:bodyPr/>
          <a:lstStyle/>
          <a:p>
            <a:pPr algn="ctr"/>
            <a:r>
              <a:rPr lang="en-US" b="1" dirty="0"/>
              <a:t>RULES FOR SURVIVAL</a:t>
            </a:r>
          </a:p>
        </p:txBody>
      </p:sp>
    </p:spTree>
    <p:extLst>
      <p:ext uri="{BB962C8B-B14F-4D97-AF65-F5344CB8AC3E}">
        <p14:creationId xmlns:p14="http://schemas.microsoft.com/office/powerpoint/2010/main" val="1118527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2960" y="1100628"/>
            <a:ext cx="7520940" cy="6062172"/>
          </a:xfrm>
        </p:spPr>
        <p:txBody>
          <a:bodyPr>
            <a:normAutofit/>
          </a:bodyPr>
          <a:lstStyle/>
          <a:p>
            <a:r>
              <a:rPr lang="en-US" sz="2400" b="0" dirty="0" smtClean="0"/>
              <a:t>Top Concerns of Small Businesses</a:t>
            </a:r>
          </a:p>
          <a:p>
            <a:pPr>
              <a:buFont typeface="Arial" panose="020B0604020202020204" pitchFamily="34" charset="0"/>
              <a:buChar char="•"/>
            </a:pPr>
            <a:r>
              <a:rPr lang="en-US" sz="2400" b="0" dirty="0" smtClean="0"/>
              <a:t>Healthcare </a:t>
            </a:r>
            <a:r>
              <a:rPr lang="en-US" sz="2400" b="0" dirty="0"/>
              <a:t>c</a:t>
            </a:r>
            <a:r>
              <a:rPr lang="en-US" sz="2400" b="0" dirty="0" smtClean="0"/>
              <a:t>osts</a:t>
            </a:r>
          </a:p>
          <a:p>
            <a:pPr>
              <a:buFont typeface="Arial" panose="020B0604020202020204" pitchFamily="34" charset="0"/>
              <a:buChar char="•"/>
            </a:pPr>
            <a:r>
              <a:rPr lang="en-US" sz="2400" b="0" dirty="0" smtClean="0"/>
              <a:t>Uncertainty about the economy</a:t>
            </a:r>
          </a:p>
          <a:p>
            <a:pPr>
              <a:buFont typeface="Arial" panose="020B0604020202020204" pitchFamily="34" charset="0"/>
              <a:buChar char="•"/>
            </a:pPr>
            <a:r>
              <a:rPr lang="en-US" sz="2400" b="0" dirty="0" smtClean="0"/>
              <a:t>Uncertainty about government policies</a:t>
            </a:r>
          </a:p>
          <a:p>
            <a:pPr>
              <a:buFont typeface="Arial" panose="020B0604020202020204" pitchFamily="34" charset="0"/>
              <a:buChar char="•"/>
            </a:pPr>
            <a:r>
              <a:rPr lang="en-US" sz="2400" b="0" dirty="0" smtClean="0"/>
              <a:t>Cost compliance with regulation and red tape</a:t>
            </a:r>
          </a:p>
          <a:p>
            <a:pPr>
              <a:buFont typeface="Arial" panose="020B0604020202020204" pitchFamily="34" charset="0"/>
              <a:buChar char="•"/>
            </a:pPr>
            <a:r>
              <a:rPr lang="en-US" sz="2400" b="0" dirty="0" smtClean="0"/>
              <a:t>Profit taxes deplete capital</a:t>
            </a:r>
          </a:p>
          <a:p>
            <a:pPr>
              <a:buFont typeface="Arial" panose="020B0604020202020204" pitchFamily="34" charset="0"/>
              <a:buChar char="•"/>
            </a:pPr>
            <a:r>
              <a:rPr lang="en-US" sz="2400" b="0" dirty="0" smtClean="0"/>
              <a:t>Tax codes too complex</a:t>
            </a:r>
          </a:p>
          <a:p>
            <a:pPr>
              <a:buFont typeface="Arial" panose="020B0604020202020204" pitchFamily="34" charset="0"/>
              <a:buChar char="•"/>
            </a:pPr>
            <a:r>
              <a:rPr lang="en-US" sz="2400" b="0" dirty="0" smtClean="0"/>
              <a:t>Tax codes changed too frequently</a:t>
            </a:r>
          </a:p>
        </p:txBody>
      </p:sp>
      <p:sp>
        <p:nvSpPr>
          <p:cNvPr id="4" name="Rectangle 2"/>
          <p:cNvSpPr>
            <a:spLocks noGrp="1" noChangeArrowheads="1"/>
          </p:cNvSpPr>
          <p:nvPr>
            <p:ph type="title"/>
          </p:nvPr>
        </p:nvSpPr>
        <p:spPr/>
        <p:txBody>
          <a:bodyPr/>
          <a:lstStyle/>
          <a:p>
            <a:pPr algn="ctr" eaLnBrk="1" hangingPunct="1"/>
            <a:r>
              <a:rPr lang="en-US" altLang="en-US" b="1" dirty="0" smtClean="0"/>
              <a:t>HOW ARE SMALL FIRMS DOING?</a:t>
            </a:r>
          </a:p>
        </p:txBody>
      </p:sp>
    </p:spTree>
    <p:extLst>
      <p:ext uri="{BB962C8B-B14F-4D97-AF65-F5344CB8AC3E}">
        <p14:creationId xmlns:p14="http://schemas.microsoft.com/office/powerpoint/2010/main" val="28336498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pPr>
              <a:buFont typeface="Arial" panose="020B0604020202020204" pitchFamily="34" charset="0"/>
              <a:buChar char="•"/>
            </a:pPr>
            <a:r>
              <a:rPr lang="en-US" sz="2400" b="0" dirty="0"/>
              <a:t>A subpar recovery</a:t>
            </a:r>
          </a:p>
          <a:p>
            <a:pPr>
              <a:buFont typeface="Arial" panose="020B0604020202020204" pitchFamily="34" charset="0"/>
              <a:buChar char="•"/>
            </a:pPr>
            <a:r>
              <a:rPr lang="en-US" sz="2400" b="0" dirty="0"/>
              <a:t>Consumer sentiment not robust</a:t>
            </a:r>
          </a:p>
          <a:p>
            <a:pPr>
              <a:buFont typeface="Arial" panose="020B0604020202020204" pitchFamily="34" charset="0"/>
              <a:buChar char="•"/>
            </a:pPr>
            <a:r>
              <a:rPr lang="en-US" sz="2400" b="0" dirty="0"/>
              <a:t>Owners not optimistic about the economy this year</a:t>
            </a:r>
          </a:p>
          <a:p>
            <a:pPr>
              <a:buFont typeface="Arial" panose="020B0604020202020204" pitchFamily="34" charset="0"/>
              <a:buChar char="•"/>
            </a:pPr>
            <a:r>
              <a:rPr lang="en-US" sz="2400" b="0" dirty="0"/>
              <a:t>Owners’ capital spending plans are subpar</a:t>
            </a:r>
          </a:p>
          <a:p>
            <a:pPr>
              <a:buFont typeface="Arial" panose="020B0604020202020204" pitchFamily="34" charset="0"/>
              <a:buChar char="•"/>
            </a:pPr>
            <a:r>
              <a:rPr lang="en-US" sz="2400" b="0" dirty="0"/>
              <a:t>Owners not inclined to borrow and invest in their firms</a:t>
            </a:r>
          </a:p>
          <a:p>
            <a:pPr>
              <a:buFont typeface="Arial" panose="020B0604020202020204" pitchFamily="34" charset="0"/>
              <a:buChar char="•"/>
            </a:pPr>
            <a:r>
              <a:rPr lang="en-US" sz="2400" b="0" dirty="0"/>
              <a:t>Net business creation </a:t>
            </a:r>
            <a:r>
              <a:rPr lang="en-US" sz="2400" b="0" dirty="0" smtClean="0"/>
              <a:t>positive; </a:t>
            </a:r>
            <a:r>
              <a:rPr lang="en-US" sz="2400" b="0" dirty="0"/>
              <a:t>Population growth helps</a:t>
            </a:r>
          </a:p>
          <a:p>
            <a:pPr>
              <a:buFont typeface="Arial" panose="020B0604020202020204" pitchFamily="34" charset="0"/>
              <a:buChar char="•"/>
            </a:pPr>
            <a:r>
              <a:rPr lang="en-US" sz="2400" b="0" dirty="0"/>
              <a:t>The $15 minimum wage + Healthcare + Family leave</a:t>
            </a:r>
          </a:p>
          <a:p>
            <a:endParaRPr lang="en-US" dirty="0"/>
          </a:p>
        </p:txBody>
      </p:sp>
      <p:sp>
        <p:nvSpPr>
          <p:cNvPr id="4" name="Rectangle 2"/>
          <p:cNvSpPr>
            <a:spLocks noGrp="1" noChangeArrowheads="1"/>
          </p:cNvSpPr>
          <p:nvPr>
            <p:ph type="title"/>
          </p:nvPr>
        </p:nvSpPr>
        <p:spPr/>
        <p:txBody>
          <a:bodyPr/>
          <a:lstStyle/>
          <a:p>
            <a:pPr algn="ctr" eaLnBrk="1" hangingPunct="1"/>
            <a:r>
              <a:rPr lang="en-US" altLang="en-US" b="1" dirty="0" smtClean="0"/>
              <a:t>HOW ARE SMALL FIRMS DOING?</a:t>
            </a:r>
          </a:p>
        </p:txBody>
      </p:sp>
    </p:spTree>
    <p:extLst>
      <p:ext uri="{BB962C8B-B14F-4D97-AF65-F5344CB8AC3E}">
        <p14:creationId xmlns:p14="http://schemas.microsoft.com/office/powerpoint/2010/main" val="24432599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10"/>
          <p:cNvGraphicFramePr>
            <a:graphicFrameLocks/>
          </p:cNvGraphicFramePr>
          <p:nvPr>
            <p:extLst>
              <p:ext uri="{D42A27DB-BD31-4B8C-83A1-F6EECF244321}">
                <p14:modId xmlns:p14="http://schemas.microsoft.com/office/powerpoint/2010/main" val="2047070680"/>
              </p:ext>
            </p:extLst>
          </p:nvPr>
        </p:nvGraphicFramePr>
        <p:xfrm>
          <a:off x="457200" y="685800"/>
          <a:ext cx="8382000" cy="487680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1"/>
          <p:cNvSpPr txBox="1"/>
          <p:nvPr/>
        </p:nvSpPr>
        <p:spPr>
          <a:xfrm>
            <a:off x="42291" y="2621036"/>
            <a:ext cx="414909" cy="1006328"/>
          </a:xfrm>
          <a:prstGeom prst="rect">
            <a:avLst/>
          </a:prstGeom>
        </p:spPr>
        <p:txBody>
          <a:bodyPr vert="vert270"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dirty="0" smtClean="0"/>
              <a:t>Index</a:t>
            </a:r>
            <a:endParaRPr lang="en-US" sz="1600" dirty="0"/>
          </a:p>
        </p:txBody>
      </p:sp>
    </p:spTree>
    <p:extLst>
      <p:ext uri="{BB962C8B-B14F-4D97-AF65-F5344CB8AC3E}">
        <p14:creationId xmlns:p14="http://schemas.microsoft.com/office/powerpoint/2010/main" val="35497803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usnews.com/dims4/USNEWS/4f17198/2147483647/thumbnail/534x374%3E/quality/85/?url=%2Fcmsmedia%2F14%2Fb677fd2579f604f0a617f047d97c37%2F114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28600"/>
            <a:ext cx="7086600" cy="5342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86927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p:nvPr>
            <p:extLst>
              <p:ext uri="{D42A27DB-BD31-4B8C-83A1-F6EECF244321}">
                <p14:modId xmlns:p14="http://schemas.microsoft.com/office/powerpoint/2010/main" val="2231720464"/>
              </p:ext>
            </p:extLst>
          </p:nvPr>
        </p:nvGraphicFramePr>
        <p:xfrm>
          <a:off x="533400" y="304800"/>
          <a:ext cx="8001000" cy="5029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787573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p:cNvGraphicFramePr/>
          <p:nvPr>
            <p:extLst>
              <p:ext uri="{D42A27DB-BD31-4B8C-83A1-F6EECF244321}">
                <p14:modId xmlns:p14="http://schemas.microsoft.com/office/powerpoint/2010/main" val="1682276247"/>
              </p:ext>
            </p:extLst>
          </p:nvPr>
        </p:nvGraphicFramePr>
        <p:xfrm>
          <a:off x="457200" y="152400"/>
          <a:ext cx="8153400" cy="5181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210765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p:nvPr>
            <p:extLst>
              <p:ext uri="{D42A27DB-BD31-4B8C-83A1-F6EECF244321}">
                <p14:modId xmlns:p14="http://schemas.microsoft.com/office/powerpoint/2010/main" val="707112488"/>
              </p:ext>
            </p:extLst>
          </p:nvPr>
        </p:nvGraphicFramePr>
        <p:xfrm>
          <a:off x="228600" y="457200"/>
          <a:ext cx="8534400" cy="5029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969853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p:cNvGraphicFramePr/>
          <p:nvPr>
            <p:extLst>
              <p:ext uri="{D42A27DB-BD31-4B8C-83A1-F6EECF244321}">
                <p14:modId xmlns:p14="http://schemas.microsoft.com/office/powerpoint/2010/main" val="3247868131"/>
              </p:ext>
            </p:extLst>
          </p:nvPr>
        </p:nvGraphicFramePr>
        <p:xfrm>
          <a:off x="381000" y="457200"/>
          <a:ext cx="8458200" cy="4876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939140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608663790"/>
              </p:ext>
            </p:extLst>
          </p:nvPr>
        </p:nvGraphicFramePr>
        <p:xfrm>
          <a:off x="457200" y="228600"/>
          <a:ext cx="8229600" cy="5257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66424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2996677741"/>
              </p:ext>
            </p:extLst>
          </p:nvPr>
        </p:nvGraphicFramePr>
        <p:xfrm>
          <a:off x="457199" y="304800"/>
          <a:ext cx="8305801" cy="5029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350405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2529293805"/>
              </p:ext>
            </p:extLst>
          </p:nvPr>
        </p:nvGraphicFramePr>
        <p:xfrm>
          <a:off x="228600" y="381000"/>
          <a:ext cx="8534400" cy="5029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4144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en-US" b="1" dirty="0"/>
              <a:t>GETTING STARTED</a:t>
            </a:r>
            <a:endParaRPr lang="en-US" b="1" dirty="0"/>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altLang="en-US" sz="2400" b="0" dirty="0" smtClean="0"/>
              <a:t>Don’t assume the answer is “No”</a:t>
            </a:r>
            <a:endParaRPr lang="en-US" altLang="en-US" sz="2400" b="0" dirty="0"/>
          </a:p>
          <a:p>
            <a:pPr>
              <a:buFont typeface="Arial" panose="020B0604020202020204" pitchFamily="34" charset="0"/>
              <a:buChar char="•"/>
            </a:pPr>
            <a:r>
              <a:rPr lang="en-US" altLang="en-US" sz="2400" b="0" dirty="0" smtClean="0"/>
              <a:t>“Cookie cutter” vs. “Relationship lending”</a:t>
            </a:r>
            <a:endParaRPr lang="en-US" altLang="en-US" sz="2400" b="0" dirty="0"/>
          </a:p>
          <a:p>
            <a:pPr>
              <a:buFont typeface="Arial" panose="020B0604020202020204" pitchFamily="34" charset="0"/>
              <a:buChar char="•"/>
            </a:pPr>
            <a:r>
              <a:rPr lang="en-US" altLang="en-US" sz="2400" b="0" dirty="0" smtClean="0"/>
              <a:t>Search! There are 6,000+ independent banks</a:t>
            </a:r>
            <a:endParaRPr lang="en-US" altLang="en-US" sz="2400" b="0" dirty="0"/>
          </a:p>
          <a:p>
            <a:pPr>
              <a:buFont typeface="Arial" panose="020B0604020202020204" pitchFamily="34" charset="0"/>
              <a:buChar char="•"/>
            </a:pPr>
            <a:r>
              <a:rPr lang="en-US" altLang="en-US" sz="2400" b="0" dirty="0" smtClean="0"/>
              <a:t>Establish a relationship with one or more banks</a:t>
            </a:r>
            <a:endParaRPr lang="en-US" altLang="en-US" sz="2400" b="0" dirty="0"/>
          </a:p>
          <a:p>
            <a:pPr>
              <a:buFont typeface="Arial" panose="020B0604020202020204" pitchFamily="34" charset="0"/>
              <a:buChar char="•"/>
            </a:pPr>
            <a:r>
              <a:rPr lang="en-US" sz="2400" b="0" dirty="0" smtClean="0"/>
              <a:t>Get to know employees, lending officer, even if you aren’t currently interested in a loan</a:t>
            </a:r>
            <a:endParaRPr lang="en-US" sz="2400" b="0" dirty="0"/>
          </a:p>
        </p:txBody>
      </p:sp>
    </p:spTree>
    <p:extLst>
      <p:ext uri="{BB962C8B-B14F-4D97-AF65-F5344CB8AC3E}">
        <p14:creationId xmlns:p14="http://schemas.microsoft.com/office/powerpoint/2010/main" val="17886121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en-US" b="1" dirty="0"/>
              <a:t>APPLYING FOR A LOAN</a:t>
            </a:r>
            <a:endParaRPr lang="en-US" b="1" dirty="0"/>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altLang="en-US" sz="2400" b="0" dirty="0" smtClean="0"/>
              <a:t>Meet with the loan officer, describe your needs, find out what they want to see/know about you</a:t>
            </a:r>
            <a:endParaRPr lang="en-US" altLang="en-US" sz="2400" b="0" dirty="0"/>
          </a:p>
          <a:p>
            <a:pPr>
              <a:buFont typeface="Arial" panose="020B0604020202020204" pitchFamily="34" charset="0"/>
              <a:buChar char="•"/>
            </a:pPr>
            <a:r>
              <a:rPr lang="en-US" altLang="en-US" sz="2400" b="0" dirty="0" smtClean="0"/>
              <a:t>Select “receptive” banks; Sometimes banks specialize in certain types of lending</a:t>
            </a:r>
            <a:endParaRPr lang="en-US" altLang="en-US" sz="2400" b="0" dirty="0"/>
          </a:p>
          <a:p>
            <a:pPr>
              <a:buFont typeface="Arial" panose="020B0604020202020204" pitchFamily="34" charset="0"/>
              <a:buChar char="•"/>
            </a:pPr>
            <a:r>
              <a:rPr lang="en-US" altLang="en-US" sz="2400" b="0" dirty="0" smtClean="0"/>
              <a:t>Prepare a business description</a:t>
            </a:r>
          </a:p>
          <a:p>
            <a:pPr>
              <a:buFont typeface="Arial" panose="020B0604020202020204" pitchFamily="34" charset="0"/>
              <a:buChar char="•"/>
            </a:pPr>
            <a:r>
              <a:rPr lang="en-US" altLang="en-US" sz="2400" b="0" dirty="0" smtClean="0"/>
              <a:t>Prepare a business plan</a:t>
            </a:r>
            <a:endParaRPr lang="en-US" altLang="en-US" sz="2400" b="0" dirty="0"/>
          </a:p>
        </p:txBody>
      </p:sp>
    </p:spTree>
    <p:extLst>
      <p:ext uri="{BB962C8B-B14F-4D97-AF65-F5344CB8AC3E}">
        <p14:creationId xmlns:p14="http://schemas.microsoft.com/office/powerpoint/2010/main" val="686616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altLang="en-US" sz="2400" b="0" dirty="0" smtClean="0"/>
              <a:t>Describe the precise use of funds, expected impact on the business, revenue implications</a:t>
            </a:r>
            <a:endParaRPr lang="en-US" altLang="en-US" sz="2400" b="0" dirty="0"/>
          </a:p>
          <a:p>
            <a:pPr>
              <a:buFont typeface="Arial" panose="020B0604020202020204" pitchFamily="34" charset="0"/>
              <a:buChar char="•"/>
            </a:pPr>
            <a:r>
              <a:rPr lang="en-US" altLang="en-US" sz="2400" b="0" dirty="0" smtClean="0"/>
              <a:t>Organize background materials, tax returns, etc.</a:t>
            </a:r>
          </a:p>
          <a:p>
            <a:pPr>
              <a:buFont typeface="Arial" panose="020B0604020202020204" pitchFamily="34" charset="0"/>
              <a:buChar char="•"/>
            </a:pPr>
            <a:r>
              <a:rPr lang="en-US" altLang="en-US" sz="2400" b="0" dirty="0" smtClean="0"/>
              <a:t>Document collateral, appraisals, etc., if needed</a:t>
            </a:r>
            <a:endParaRPr lang="en-US" altLang="en-US" sz="2400" b="0" dirty="0"/>
          </a:p>
          <a:p>
            <a:pPr>
              <a:buFont typeface="Arial" panose="020B0604020202020204" pitchFamily="34" charset="0"/>
              <a:buChar char="•"/>
            </a:pPr>
            <a:r>
              <a:rPr lang="en-US" sz="2400" b="0" dirty="0" smtClean="0"/>
              <a:t>Be thorough, organized, professional, complete</a:t>
            </a:r>
            <a:endParaRPr lang="en-US" sz="2400" b="0" dirty="0"/>
          </a:p>
          <a:p>
            <a:endParaRPr lang="en-US" dirty="0"/>
          </a:p>
        </p:txBody>
      </p:sp>
      <p:sp>
        <p:nvSpPr>
          <p:cNvPr id="4" name="Title 1"/>
          <p:cNvSpPr>
            <a:spLocks noGrp="1"/>
          </p:cNvSpPr>
          <p:nvPr>
            <p:ph type="title"/>
          </p:nvPr>
        </p:nvSpPr>
        <p:spPr/>
        <p:txBody>
          <a:bodyPr/>
          <a:lstStyle/>
          <a:p>
            <a:pPr algn="ctr"/>
            <a:r>
              <a:rPr lang="en-US" altLang="en-US" b="1" dirty="0"/>
              <a:t>APPLYING FOR A LOAN</a:t>
            </a:r>
            <a:endParaRPr lang="en-US" b="1" dirty="0"/>
          </a:p>
        </p:txBody>
      </p:sp>
    </p:spTree>
    <p:extLst>
      <p:ext uri="{BB962C8B-B14F-4D97-AF65-F5344CB8AC3E}">
        <p14:creationId xmlns:p14="http://schemas.microsoft.com/office/powerpoint/2010/main" val="22511423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451" y="340623"/>
            <a:ext cx="8039099" cy="548640"/>
          </a:xfrm>
        </p:spPr>
        <p:txBody>
          <a:bodyPr/>
          <a:lstStyle/>
          <a:p>
            <a:pPr algn="ctr"/>
            <a:r>
              <a:rPr lang="en-US" altLang="en-US" b="1" dirty="0"/>
              <a:t>REAL GDP GROWTH IN NBER EXPANSION PERIODS</a:t>
            </a:r>
            <a:endParaRPr lang="en-US" b="1" dirty="0"/>
          </a:p>
        </p:txBody>
      </p:sp>
      <p:graphicFrame>
        <p:nvGraphicFramePr>
          <p:cNvPr id="7" name="Object 3"/>
          <p:cNvGraphicFramePr>
            <a:graphicFrameLocks noGrp="1" noChangeAspect="1"/>
          </p:cNvGraphicFramePr>
          <p:nvPr>
            <p:ph idx="1"/>
            <p:extLst>
              <p:ext uri="{D42A27DB-BD31-4B8C-83A1-F6EECF244321}">
                <p14:modId xmlns:p14="http://schemas.microsoft.com/office/powerpoint/2010/main" val="690938229"/>
              </p:ext>
            </p:extLst>
          </p:nvPr>
        </p:nvGraphicFramePr>
        <p:xfrm>
          <a:off x="304800" y="889263"/>
          <a:ext cx="8534400" cy="4673384"/>
        </p:xfrm>
        <a:graphic>
          <a:graphicData uri="http://schemas.openxmlformats.org/presentationml/2006/ole">
            <mc:AlternateContent xmlns:mc="http://schemas.openxmlformats.org/markup-compatibility/2006">
              <mc:Choice xmlns:v="urn:schemas-microsoft-com:vml" Requires="v">
                <p:oleObj spid="_x0000_s1041" name="Chart" r:id="rId3" imgW="8905943" imgH="4876890" progId="MSGraph.Chart.8">
                  <p:embed followColorScheme="full"/>
                </p:oleObj>
              </mc:Choice>
              <mc:Fallback>
                <p:oleObj name="Chart" r:id="rId3" imgW="8905943" imgH="4876890" progId="MSGraph.Chart.8">
                  <p:embed followColorScheme="full"/>
                  <p:pic>
                    <p:nvPicPr>
                      <p:cNvPr id="0" name=""/>
                      <p:cNvPicPr>
                        <a:picLocks noGrp="1" noChangeAspect="1" noChangeArrowheads="1"/>
                      </p:cNvPicPr>
                      <p:nvPr/>
                    </p:nvPicPr>
                    <p:blipFill>
                      <a:blip r:embed="rId4"/>
                      <a:srcRect/>
                      <a:stretch>
                        <a:fillRect/>
                      </a:stretch>
                    </p:blipFill>
                    <p:spPr bwMode="auto">
                      <a:xfrm>
                        <a:off x="304800" y="889263"/>
                        <a:ext cx="8534400" cy="4673384"/>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199913190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en-US" b="1" dirty="0"/>
              <a:t>ONCE YOU HAVE THE LOAN….</a:t>
            </a:r>
            <a:endParaRPr lang="en-US" b="1" dirty="0"/>
          </a:p>
        </p:txBody>
      </p:sp>
      <p:sp>
        <p:nvSpPr>
          <p:cNvPr id="3" name="Content Placeholder 2"/>
          <p:cNvSpPr>
            <a:spLocks noGrp="1"/>
          </p:cNvSpPr>
          <p:nvPr>
            <p:ph idx="1"/>
          </p:nvPr>
        </p:nvSpPr>
        <p:spPr>
          <a:xfrm>
            <a:off x="822960" y="1100628"/>
            <a:ext cx="7520940" cy="4385772"/>
          </a:xfrm>
        </p:spPr>
        <p:txBody>
          <a:bodyPr>
            <a:normAutofit/>
          </a:bodyPr>
          <a:lstStyle/>
          <a:p>
            <a:pPr>
              <a:buFont typeface="Arial" panose="020B0604020202020204" pitchFamily="34" charset="0"/>
              <a:buChar char="•"/>
            </a:pPr>
            <a:r>
              <a:rPr lang="en-US" altLang="en-US" sz="2400" b="0" dirty="0" smtClean="0"/>
              <a:t>Keep your lender informed. Stay in touch</a:t>
            </a:r>
          </a:p>
          <a:p>
            <a:pPr>
              <a:buFont typeface="Arial" panose="020B0604020202020204" pitchFamily="34" charset="0"/>
              <a:buChar char="•"/>
            </a:pPr>
            <a:r>
              <a:rPr lang="en-US" altLang="en-US" sz="2400" b="0" dirty="0" smtClean="0"/>
              <a:t>Update your financial information</a:t>
            </a:r>
          </a:p>
          <a:p>
            <a:pPr>
              <a:buFont typeface="Arial" panose="020B0604020202020204" pitchFamily="34" charset="0"/>
              <a:buChar char="•"/>
            </a:pPr>
            <a:r>
              <a:rPr lang="en-US" altLang="en-US" sz="2400" b="0" dirty="0" smtClean="0"/>
              <a:t>Provide progress reports, good or bad</a:t>
            </a:r>
          </a:p>
          <a:p>
            <a:pPr>
              <a:buFont typeface="Arial" panose="020B0604020202020204" pitchFamily="34" charset="0"/>
              <a:buChar char="•"/>
            </a:pPr>
            <a:r>
              <a:rPr lang="en-US" altLang="en-US" sz="2400" b="0" dirty="0" smtClean="0"/>
              <a:t>Make payments on time</a:t>
            </a:r>
          </a:p>
          <a:p>
            <a:endParaRPr lang="en-US" dirty="0"/>
          </a:p>
        </p:txBody>
      </p:sp>
    </p:spTree>
    <p:extLst>
      <p:ext uri="{BB962C8B-B14F-4D97-AF65-F5344CB8AC3E}">
        <p14:creationId xmlns:p14="http://schemas.microsoft.com/office/powerpoint/2010/main" val="20449592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buFont typeface="Arial" pitchFamily="34" charset="0"/>
              <a:buChar char="•"/>
            </a:pPr>
            <a:r>
              <a:rPr lang="en-US" altLang="en-US" sz="2400" b="0" dirty="0">
                <a:solidFill>
                  <a:prstClr val="black"/>
                </a:solidFill>
              </a:rPr>
              <a:t>If problems arise, talk to your lender</a:t>
            </a:r>
          </a:p>
          <a:p>
            <a:pPr lvl="0">
              <a:buFont typeface="Arial" pitchFamily="34" charset="0"/>
              <a:buChar char="•"/>
            </a:pPr>
            <a:r>
              <a:rPr lang="en-US" altLang="en-US" sz="2400" b="0" dirty="0">
                <a:solidFill>
                  <a:prstClr val="black"/>
                </a:solidFill>
              </a:rPr>
              <a:t>Remember, it’s savers’ money that you are using</a:t>
            </a:r>
          </a:p>
          <a:p>
            <a:pPr lvl="0">
              <a:buFont typeface="Arial" pitchFamily="34" charset="0"/>
              <a:buChar char="•"/>
            </a:pPr>
            <a:r>
              <a:rPr lang="en-US" altLang="en-US" sz="2400" b="0" dirty="0">
                <a:solidFill>
                  <a:prstClr val="black"/>
                </a:solidFill>
              </a:rPr>
              <a:t>Give your bank your personal business</a:t>
            </a:r>
          </a:p>
          <a:p>
            <a:pPr lvl="0">
              <a:buFont typeface="Arial" pitchFamily="34" charset="0"/>
              <a:buChar char="•"/>
            </a:pPr>
            <a:r>
              <a:rPr lang="en-US" altLang="en-US" sz="2400" b="0" dirty="0">
                <a:solidFill>
                  <a:prstClr val="black"/>
                </a:solidFill>
              </a:rPr>
              <a:t>Participate in bank social events</a:t>
            </a:r>
          </a:p>
          <a:p>
            <a:pPr lvl="0">
              <a:buFont typeface="Arial" pitchFamily="34" charset="0"/>
              <a:buChar char="•"/>
            </a:pPr>
            <a:r>
              <a:rPr lang="en-US" altLang="en-US" sz="2400" b="0" dirty="0">
                <a:solidFill>
                  <a:prstClr val="black"/>
                </a:solidFill>
              </a:rPr>
              <a:t>Remember, banks aren’t venture capitalists</a:t>
            </a:r>
          </a:p>
          <a:p>
            <a:pPr>
              <a:buFont typeface="Arial" panose="020B0604020202020204" pitchFamily="34" charset="0"/>
              <a:buChar char="•"/>
            </a:pPr>
            <a:endParaRPr lang="en-US" dirty="0"/>
          </a:p>
        </p:txBody>
      </p:sp>
      <p:sp>
        <p:nvSpPr>
          <p:cNvPr id="4" name="Title 1"/>
          <p:cNvSpPr>
            <a:spLocks noGrp="1"/>
          </p:cNvSpPr>
          <p:nvPr>
            <p:ph type="title"/>
          </p:nvPr>
        </p:nvSpPr>
        <p:spPr/>
        <p:txBody>
          <a:bodyPr/>
          <a:lstStyle/>
          <a:p>
            <a:pPr algn="ctr"/>
            <a:r>
              <a:rPr lang="en-US" altLang="en-US" b="1" dirty="0"/>
              <a:t>ONCE YOU HAVE THE LOAN….</a:t>
            </a:r>
            <a:endParaRPr lang="en-US" b="1" dirty="0"/>
          </a:p>
        </p:txBody>
      </p:sp>
    </p:spTree>
    <p:extLst>
      <p:ext uri="{BB962C8B-B14F-4D97-AF65-F5344CB8AC3E}">
        <p14:creationId xmlns:p14="http://schemas.microsoft.com/office/powerpoint/2010/main" val="11094339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3326651270"/>
              </p:ext>
            </p:extLst>
          </p:nvPr>
        </p:nvGraphicFramePr>
        <p:xfrm>
          <a:off x="762000" y="228600"/>
          <a:ext cx="7772400" cy="5224749"/>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1"/>
          <p:cNvSpPr txBox="1"/>
          <p:nvPr/>
        </p:nvSpPr>
        <p:spPr>
          <a:xfrm>
            <a:off x="93643" y="1870398"/>
            <a:ext cx="685800" cy="1941151"/>
          </a:xfrm>
          <a:prstGeom prst="rect">
            <a:avLst/>
          </a:prstGeom>
        </p:spPr>
        <p:txBody>
          <a:bodyPr vert="vert270"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dirty="0" smtClean="0"/>
              <a:t>Number of Employees</a:t>
            </a:r>
            <a:endParaRPr lang="en-US" sz="1600" dirty="0"/>
          </a:p>
        </p:txBody>
      </p:sp>
    </p:spTree>
    <p:extLst>
      <p:ext uri="{BB962C8B-B14F-4D97-AF65-F5344CB8AC3E}">
        <p14:creationId xmlns:p14="http://schemas.microsoft.com/office/powerpoint/2010/main" val="5090514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en-US" b="1" dirty="0"/>
              <a:t>JOB GROWTH IN TWO NBER RECOVERY PERIODS, 1983 AND 2009</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71616721"/>
              </p:ext>
            </p:extLst>
          </p:nvPr>
        </p:nvGraphicFramePr>
        <p:xfrm>
          <a:off x="672465" y="1088327"/>
          <a:ext cx="7557135" cy="4779073"/>
        </p:xfrm>
        <a:graphic>
          <a:graphicData uri="http://schemas.openxmlformats.org/presentationml/2006/ole">
            <mc:AlternateContent xmlns:mc="http://schemas.openxmlformats.org/markup-compatibility/2006">
              <mc:Choice xmlns:v="urn:schemas-microsoft-com:vml" Requires="v">
                <p:oleObj spid="_x0000_s8203" name="Chart" r:id="rId3" imgW="8145792" imgH="4655892" progId="MSGraph.Chart.8">
                  <p:embed followColorScheme="full"/>
                </p:oleObj>
              </mc:Choice>
              <mc:Fallback>
                <p:oleObj name="Chart" r:id="rId3" imgW="8145792" imgH="4655892" progId="MSGraph.Chart.8">
                  <p:embed followColorScheme="full"/>
                  <p:pic>
                    <p:nvPicPr>
                      <p:cNvPr id="0" name=""/>
                      <p:cNvPicPr>
                        <a:picLocks noChangeArrowheads="1"/>
                      </p:cNvPicPr>
                      <p:nvPr/>
                    </p:nvPicPr>
                    <p:blipFill>
                      <a:blip r:embed="rId4"/>
                      <a:srcRect/>
                      <a:stretch>
                        <a:fillRect/>
                      </a:stretch>
                    </p:blipFill>
                    <p:spPr bwMode="auto">
                      <a:xfrm>
                        <a:off x="672465" y="1088327"/>
                        <a:ext cx="7557135" cy="4779073"/>
                      </a:xfrm>
                      <a:prstGeom prst="rect">
                        <a:avLst/>
                      </a:prstGeom>
                      <a:noFill/>
                      <a:ln>
                        <a:noFill/>
                      </a:ln>
                      <a:extLst/>
                    </p:spPr>
                  </p:pic>
                </p:oleObj>
              </mc:Fallback>
            </mc:AlternateContent>
          </a:graphicData>
        </a:graphic>
      </p:graphicFrame>
      <p:sp>
        <p:nvSpPr>
          <p:cNvPr id="5" name="Rectangle 1"/>
          <p:cNvSpPr>
            <a:spLocks noChangeArrowheads="1"/>
          </p:cNvSpPr>
          <p:nvPr/>
        </p:nvSpPr>
        <p:spPr bwMode="auto">
          <a:xfrm>
            <a:off x="822960" y="5867400"/>
            <a:ext cx="22796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dirty="0">
                <a:solidFill>
                  <a:srgbClr val="000000"/>
                </a:solidFill>
                <a:latin typeface="Times New Roman" panose="02020603050405020304" pitchFamily="18" charset="0"/>
              </a:rPr>
              <a:t>HAVER ANALYTICS</a:t>
            </a:r>
          </a:p>
        </p:txBody>
      </p:sp>
      <p:sp>
        <p:nvSpPr>
          <p:cNvPr id="6" name="TextBox 1"/>
          <p:cNvSpPr txBox="1">
            <a:spLocks noChangeArrowheads="1"/>
          </p:cNvSpPr>
          <p:nvPr/>
        </p:nvSpPr>
        <p:spPr bwMode="auto">
          <a:xfrm>
            <a:off x="3886200" y="4419600"/>
            <a:ext cx="39814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dirty="0"/>
              <a:t>QUARTERS OF RECOVERY</a:t>
            </a:r>
          </a:p>
        </p:txBody>
      </p:sp>
      <p:sp>
        <p:nvSpPr>
          <p:cNvPr id="7" name="TextBox 6"/>
          <p:cNvSpPr txBox="1"/>
          <p:nvPr/>
        </p:nvSpPr>
        <p:spPr>
          <a:xfrm>
            <a:off x="2362200" y="1828800"/>
            <a:ext cx="2693751" cy="461665"/>
          </a:xfrm>
          <a:prstGeom prst="rect">
            <a:avLst/>
          </a:prstGeom>
          <a:noFill/>
        </p:spPr>
        <p:txBody>
          <a:bodyPr wrap="none" rtlCol="0">
            <a:spAutoFit/>
          </a:bodyPr>
          <a:lstStyle/>
          <a:p>
            <a:r>
              <a:rPr lang="en-US" dirty="0" smtClean="0">
                <a:solidFill>
                  <a:srgbClr val="FF0000"/>
                </a:solidFill>
              </a:rPr>
              <a:t>AVERAGE 689,000</a:t>
            </a:r>
            <a:endParaRPr lang="en-US" dirty="0">
              <a:solidFill>
                <a:srgbClr val="FF0000"/>
              </a:solidFill>
            </a:endParaRPr>
          </a:p>
        </p:txBody>
      </p:sp>
      <p:sp>
        <p:nvSpPr>
          <p:cNvPr id="8" name="TextBox 7"/>
          <p:cNvSpPr txBox="1"/>
          <p:nvPr/>
        </p:nvSpPr>
        <p:spPr>
          <a:xfrm>
            <a:off x="5398810" y="1828799"/>
            <a:ext cx="2693751" cy="461665"/>
          </a:xfrm>
          <a:prstGeom prst="rect">
            <a:avLst/>
          </a:prstGeom>
          <a:noFill/>
        </p:spPr>
        <p:txBody>
          <a:bodyPr wrap="none" rtlCol="0">
            <a:spAutoFit/>
          </a:bodyPr>
          <a:lstStyle/>
          <a:p>
            <a:r>
              <a:rPr lang="en-US" dirty="0" smtClean="0">
                <a:solidFill>
                  <a:srgbClr val="0070C0"/>
                </a:solidFill>
              </a:rPr>
              <a:t>AVERAGE 439,000</a:t>
            </a:r>
            <a:endParaRPr lang="en-US" dirty="0">
              <a:solidFill>
                <a:srgbClr val="0070C0"/>
              </a:solidFill>
            </a:endParaRPr>
          </a:p>
        </p:txBody>
      </p:sp>
    </p:spTree>
    <p:extLst>
      <p:ext uri="{BB962C8B-B14F-4D97-AF65-F5344CB8AC3E}">
        <p14:creationId xmlns:p14="http://schemas.microsoft.com/office/powerpoint/2010/main" val="3032027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2903773727"/>
              </p:ext>
            </p:extLst>
          </p:nvPr>
        </p:nvGraphicFramePr>
        <p:xfrm>
          <a:off x="685800" y="381000"/>
          <a:ext cx="7772400" cy="4953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334138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p:txBody>
          <a:bodyPr/>
          <a:lstStyle/>
          <a:p>
            <a:pPr algn="ctr" eaLnBrk="1" hangingPunct="1"/>
            <a:r>
              <a:rPr lang="en-US" altLang="en-US" sz="3200" dirty="0" smtClean="0"/>
              <a:t>REASONS APPLICANT “NOT QUALIFIED”</a:t>
            </a:r>
          </a:p>
        </p:txBody>
      </p:sp>
      <p:graphicFrame>
        <p:nvGraphicFramePr>
          <p:cNvPr id="5" name="Object 3"/>
          <p:cNvGraphicFramePr>
            <a:graphicFrameLocks noGrp="1" noChangeAspect="1"/>
          </p:cNvGraphicFramePr>
          <p:nvPr>
            <p:ph idx="1"/>
            <p:extLst>
              <p:ext uri="{D42A27DB-BD31-4B8C-83A1-F6EECF244321}">
                <p14:modId xmlns:p14="http://schemas.microsoft.com/office/powerpoint/2010/main" val="2295272841"/>
              </p:ext>
            </p:extLst>
          </p:nvPr>
        </p:nvGraphicFramePr>
        <p:xfrm>
          <a:off x="-4237" y="1100137"/>
          <a:ext cx="8538638" cy="4919663"/>
        </p:xfrm>
        <a:graphic>
          <a:graphicData uri="http://schemas.openxmlformats.org/presentationml/2006/ole">
            <mc:AlternateContent xmlns:mc="http://schemas.openxmlformats.org/markup-compatibility/2006">
              <mc:Choice xmlns:v="urn:schemas-microsoft-com:vml" Requires="v">
                <p:oleObj spid="_x0000_s9227" name="Chart" r:id="rId3" imgW="9098388" imgH="5242488" progId="MSGraph.Chart.8">
                  <p:embed followColorScheme="full"/>
                </p:oleObj>
              </mc:Choice>
              <mc:Fallback>
                <p:oleObj name="Chart" r:id="rId3" imgW="9098388" imgH="5242488" progId="MSGraph.Chart.8">
                  <p:embed followColorScheme="full"/>
                  <p:pic>
                    <p:nvPicPr>
                      <p:cNvPr id="0" name=""/>
                      <p:cNvPicPr>
                        <a:picLocks noGrp="1" noChangeAspect="1" noChangeArrowheads="1"/>
                      </p:cNvPicPr>
                      <p:nvPr/>
                    </p:nvPicPr>
                    <p:blipFill>
                      <a:blip r:embed="rId4"/>
                      <a:srcRect/>
                      <a:stretch>
                        <a:fillRect/>
                      </a:stretch>
                    </p:blipFill>
                    <p:spPr bwMode="auto">
                      <a:xfrm>
                        <a:off x="-4237" y="1100137"/>
                        <a:ext cx="8538638" cy="4919663"/>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24217897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3385144162"/>
              </p:ext>
            </p:extLst>
          </p:nvPr>
        </p:nvGraphicFramePr>
        <p:xfrm>
          <a:off x="457200" y="381000"/>
          <a:ext cx="8229600" cy="5181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879754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seat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330" y="365760"/>
            <a:ext cx="6934200" cy="52443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34088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770217166"/>
              </p:ext>
            </p:extLst>
          </p:nvPr>
        </p:nvGraphicFramePr>
        <p:xfrm>
          <a:off x="76200" y="381000"/>
          <a:ext cx="8839200" cy="5257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048825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noGrp="1"/>
          </p:cNvSpPr>
          <p:nvPr>
            <p:ph type="title"/>
          </p:nvPr>
        </p:nvSpPr>
        <p:spPr>
          <a:xfrm>
            <a:off x="822960" y="255361"/>
            <a:ext cx="7520940" cy="769441"/>
          </a:xfrm>
          <a:prstGeom prst="rect">
            <a:avLst/>
          </a:prstGeom>
          <a:noFill/>
        </p:spPr>
        <p:txBody>
          <a:bodyPr wrap="square" rtlCol="0">
            <a:spAutoFit/>
          </a:bodyPr>
          <a:lstStyle/>
          <a:p>
            <a:pPr algn="ctr"/>
            <a:r>
              <a:rPr lang="en-US" b="1" cap="small" dirty="0" smtClean="0"/>
              <a:t>Private Sector Establishments Births and Deaths</a:t>
            </a:r>
          </a:p>
          <a:p>
            <a:pPr algn="ctr"/>
            <a:r>
              <a:rPr lang="en-US" sz="1600" i="1" dirty="0" smtClean="0"/>
              <a:t>(Seasonally Adjusted)</a:t>
            </a:r>
            <a:endParaRPr lang="en-US" sz="1600" i="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473427230"/>
              </p:ext>
            </p:extLst>
          </p:nvPr>
        </p:nvGraphicFramePr>
        <p:xfrm>
          <a:off x="304800" y="1100138"/>
          <a:ext cx="8534399" cy="49196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990706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5161" y="531316"/>
            <a:ext cx="6643439" cy="4982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3"/>
          <p:cNvSpPr txBox="1">
            <a:spLocks noChangeArrowheads="1"/>
          </p:cNvSpPr>
          <p:nvPr/>
        </p:nvSpPr>
        <p:spPr bwMode="auto">
          <a:xfrm>
            <a:off x="1447800" y="4800600"/>
            <a:ext cx="4491797" cy="369332"/>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eaLnBrk="0" hangingPunct="0">
              <a:spcBef>
                <a:spcPct val="20000"/>
              </a:spcBef>
              <a:buFont typeface="Arial" charset="0"/>
              <a:buChar char="•"/>
              <a:defRPr sz="24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0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16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16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charset="0"/>
              <a:buChar char="»"/>
              <a:defRPr sz="16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charset="0"/>
              <a:buChar char="»"/>
              <a:defRPr sz="16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charset="0"/>
              <a:buChar char="»"/>
              <a:defRPr sz="16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charset="0"/>
              <a:buChar char="»"/>
              <a:defRPr sz="16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1800" dirty="0">
                <a:solidFill>
                  <a:srgbClr val="000000"/>
                </a:solidFill>
                <a:latin typeface="Arial" charset="0"/>
              </a:rPr>
              <a:t>TWO WAYS OUT, NEITHER DESIRABLE</a:t>
            </a:r>
          </a:p>
        </p:txBody>
      </p:sp>
    </p:spTree>
    <p:extLst>
      <p:ext uri="{BB962C8B-B14F-4D97-AF65-F5344CB8AC3E}">
        <p14:creationId xmlns:p14="http://schemas.microsoft.com/office/powerpoint/2010/main" val="3622534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Bill\Downloads\~.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0" y="457200"/>
            <a:ext cx="61002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1"/>
          <p:cNvSpPr txBox="1">
            <a:spLocks noChangeArrowheads="1"/>
          </p:cNvSpPr>
          <p:nvPr/>
        </p:nvSpPr>
        <p:spPr bwMode="auto">
          <a:xfrm>
            <a:off x="4802188" y="609600"/>
            <a:ext cx="3818546"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dirty="0"/>
              <a:t>ALWAYS FIND WAYS </a:t>
            </a:r>
          </a:p>
          <a:p>
            <a:pPr eaLnBrk="1" hangingPunct="1"/>
            <a:r>
              <a:rPr lang="en-US" sz="2800" dirty="0"/>
              <a:t>TO MAKE YOUR JOB </a:t>
            </a:r>
          </a:p>
          <a:p>
            <a:pPr eaLnBrk="1" hangingPunct="1"/>
            <a:r>
              <a:rPr lang="en-US" sz="2800" dirty="0"/>
              <a:t>INTERESTING</a:t>
            </a:r>
          </a:p>
        </p:txBody>
      </p:sp>
    </p:spTree>
    <p:extLst>
      <p:ext uri="{BB962C8B-B14F-4D97-AF65-F5344CB8AC3E}">
        <p14:creationId xmlns:p14="http://schemas.microsoft.com/office/powerpoint/2010/main" val="29999453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INTEREST RATES &amp; STOCK PRICES</a:t>
            </a:r>
            <a:endParaRPr lang="en-US" dirty="0"/>
          </a:p>
        </p:txBody>
      </p:sp>
      <p:graphicFrame>
        <p:nvGraphicFramePr>
          <p:cNvPr id="4" name="Object 2"/>
          <p:cNvGraphicFramePr>
            <a:graphicFrameLocks noGrp="1"/>
          </p:cNvGraphicFramePr>
          <p:nvPr>
            <p:ph idx="1"/>
            <p:extLst>
              <p:ext uri="{D42A27DB-BD31-4B8C-83A1-F6EECF244321}">
                <p14:modId xmlns:p14="http://schemas.microsoft.com/office/powerpoint/2010/main" val="445893947"/>
              </p:ext>
            </p:extLst>
          </p:nvPr>
        </p:nvGraphicFramePr>
        <p:xfrm>
          <a:off x="822960" y="914400"/>
          <a:ext cx="7520940" cy="4614862"/>
        </p:xfrm>
        <a:graphic>
          <a:graphicData uri="http://schemas.openxmlformats.org/presentationml/2006/ole">
            <mc:AlternateContent xmlns:mc="http://schemas.openxmlformats.org/markup-compatibility/2006">
              <mc:Choice xmlns:v="urn:schemas-microsoft-com:vml" Requires="v">
                <p:oleObj spid="_x0000_s2063" name="Chart" r:id="rId3" imgW="8953554" imgH="5143500" progId="MSGraph.Chart.8">
                  <p:embed followColorScheme="full"/>
                </p:oleObj>
              </mc:Choice>
              <mc:Fallback>
                <p:oleObj name="Chart" r:id="rId3" imgW="8953554" imgH="5143500" progId="MSGraph.Chart.8">
                  <p:embed followColorScheme="full"/>
                  <p:pic>
                    <p:nvPicPr>
                      <p:cNvPr id="0" name=""/>
                      <p:cNvPicPr>
                        <a:picLocks noChangeArrowheads="1"/>
                      </p:cNvPicPr>
                      <p:nvPr/>
                    </p:nvPicPr>
                    <p:blipFill>
                      <a:blip r:embed="rId4"/>
                      <a:srcRect/>
                      <a:stretch>
                        <a:fillRect/>
                      </a:stretch>
                    </p:blipFill>
                    <p:spPr bwMode="auto">
                      <a:xfrm>
                        <a:off x="822960" y="914400"/>
                        <a:ext cx="7520940" cy="4614862"/>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34873608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9670" y="365760"/>
            <a:ext cx="6827520" cy="5120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5105400" y="3733800"/>
            <a:ext cx="2424825" cy="830997"/>
          </a:xfrm>
          <a:prstGeom prst="rect">
            <a:avLst/>
          </a:prstGeom>
          <a:noFill/>
        </p:spPr>
        <p:txBody>
          <a:bodyPr wrap="square" rtlCol="0">
            <a:spAutoFit/>
          </a:bodyPr>
          <a:lstStyle/>
          <a:p>
            <a:r>
              <a:rPr lang="en-US" sz="2400" dirty="0" smtClean="0">
                <a:solidFill>
                  <a:srgbClr val="FFFF00"/>
                </a:solidFill>
              </a:rPr>
              <a:t>UNINTENDED</a:t>
            </a:r>
          </a:p>
          <a:p>
            <a:r>
              <a:rPr lang="en-US" sz="2400" dirty="0" smtClean="0">
                <a:solidFill>
                  <a:srgbClr val="FFFF00"/>
                </a:solidFill>
              </a:rPr>
              <a:t>CONSEQUENCES</a:t>
            </a:r>
            <a:endParaRPr lang="en-US" sz="2400" dirty="0">
              <a:solidFill>
                <a:srgbClr val="FFFF00"/>
              </a:solidFill>
            </a:endParaRPr>
          </a:p>
        </p:txBody>
      </p:sp>
      <p:sp>
        <p:nvSpPr>
          <p:cNvPr id="6" name="TextBox 5"/>
          <p:cNvSpPr txBox="1"/>
          <p:nvPr/>
        </p:nvSpPr>
        <p:spPr>
          <a:xfrm>
            <a:off x="1828800" y="1905000"/>
            <a:ext cx="1088760" cy="646331"/>
          </a:xfrm>
          <a:prstGeom prst="rect">
            <a:avLst/>
          </a:prstGeom>
          <a:noFill/>
        </p:spPr>
        <p:txBody>
          <a:bodyPr wrap="none" rtlCol="0">
            <a:spAutoFit/>
          </a:bodyPr>
          <a:lstStyle/>
          <a:p>
            <a:r>
              <a:rPr lang="en-US" sz="3600" dirty="0" smtClean="0">
                <a:solidFill>
                  <a:srgbClr val="FF0000"/>
                </a:solidFill>
              </a:rPr>
              <a:t>NIRP</a:t>
            </a:r>
            <a:endParaRPr lang="en-US" sz="3600" dirty="0">
              <a:solidFill>
                <a:srgbClr val="FF0000"/>
              </a:solidFill>
            </a:endParaRPr>
          </a:p>
        </p:txBody>
      </p:sp>
    </p:spTree>
    <p:extLst>
      <p:ext uri="{BB962C8B-B14F-4D97-AF65-F5344CB8AC3E}">
        <p14:creationId xmlns:p14="http://schemas.microsoft.com/office/powerpoint/2010/main" val="19568478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381000"/>
            <a:ext cx="6934200" cy="520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5" name="TextBox 4"/>
          <p:cNvSpPr txBox="1"/>
          <p:nvPr/>
        </p:nvSpPr>
        <p:spPr>
          <a:xfrm>
            <a:off x="1600200" y="5549517"/>
            <a:ext cx="4695057" cy="1015663"/>
          </a:xfrm>
          <a:prstGeom prst="rect">
            <a:avLst/>
          </a:prstGeom>
          <a:noFill/>
        </p:spPr>
        <p:txBody>
          <a:bodyPr wrap="square" rtlCol="0">
            <a:spAutoFit/>
          </a:bodyPr>
          <a:lstStyle/>
          <a:p>
            <a:r>
              <a:rPr lang="en-US" sz="6000" dirty="0" smtClean="0"/>
              <a:t>2008, 2016?</a:t>
            </a:r>
            <a:endParaRPr lang="en-US" sz="6000" dirty="0"/>
          </a:p>
        </p:txBody>
      </p:sp>
    </p:spTree>
    <p:extLst>
      <p:ext uri="{BB962C8B-B14F-4D97-AF65-F5344CB8AC3E}">
        <p14:creationId xmlns:p14="http://schemas.microsoft.com/office/powerpoint/2010/main" val="29826943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en-US" dirty="0"/>
              <a:t>THE ECONOMIC OUTLOOK</a:t>
            </a:r>
            <a:endParaRPr lang="en-US" dirty="0"/>
          </a:p>
        </p:txBody>
      </p:sp>
      <p:sp>
        <p:nvSpPr>
          <p:cNvPr id="3" name="Content Placeholder 2"/>
          <p:cNvSpPr>
            <a:spLocks noGrp="1"/>
          </p:cNvSpPr>
          <p:nvPr>
            <p:ph idx="1"/>
          </p:nvPr>
        </p:nvSpPr>
        <p:spPr>
          <a:xfrm>
            <a:off x="822960" y="1100628"/>
            <a:ext cx="7520940" cy="4004772"/>
          </a:xfrm>
        </p:spPr>
        <p:txBody>
          <a:bodyPr>
            <a:noAutofit/>
          </a:bodyPr>
          <a:lstStyle/>
          <a:p>
            <a:pPr>
              <a:buFont typeface="Arial" panose="020B0604020202020204" pitchFamily="34" charset="0"/>
              <a:buChar char="•"/>
            </a:pPr>
            <a:r>
              <a:rPr lang="en-US" altLang="en-US" sz="2800" b="0" dirty="0" smtClean="0"/>
              <a:t>Growth has been anemic in this recovery</a:t>
            </a:r>
            <a:endParaRPr lang="en-US" altLang="en-US" sz="2800" b="0" dirty="0"/>
          </a:p>
          <a:p>
            <a:pPr>
              <a:buFont typeface="Arial" panose="020B0604020202020204" pitchFamily="34" charset="0"/>
              <a:buChar char="•"/>
            </a:pPr>
            <a:r>
              <a:rPr lang="en-US" altLang="en-US" sz="2800" b="0" dirty="0" smtClean="0"/>
              <a:t>Fiscal policy has been flat, Disruptive </a:t>
            </a:r>
            <a:r>
              <a:rPr lang="en-US" altLang="en-US" sz="2800" b="0" dirty="0" err="1" smtClean="0"/>
              <a:t>regs</a:t>
            </a:r>
            <a:endParaRPr lang="en-US" altLang="en-US" sz="2800" b="0" dirty="0"/>
          </a:p>
          <a:p>
            <a:pPr>
              <a:buFont typeface="Arial" panose="020B0604020202020204" pitchFamily="34" charset="0"/>
              <a:buChar char="•"/>
            </a:pPr>
            <a:r>
              <a:rPr lang="en-US" altLang="en-US" sz="2800" b="0" dirty="0" smtClean="0"/>
              <a:t>The Fed has been unable to attain either of its objectives</a:t>
            </a:r>
            <a:endParaRPr lang="en-US" altLang="en-US" sz="2800" b="0" dirty="0"/>
          </a:p>
          <a:p>
            <a:pPr>
              <a:buFont typeface="Arial" panose="020B0604020202020204" pitchFamily="34" charset="0"/>
              <a:buChar char="•"/>
            </a:pPr>
            <a:r>
              <a:rPr lang="en-US" altLang="en-US" sz="2800" b="0" dirty="0" smtClean="0"/>
              <a:t>Low interest rates have not stimulated spending and hiring but harmed savers</a:t>
            </a:r>
            <a:endParaRPr lang="en-US" altLang="en-US" sz="2800" b="0" dirty="0"/>
          </a:p>
        </p:txBody>
      </p:sp>
    </p:spTree>
    <p:extLst>
      <p:ext uri="{BB962C8B-B14F-4D97-AF65-F5344CB8AC3E}">
        <p14:creationId xmlns:p14="http://schemas.microsoft.com/office/powerpoint/2010/main" val="923942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2960" y="1100628"/>
            <a:ext cx="7520940" cy="5223972"/>
          </a:xfrm>
        </p:spPr>
        <p:txBody>
          <a:bodyPr>
            <a:noAutofit/>
          </a:bodyPr>
          <a:lstStyle/>
          <a:p>
            <a:pPr>
              <a:buFont typeface="Arial" panose="020B0604020202020204" pitchFamily="34" charset="0"/>
              <a:buChar char="•"/>
            </a:pPr>
            <a:r>
              <a:rPr lang="en-US" altLang="en-US" sz="2800" b="0" dirty="0" smtClean="0"/>
              <a:t>Neither consumers nor small business owners are enthusiastic about the future</a:t>
            </a:r>
            <a:endParaRPr lang="en-US" altLang="en-US" sz="2800" b="0" dirty="0"/>
          </a:p>
          <a:p>
            <a:pPr>
              <a:buFont typeface="Arial" panose="020B0604020202020204" pitchFamily="34" charset="0"/>
              <a:buChar char="•"/>
            </a:pPr>
            <a:r>
              <a:rPr lang="en-US" altLang="en-US" sz="2800" b="0" dirty="0" smtClean="0"/>
              <a:t>An erosion of competitive forces, an increase in government intervention</a:t>
            </a:r>
            <a:endParaRPr lang="en-US" altLang="en-US" sz="2800" b="0" dirty="0"/>
          </a:p>
          <a:p>
            <a:pPr>
              <a:buFont typeface="Arial" panose="020B0604020202020204" pitchFamily="34" charset="0"/>
              <a:buChar char="•"/>
            </a:pPr>
            <a:r>
              <a:rPr lang="en-US" altLang="en-US" sz="2800" b="0" dirty="0" smtClean="0"/>
              <a:t>Demographics are turning negative in most developed countries</a:t>
            </a:r>
            <a:endParaRPr lang="en-US" altLang="en-US" sz="2800" b="0" dirty="0"/>
          </a:p>
          <a:p>
            <a:pPr>
              <a:buFont typeface="Arial" panose="020B0604020202020204" pitchFamily="34" charset="0"/>
              <a:buChar char="•"/>
            </a:pPr>
            <a:r>
              <a:rPr lang="en-US" altLang="en-US" sz="2800" b="0" dirty="0" smtClean="0"/>
              <a:t>Most of the developed world operating with negative interest rates</a:t>
            </a:r>
            <a:endParaRPr lang="en-US" altLang="en-US" sz="2800" b="0" dirty="0"/>
          </a:p>
        </p:txBody>
      </p:sp>
      <p:sp>
        <p:nvSpPr>
          <p:cNvPr id="4" name="Title 1"/>
          <p:cNvSpPr>
            <a:spLocks noGrp="1"/>
          </p:cNvSpPr>
          <p:nvPr>
            <p:ph type="title"/>
          </p:nvPr>
        </p:nvSpPr>
        <p:spPr/>
        <p:txBody>
          <a:bodyPr/>
          <a:lstStyle/>
          <a:p>
            <a:pPr algn="ctr"/>
            <a:r>
              <a:rPr lang="en-US" altLang="en-US" dirty="0"/>
              <a:t>THE ECONOMIC OUTLOOK</a:t>
            </a:r>
            <a:endParaRPr lang="en-US" dirty="0"/>
          </a:p>
        </p:txBody>
      </p:sp>
    </p:spTree>
    <p:extLst>
      <p:ext uri="{BB962C8B-B14F-4D97-AF65-F5344CB8AC3E}">
        <p14:creationId xmlns:p14="http://schemas.microsoft.com/office/powerpoint/2010/main" val="125789454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Custom 15">
      <a:dk1>
        <a:sysClr val="windowText" lastClr="000000"/>
      </a:dk1>
      <a:lt1>
        <a:sysClr val="window" lastClr="FFFFFF"/>
      </a:lt1>
      <a:dk2>
        <a:srgbClr val="212745"/>
      </a:dk2>
      <a:lt2>
        <a:srgbClr val="B4DCFA"/>
      </a:lt2>
      <a:accent1>
        <a:srgbClr val="4E67C8"/>
      </a:accent1>
      <a:accent2>
        <a:srgbClr val="10A8DE"/>
      </a:accent2>
      <a:accent3>
        <a:srgbClr val="1BB10F"/>
      </a:accent3>
      <a:accent4>
        <a:srgbClr val="5DCEAF"/>
      </a:accent4>
      <a:accent5>
        <a:srgbClr val="FF8021"/>
      </a:accent5>
      <a:accent6>
        <a:srgbClr val="F14124"/>
      </a:accent6>
      <a:hlink>
        <a:srgbClr val="56C7AA"/>
      </a:hlink>
      <a:folHlink>
        <a:srgbClr val="59A8D1"/>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833</TotalTime>
  <Words>1399</Words>
  <Application>Microsoft Office PowerPoint</Application>
  <PresentationFormat>On-screen Show (4:3)</PresentationFormat>
  <Paragraphs>157</Paragraphs>
  <Slides>40</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40</vt:i4>
      </vt:variant>
    </vt:vector>
  </HeadingPairs>
  <TitlesOfParts>
    <vt:vector size="49" baseType="lpstr">
      <vt:lpstr>ＭＳ Ｐゴシック</vt:lpstr>
      <vt:lpstr>Arial</vt:lpstr>
      <vt:lpstr>Franklin Gothic Book</vt:lpstr>
      <vt:lpstr>Franklin Gothic Medium</vt:lpstr>
      <vt:lpstr>Times New Roman</vt:lpstr>
      <vt:lpstr>Tunga</vt:lpstr>
      <vt:lpstr>Wingdings</vt:lpstr>
      <vt:lpstr>Angles</vt:lpstr>
      <vt:lpstr>Chart</vt:lpstr>
      <vt:lpstr>PowerPoint Presentation</vt:lpstr>
      <vt:lpstr>PowerPoint Presentation</vt:lpstr>
      <vt:lpstr>REAL GDP GROWTH IN NBER EXPANSION PERIODS</vt:lpstr>
      <vt:lpstr>PowerPoint Presentation</vt:lpstr>
      <vt:lpstr>INTEREST RATES &amp; STOCK PRICES</vt:lpstr>
      <vt:lpstr>PowerPoint Presentation</vt:lpstr>
      <vt:lpstr>PowerPoint Presentation</vt:lpstr>
      <vt:lpstr>THE ECONOMIC OUTLOOK</vt:lpstr>
      <vt:lpstr>THE ECONOMIC OUTLOOK</vt:lpstr>
      <vt:lpstr>RULES FOR SURVIVAL</vt:lpstr>
      <vt:lpstr>RULES FOR SURVIVAL</vt:lpstr>
      <vt:lpstr>RULES FOR SURVIVAL</vt:lpstr>
      <vt:lpstr>RULES FOR SURVIVAL</vt:lpstr>
      <vt:lpstr>RULES FOR SURVIVAL</vt:lpstr>
      <vt:lpstr>RULES FOR SURVIVAL</vt:lpstr>
      <vt:lpstr>RULES FOR SURVIVAL</vt:lpstr>
      <vt:lpstr>HOW ARE SMALL FIRMS DOING?</vt:lpstr>
      <vt:lpstr>HOW ARE SMALL FIRMS DOING?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GETTING STARTED</vt:lpstr>
      <vt:lpstr>APPLYING FOR A LOAN</vt:lpstr>
      <vt:lpstr>APPLYING FOR A LOAN</vt:lpstr>
      <vt:lpstr>ONCE YOU HAVE THE LOAN….</vt:lpstr>
      <vt:lpstr>ONCE YOU HAVE THE LOAN….</vt:lpstr>
      <vt:lpstr>PowerPoint Presentation</vt:lpstr>
      <vt:lpstr>JOB GROWTH IN TWO NBER RECOVERY PERIODS, 1983 AND 2009</vt:lpstr>
      <vt:lpstr>PowerPoint Presentation</vt:lpstr>
      <vt:lpstr>REASONS APPLICANT “NOT QUALIFIED”</vt:lpstr>
      <vt:lpstr>PowerPoint Presentation</vt:lpstr>
      <vt:lpstr>PowerPoint Presentation</vt:lpstr>
      <vt:lpstr>PowerPoint Presentation</vt:lpstr>
      <vt:lpstr>Private Sector Establishments Births and Deaths (Seasonally Adjusted)</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GBrown</dc:creator>
  <cp:lastModifiedBy>wdunkelberg</cp:lastModifiedBy>
  <cp:revision>42</cp:revision>
  <dcterms:created xsi:type="dcterms:W3CDTF">2016-04-10T20:12:33Z</dcterms:created>
  <dcterms:modified xsi:type="dcterms:W3CDTF">2016-05-11T21:22:22Z</dcterms:modified>
</cp:coreProperties>
</file>