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Override8.xml" ContentType="application/vnd.openxmlformats-officedocument.themeOverrid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Override9.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Override10.xml" ContentType="application/vnd.openxmlformats-officedocument.themeOverrid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theme/themeOverride11.xml" ContentType="application/vnd.openxmlformats-officedocument.themeOverrid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2" r:id="rId3"/>
    <p:sldMasterId id="2147483725" r:id="rId4"/>
    <p:sldMasterId id="2147483738" r:id="rId5"/>
    <p:sldMasterId id="2147483751" r:id="rId6"/>
    <p:sldMasterId id="2147483764" r:id="rId7"/>
    <p:sldMasterId id="2147483777" r:id="rId8"/>
    <p:sldMasterId id="2147483790" r:id="rId9"/>
    <p:sldMasterId id="2147483804" r:id="rId10"/>
    <p:sldMasterId id="2147483818" r:id="rId11"/>
    <p:sldMasterId id="2147483832" r:id="rId12"/>
    <p:sldMasterId id="2147483844" r:id="rId13"/>
    <p:sldMasterId id="2147483864" r:id="rId14"/>
    <p:sldMasterId id="2147483875" r:id="rId15"/>
    <p:sldMasterId id="2147483887" r:id="rId16"/>
  </p:sldMasterIdLst>
  <p:notesMasterIdLst>
    <p:notesMasterId r:id="rId87"/>
  </p:notesMasterIdLst>
  <p:sldIdLst>
    <p:sldId id="308" r:id="rId17"/>
    <p:sldId id="259" r:id="rId18"/>
    <p:sldId id="321" r:id="rId19"/>
    <p:sldId id="322" r:id="rId20"/>
    <p:sldId id="336" r:id="rId21"/>
    <p:sldId id="419" r:id="rId22"/>
    <p:sldId id="324" r:id="rId23"/>
    <p:sldId id="338" r:id="rId24"/>
    <p:sldId id="437"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4"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435" r:id="rId59"/>
    <p:sldId id="380" r:id="rId60"/>
    <p:sldId id="381" r:id="rId61"/>
    <p:sldId id="418"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417" r:id="rId79"/>
    <p:sldId id="400" r:id="rId80"/>
    <p:sldId id="401" r:id="rId81"/>
    <p:sldId id="402" r:id="rId82"/>
    <p:sldId id="403" r:id="rId83"/>
    <p:sldId id="436" r:id="rId84"/>
    <p:sldId id="305" r:id="rId85"/>
    <p:sldId id="323"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Brodsky" initials="DB" lastIdx="25" clrIdx="0">
    <p:extLst/>
  </p:cmAuthor>
  <p:cmAuthor id="2" name="Nancy Archibald" initials="NA" lastIdx="29" clrIdx="1"/>
  <p:cmAuthor id="3" name="Alexandra Kruse" initials="AK"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6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96595" autoAdjust="0"/>
  </p:normalViewPr>
  <p:slideViewPr>
    <p:cSldViewPr snapToGrid="0">
      <p:cViewPr varScale="1">
        <p:scale>
          <a:sx n="70" d="100"/>
          <a:sy n="70" d="100"/>
        </p:scale>
        <p:origin x="66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2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viewProps" Target="view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22839506172872E-2"/>
          <c:y val="4.1736334405144737E-2"/>
          <c:w val="0.90501543209876578"/>
          <c:h val="0.82038585209003234"/>
        </c:manualLayout>
      </c:layout>
      <c:lineChart>
        <c:grouping val="standard"/>
        <c:varyColors val="0"/>
        <c:ser>
          <c:idx val="0"/>
          <c:order val="0"/>
          <c:tx>
            <c:strRef>
              <c:f>Sheet1!$C$1</c:f>
              <c:strCache>
                <c:ptCount val="1"/>
                <c:pt idx="0">
                  <c:v>Series 1</c:v>
                </c:pt>
              </c:strCache>
            </c:strRef>
          </c:tx>
          <c:dLbls>
            <c:dLbl>
              <c:idx val="0"/>
              <c:layout>
                <c:manualLayout>
                  <c:x val="-2.7777777777777804E-2"/>
                  <c:y val="-6.752411575562702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950617283950629E-2"/>
                  <c:y val="-4.501607717041804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320987654320996E-2"/>
                  <c:y val="-7.395498392282959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14814814814815E-2"/>
                  <c:y val="-4.18006430868167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037037037037049E-2"/>
                  <c:y val="-3.536977491961416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Sheet1!$B$2:$B$6</c:f>
              <c:strCache>
                <c:ptCount val="5"/>
                <c:pt idx="0">
                  <c:v>#1</c:v>
                </c:pt>
                <c:pt idx="1">
                  <c:v>#2</c:v>
                </c:pt>
                <c:pt idx="2">
                  <c:v>#3</c:v>
                </c:pt>
                <c:pt idx="3">
                  <c:v>#4</c:v>
                </c:pt>
                <c:pt idx="4">
                  <c:v>#5</c:v>
                </c:pt>
              </c:strCache>
            </c:strRef>
          </c:cat>
          <c:val>
            <c:numRef>
              <c:f>Sheet1!$C$2:$C$6</c:f>
              <c:numCache>
                <c:formatCode>General</c:formatCode>
                <c:ptCount val="5"/>
                <c:pt idx="0">
                  <c:v>46</c:v>
                </c:pt>
                <c:pt idx="1">
                  <c:v>61</c:v>
                </c:pt>
                <c:pt idx="2">
                  <c:v>65</c:v>
                </c:pt>
                <c:pt idx="3" formatCode="0">
                  <c:v>69</c:v>
                </c:pt>
                <c:pt idx="4">
                  <c:v>72</c:v>
                </c:pt>
              </c:numCache>
            </c:numRef>
          </c:val>
          <c:smooth val="0"/>
        </c:ser>
        <c:dLbls>
          <c:showLegendKey val="0"/>
          <c:showVal val="0"/>
          <c:showCatName val="0"/>
          <c:showSerName val="0"/>
          <c:showPercent val="0"/>
          <c:showBubbleSize val="0"/>
        </c:dLbls>
        <c:marker val="1"/>
        <c:smooth val="0"/>
        <c:axId val="362323192"/>
        <c:axId val="362320840"/>
      </c:lineChart>
      <c:catAx>
        <c:axId val="362323192"/>
        <c:scaling>
          <c:orientation val="minMax"/>
        </c:scaling>
        <c:delete val="0"/>
        <c:axPos val="b"/>
        <c:numFmt formatCode="General" sourceLinked="1"/>
        <c:majorTickMark val="out"/>
        <c:minorTickMark val="none"/>
        <c:tickLblPos val="nextTo"/>
        <c:crossAx val="362320840"/>
        <c:crosses val="autoZero"/>
        <c:auto val="1"/>
        <c:lblAlgn val="ctr"/>
        <c:lblOffset val="100"/>
        <c:noMultiLvlLbl val="0"/>
      </c:catAx>
      <c:valAx>
        <c:axId val="362320840"/>
        <c:scaling>
          <c:orientation val="minMax"/>
          <c:max val="100"/>
        </c:scaling>
        <c:delete val="0"/>
        <c:axPos val="l"/>
        <c:majorGridlines/>
        <c:numFmt formatCode="General" sourceLinked="1"/>
        <c:majorTickMark val="out"/>
        <c:minorTickMark val="none"/>
        <c:tickLblPos val="nextTo"/>
        <c:crossAx val="362323192"/>
        <c:crosses val="autoZero"/>
        <c:crossBetween val="between"/>
      </c:valAx>
      <c:spPr>
        <a:noFill/>
        <a:ln w="25382">
          <a:noFill/>
        </a:ln>
      </c:spPr>
    </c:plotArea>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0-25</c:v>
                </c:pt>
              </c:strCache>
            </c:strRef>
          </c:tx>
          <c:invertIfNegative val="0"/>
          <c:cat>
            <c:strRef>
              <c:f>Sheet1!$A$2:$A$6</c:f>
              <c:strCache>
                <c:ptCount val="5"/>
                <c:pt idx="0">
                  <c:v>#1</c:v>
                </c:pt>
                <c:pt idx="1">
                  <c:v>#2</c:v>
                </c:pt>
                <c:pt idx="2">
                  <c:v>#3</c:v>
                </c:pt>
                <c:pt idx="3">
                  <c:v>#4</c:v>
                </c:pt>
                <c:pt idx="4">
                  <c:v>#5</c:v>
                </c:pt>
              </c:strCache>
            </c:strRef>
          </c:cat>
          <c:val>
            <c:numRef>
              <c:f>Sheet1!$B$2:$B$6</c:f>
              <c:numCache>
                <c:formatCode>General</c:formatCode>
                <c:ptCount val="5"/>
                <c:pt idx="0">
                  <c:v>35</c:v>
                </c:pt>
                <c:pt idx="1">
                  <c:v>18</c:v>
                </c:pt>
                <c:pt idx="2">
                  <c:v>9</c:v>
                </c:pt>
                <c:pt idx="3">
                  <c:v>5</c:v>
                </c:pt>
                <c:pt idx="4">
                  <c:v>7</c:v>
                </c:pt>
              </c:numCache>
            </c:numRef>
          </c:val>
        </c:ser>
        <c:ser>
          <c:idx val="1"/>
          <c:order val="1"/>
          <c:tx>
            <c:strRef>
              <c:f>Sheet1!$C$1</c:f>
              <c:strCache>
                <c:ptCount val="1"/>
                <c:pt idx="0">
                  <c:v>26-50</c:v>
                </c:pt>
              </c:strCache>
            </c:strRef>
          </c:tx>
          <c:invertIfNegative val="0"/>
          <c:cat>
            <c:strRef>
              <c:f>Sheet1!$A$2:$A$6</c:f>
              <c:strCache>
                <c:ptCount val="5"/>
                <c:pt idx="0">
                  <c:v>#1</c:v>
                </c:pt>
                <c:pt idx="1">
                  <c:v>#2</c:v>
                </c:pt>
                <c:pt idx="2">
                  <c:v>#3</c:v>
                </c:pt>
                <c:pt idx="3">
                  <c:v>#4</c:v>
                </c:pt>
                <c:pt idx="4">
                  <c:v>#5</c:v>
                </c:pt>
              </c:strCache>
            </c:strRef>
          </c:cat>
          <c:val>
            <c:numRef>
              <c:f>Sheet1!$C$2:$C$6</c:f>
              <c:numCache>
                <c:formatCode>General</c:formatCode>
                <c:ptCount val="5"/>
                <c:pt idx="0">
                  <c:v>103</c:v>
                </c:pt>
                <c:pt idx="1">
                  <c:v>69</c:v>
                </c:pt>
                <c:pt idx="2">
                  <c:v>56</c:v>
                </c:pt>
                <c:pt idx="3">
                  <c:v>44</c:v>
                </c:pt>
                <c:pt idx="4">
                  <c:v>29</c:v>
                </c:pt>
              </c:numCache>
            </c:numRef>
          </c:val>
        </c:ser>
        <c:ser>
          <c:idx val="2"/>
          <c:order val="2"/>
          <c:tx>
            <c:strRef>
              <c:f>Sheet1!$D$1</c:f>
              <c:strCache>
                <c:ptCount val="1"/>
                <c:pt idx="0">
                  <c:v>51-75</c:v>
                </c:pt>
              </c:strCache>
            </c:strRef>
          </c:tx>
          <c:invertIfNegative val="0"/>
          <c:cat>
            <c:strRef>
              <c:f>Sheet1!$A$2:$A$6</c:f>
              <c:strCache>
                <c:ptCount val="5"/>
                <c:pt idx="0">
                  <c:v>#1</c:v>
                </c:pt>
                <c:pt idx="1">
                  <c:v>#2</c:v>
                </c:pt>
                <c:pt idx="2">
                  <c:v>#3</c:v>
                </c:pt>
                <c:pt idx="3">
                  <c:v>#4</c:v>
                </c:pt>
                <c:pt idx="4">
                  <c:v>#5</c:v>
                </c:pt>
              </c:strCache>
            </c:strRef>
          </c:cat>
          <c:val>
            <c:numRef>
              <c:f>Sheet1!$D$2:$D$6</c:f>
              <c:numCache>
                <c:formatCode>General</c:formatCode>
                <c:ptCount val="5"/>
                <c:pt idx="0">
                  <c:v>125</c:v>
                </c:pt>
                <c:pt idx="1">
                  <c:v>117</c:v>
                </c:pt>
                <c:pt idx="2">
                  <c:v>127</c:v>
                </c:pt>
                <c:pt idx="3">
                  <c:v>109</c:v>
                </c:pt>
                <c:pt idx="4">
                  <c:v>108</c:v>
                </c:pt>
              </c:numCache>
            </c:numRef>
          </c:val>
        </c:ser>
        <c:ser>
          <c:idx val="3"/>
          <c:order val="3"/>
          <c:tx>
            <c:strRef>
              <c:f>Sheet1!$E$1</c:f>
              <c:strCache>
                <c:ptCount val="1"/>
                <c:pt idx="0">
                  <c:v>76-110</c:v>
                </c:pt>
              </c:strCache>
            </c:strRef>
          </c:tx>
          <c:invertIfNegative val="0"/>
          <c:cat>
            <c:strRef>
              <c:f>Sheet1!$A$2:$A$6</c:f>
              <c:strCache>
                <c:ptCount val="5"/>
                <c:pt idx="0">
                  <c:v>#1</c:v>
                </c:pt>
                <c:pt idx="1">
                  <c:v>#2</c:v>
                </c:pt>
                <c:pt idx="2">
                  <c:v>#3</c:v>
                </c:pt>
                <c:pt idx="3">
                  <c:v>#4</c:v>
                </c:pt>
                <c:pt idx="4">
                  <c:v>#5</c:v>
                </c:pt>
              </c:strCache>
            </c:strRef>
          </c:cat>
          <c:val>
            <c:numRef>
              <c:f>Sheet1!$E$2:$E$6</c:f>
              <c:numCache>
                <c:formatCode>General</c:formatCode>
                <c:ptCount val="5"/>
                <c:pt idx="0">
                  <c:v>19</c:v>
                </c:pt>
                <c:pt idx="1">
                  <c:v>83</c:v>
                </c:pt>
                <c:pt idx="2">
                  <c:v>96</c:v>
                </c:pt>
                <c:pt idx="3">
                  <c:v>131</c:v>
                </c:pt>
                <c:pt idx="4">
                  <c:v>147</c:v>
                </c:pt>
              </c:numCache>
            </c:numRef>
          </c:val>
        </c:ser>
        <c:dLbls>
          <c:showLegendKey val="0"/>
          <c:showVal val="0"/>
          <c:showCatName val="0"/>
          <c:showSerName val="0"/>
          <c:showPercent val="0"/>
          <c:showBubbleSize val="0"/>
        </c:dLbls>
        <c:gapWidth val="150"/>
        <c:axId val="362319272"/>
        <c:axId val="362321624"/>
      </c:barChart>
      <c:catAx>
        <c:axId val="362319272"/>
        <c:scaling>
          <c:orientation val="minMax"/>
        </c:scaling>
        <c:delete val="0"/>
        <c:axPos val="b"/>
        <c:numFmt formatCode="General" sourceLinked="1"/>
        <c:majorTickMark val="out"/>
        <c:minorTickMark val="none"/>
        <c:tickLblPos val="nextTo"/>
        <c:crossAx val="362321624"/>
        <c:crosses val="autoZero"/>
        <c:auto val="1"/>
        <c:lblAlgn val="ctr"/>
        <c:lblOffset val="100"/>
        <c:noMultiLvlLbl val="0"/>
      </c:catAx>
      <c:valAx>
        <c:axId val="362321624"/>
        <c:scaling>
          <c:orientation val="minMax"/>
        </c:scaling>
        <c:delete val="0"/>
        <c:axPos val="l"/>
        <c:majorGridlines/>
        <c:numFmt formatCode="General" sourceLinked="1"/>
        <c:majorTickMark val="out"/>
        <c:minorTickMark val="none"/>
        <c:tickLblPos val="nextTo"/>
        <c:crossAx val="362319272"/>
        <c:crosses val="autoZero"/>
        <c:crossBetween val="between"/>
      </c:valAx>
      <c:spPr>
        <a:noFill/>
        <a:ln w="25385">
          <a:noFill/>
        </a:ln>
      </c:spPr>
    </c:plotArea>
    <c:legend>
      <c:legendPos val="r"/>
      <c:layout/>
      <c:overlay val="0"/>
    </c:legend>
    <c:plotVisOnly val="1"/>
    <c:dispBlanksAs val="gap"/>
    <c:showDLblsOverMax val="0"/>
  </c:chart>
  <c:txPr>
    <a:bodyPr/>
    <a:lstStyle/>
    <a:p>
      <a:pPr>
        <a:defRPr sz="17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Resident Satisfaction Survey</c:v>
                </c:pt>
              </c:strCache>
            </c:strRef>
          </c:tx>
          <c:cat>
            <c:strRef>
              <c:f>Sheet1!$A$2:$A$6</c:f>
              <c:strCache>
                <c:ptCount val="5"/>
                <c:pt idx="0">
                  <c:v>#1</c:v>
                </c:pt>
                <c:pt idx="1">
                  <c:v>#2</c:v>
                </c:pt>
                <c:pt idx="2">
                  <c:v>#3</c:v>
                </c:pt>
                <c:pt idx="3">
                  <c:v>#4</c:v>
                </c:pt>
                <c:pt idx="4">
                  <c:v>#5</c:v>
                </c:pt>
              </c:strCache>
            </c:strRef>
          </c:cat>
          <c:val>
            <c:numRef>
              <c:f>Sheet1!$B$2:$B$6</c:f>
              <c:numCache>
                <c:formatCode>0%</c:formatCode>
                <c:ptCount val="5"/>
                <c:pt idx="0">
                  <c:v>0.6134751773049647</c:v>
                </c:pt>
                <c:pt idx="1">
                  <c:v>0.9024390243902437</c:v>
                </c:pt>
                <c:pt idx="2">
                  <c:v>0.96527777777777779</c:v>
                </c:pt>
                <c:pt idx="3">
                  <c:v>0.98270000000000002</c:v>
                </c:pt>
                <c:pt idx="4">
                  <c:v>0.98</c:v>
                </c:pt>
              </c:numCache>
            </c:numRef>
          </c:val>
          <c:smooth val="0"/>
        </c:ser>
        <c:ser>
          <c:idx val="1"/>
          <c:order val="1"/>
          <c:tx>
            <c:strRef>
              <c:f>Sheet1!$C$1</c:f>
              <c:strCache>
                <c:ptCount val="1"/>
                <c:pt idx="0">
                  <c:v>Took Action based on Resident Survey</c:v>
                </c:pt>
              </c:strCache>
            </c:strRef>
          </c:tx>
          <c:cat>
            <c:strRef>
              <c:f>Sheet1!$A$2:$A$6</c:f>
              <c:strCache>
                <c:ptCount val="5"/>
                <c:pt idx="0">
                  <c:v>#1</c:v>
                </c:pt>
                <c:pt idx="1">
                  <c:v>#2</c:v>
                </c:pt>
                <c:pt idx="2">
                  <c:v>#3</c:v>
                </c:pt>
                <c:pt idx="3">
                  <c:v>#4</c:v>
                </c:pt>
                <c:pt idx="4">
                  <c:v>#5</c:v>
                </c:pt>
              </c:strCache>
            </c:strRef>
          </c:cat>
          <c:val>
            <c:numRef>
              <c:f>Sheet1!$C$2:$C$6</c:f>
              <c:numCache>
                <c:formatCode>0%</c:formatCode>
                <c:ptCount val="5"/>
                <c:pt idx="0">
                  <c:v>0.44680851063829785</c:v>
                </c:pt>
                <c:pt idx="1">
                  <c:v>0.67595818815331032</c:v>
                </c:pt>
                <c:pt idx="2">
                  <c:v>0.67013888888888906</c:v>
                </c:pt>
                <c:pt idx="3">
                  <c:v>0.7200000000000002</c:v>
                </c:pt>
                <c:pt idx="4">
                  <c:v>0.88</c:v>
                </c:pt>
              </c:numCache>
            </c:numRef>
          </c:val>
          <c:smooth val="0"/>
        </c:ser>
        <c:ser>
          <c:idx val="2"/>
          <c:order val="2"/>
          <c:tx>
            <c:strRef>
              <c:f>Sheet1!$D$1</c:f>
              <c:strCache>
                <c:ptCount val="1"/>
                <c:pt idx="0">
                  <c:v>Family Satisfaction Survey</c:v>
                </c:pt>
              </c:strCache>
            </c:strRef>
          </c:tx>
          <c:cat>
            <c:strRef>
              <c:f>Sheet1!$A$2:$A$6</c:f>
              <c:strCache>
                <c:ptCount val="5"/>
                <c:pt idx="0">
                  <c:v>#1</c:v>
                </c:pt>
                <c:pt idx="1">
                  <c:v>#2</c:v>
                </c:pt>
                <c:pt idx="2">
                  <c:v>#3</c:v>
                </c:pt>
                <c:pt idx="3">
                  <c:v>#4</c:v>
                </c:pt>
                <c:pt idx="4">
                  <c:v>#5</c:v>
                </c:pt>
              </c:strCache>
            </c:strRef>
          </c:cat>
          <c:val>
            <c:numRef>
              <c:f>Sheet1!$D$2:$D$6</c:f>
              <c:numCache>
                <c:formatCode>0%</c:formatCode>
                <c:ptCount val="5"/>
                <c:pt idx="0">
                  <c:v>0.53900709219858212</c:v>
                </c:pt>
                <c:pt idx="1">
                  <c:v>0.84668989547038376</c:v>
                </c:pt>
                <c:pt idx="2">
                  <c:v>0.91666666666666652</c:v>
                </c:pt>
                <c:pt idx="3">
                  <c:v>0.95500000000000018</c:v>
                </c:pt>
                <c:pt idx="4">
                  <c:v>0.96000000000000019</c:v>
                </c:pt>
              </c:numCache>
            </c:numRef>
          </c:val>
          <c:smooth val="0"/>
        </c:ser>
        <c:ser>
          <c:idx val="3"/>
          <c:order val="3"/>
          <c:tx>
            <c:strRef>
              <c:f>Sheet1!$E$1</c:f>
              <c:strCache>
                <c:ptCount val="1"/>
                <c:pt idx="0">
                  <c:v>Took Action based on Family Survey</c:v>
                </c:pt>
              </c:strCache>
            </c:strRef>
          </c:tx>
          <c:cat>
            <c:strRef>
              <c:f>Sheet1!$A$2:$A$6</c:f>
              <c:strCache>
                <c:ptCount val="5"/>
                <c:pt idx="0">
                  <c:v>#1</c:v>
                </c:pt>
                <c:pt idx="1">
                  <c:v>#2</c:v>
                </c:pt>
                <c:pt idx="2">
                  <c:v>#3</c:v>
                </c:pt>
                <c:pt idx="3">
                  <c:v>#4</c:v>
                </c:pt>
                <c:pt idx="4">
                  <c:v>#5</c:v>
                </c:pt>
              </c:strCache>
            </c:strRef>
          </c:cat>
          <c:val>
            <c:numRef>
              <c:f>Sheet1!$E$2:$E$6</c:f>
              <c:numCache>
                <c:formatCode>0%</c:formatCode>
                <c:ptCount val="5"/>
                <c:pt idx="0">
                  <c:v>0.34397163120567392</c:v>
                </c:pt>
                <c:pt idx="1">
                  <c:v>0.60975609756097582</c:v>
                </c:pt>
                <c:pt idx="2">
                  <c:v>0.63541666666666652</c:v>
                </c:pt>
                <c:pt idx="3">
                  <c:v>0.74000000000000021</c:v>
                </c:pt>
                <c:pt idx="4">
                  <c:v>0.8500000000000002</c:v>
                </c:pt>
              </c:numCache>
            </c:numRef>
          </c:val>
          <c:smooth val="0"/>
        </c:ser>
        <c:ser>
          <c:idx val="4"/>
          <c:order val="4"/>
          <c:tx>
            <c:strRef>
              <c:f>Sheet1!$F$1</c:f>
              <c:strCache>
                <c:ptCount val="1"/>
                <c:pt idx="0">
                  <c:v>Staff Satisfaction Survey</c:v>
                </c:pt>
              </c:strCache>
            </c:strRef>
          </c:tx>
          <c:cat>
            <c:strRef>
              <c:f>Sheet1!$A$2:$A$6</c:f>
              <c:strCache>
                <c:ptCount val="5"/>
                <c:pt idx="0">
                  <c:v>#1</c:v>
                </c:pt>
                <c:pt idx="1">
                  <c:v>#2</c:v>
                </c:pt>
                <c:pt idx="2">
                  <c:v>#3</c:v>
                </c:pt>
                <c:pt idx="3">
                  <c:v>#4</c:v>
                </c:pt>
                <c:pt idx="4">
                  <c:v>#5</c:v>
                </c:pt>
              </c:strCache>
            </c:strRef>
          </c:cat>
          <c:val>
            <c:numRef>
              <c:f>Sheet1!$F$2:$F$6</c:f>
              <c:numCache>
                <c:formatCode>0%</c:formatCode>
                <c:ptCount val="5"/>
                <c:pt idx="0">
                  <c:v>0.62765957446808573</c:v>
                </c:pt>
                <c:pt idx="1">
                  <c:v>0.87108013937282225</c:v>
                </c:pt>
                <c:pt idx="2">
                  <c:v>0.9375</c:v>
                </c:pt>
                <c:pt idx="3">
                  <c:v>0.95160000000000022</c:v>
                </c:pt>
                <c:pt idx="4">
                  <c:v>0.95000000000000018</c:v>
                </c:pt>
              </c:numCache>
            </c:numRef>
          </c:val>
          <c:smooth val="0"/>
        </c:ser>
        <c:ser>
          <c:idx val="5"/>
          <c:order val="5"/>
          <c:tx>
            <c:strRef>
              <c:f>Sheet1!$G$1</c:f>
              <c:strCache>
                <c:ptCount val="1"/>
                <c:pt idx="0">
                  <c:v>Took Action based on Staff Survey</c:v>
                </c:pt>
              </c:strCache>
            </c:strRef>
          </c:tx>
          <c:cat>
            <c:strRef>
              <c:f>Sheet1!$A$2:$A$6</c:f>
              <c:strCache>
                <c:ptCount val="5"/>
                <c:pt idx="0">
                  <c:v>#1</c:v>
                </c:pt>
                <c:pt idx="1">
                  <c:v>#2</c:v>
                </c:pt>
                <c:pt idx="2">
                  <c:v>#3</c:v>
                </c:pt>
                <c:pt idx="3">
                  <c:v>#4</c:v>
                </c:pt>
                <c:pt idx="4">
                  <c:v>#5</c:v>
                </c:pt>
              </c:strCache>
            </c:strRef>
          </c:cat>
          <c:val>
            <c:numRef>
              <c:f>Sheet1!$G$2:$G$6</c:f>
              <c:numCache>
                <c:formatCode>0%</c:formatCode>
                <c:ptCount val="5"/>
                <c:pt idx="0">
                  <c:v>0.47517730496453908</c:v>
                </c:pt>
                <c:pt idx="1">
                  <c:v>0.63414634146341464</c:v>
                </c:pt>
                <c:pt idx="2">
                  <c:v>0.70138888888888884</c:v>
                </c:pt>
                <c:pt idx="3">
                  <c:v>0.77000000000000024</c:v>
                </c:pt>
                <c:pt idx="4">
                  <c:v>0.84000000000000019</c:v>
                </c:pt>
              </c:numCache>
            </c:numRef>
          </c:val>
          <c:smooth val="0"/>
        </c:ser>
        <c:dLbls>
          <c:showLegendKey val="0"/>
          <c:showVal val="0"/>
          <c:showCatName val="0"/>
          <c:showSerName val="0"/>
          <c:showPercent val="0"/>
          <c:showBubbleSize val="0"/>
        </c:dLbls>
        <c:marker val="1"/>
        <c:smooth val="0"/>
        <c:axId val="362323584"/>
        <c:axId val="362317312"/>
      </c:lineChart>
      <c:catAx>
        <c:axId val="362323584"/>
        <c:scaling>
          <c:orientation val="minMax"/>
        </c:scaling>
        <c:delete val="0"/>
        <c:axPos val="b"/>
        <c:numFmt formatCode="General" sourceLinked="1"/>
        <c:majorTickMark val="out"/>
        <c:minorTickMark val="none"/>
        <c:tickLblPos val="nextTo"/>
        <c:crossAx val="362317312"/>
        <c:crosses val="autoZero"/>
        <c:auto val="1"/>
        <c:lblAlgn val="ctr"/>
        <c:lblOffset val="100"/>
        <c:noMultiLvlLbl val="0"/>
      </c:catAx>
      <c:valAx>
        <c:axId val="362317312"/>
        <c:scaling>
          <c:orientation val="minMax"/>
          <c:max val="1"/>
        </c:scaling>
        <c:delete val="0"/>
        <c:axPos val="l"/>
        <c:majorGridlines/>
        <c:numFmt formatCode="0%" sourceLinked="1"/>
        <c:majorTickMark val="out"/>
        <c:minorTickMark val="none"/>
        <c:tickLblPos val="nextTo"/>
        <c:crossAx val="362323584"/>
        <c:crosses val="autoZero"/>
        <c:crossBetween val="between"/>
      </c:valAx>
      <c:spPr>
        <a:noFill/>
        <a:ln w="25391">
          <a:noFill/>
        </a:ln>
      </c:spPr>
    </c:plotArea>
    <c:legend>
      <c:legendPos val="r"/>
      <c:layout>
        <c:manualLayout>
          <c:xMode val="edge"/>
          <c:yMode val="edge"/>
          <c:x val="0.65862064061780312"/>
          <c:y val="0.11319994836710991"/>
          <c:w val="0.33159332115287732"/>
          <c:h val="0.85484986507834093"/>
        </c:manualLayout>
      </c:layout>
      <c:overlay val="0"/>
      <c:txPr>
        <a:bodyPr/>
        <a:lstStyle/>
        <a:p>
          <a:pPr>
            <a:defRPr sz="16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txPr>
    <a:bodyPr/>
    <a:lstStyle/>
    <a:p>
      <a:pPr>
        <a:defRPr sz="179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CC/PCP Assessment</c:v>
                </c:pt>
              </c:strCache>
            </c:strRef>
          </c:tx>
          <c:cat>
            <c:strRef>
              <c:f>Sheet1!$A$2:$A$6</c:f>
              <c:strCache>
                <c:ptCount val="5"/>
                <c:pt idx="0">
                  <c:v>#1</c:v>
                </c:pt>
                <c:pt idx="1">
                  <c:v>#2</c:v>
                </c:pt>
                <c:pt idx="2">
                  <c:v>#3</c:v>
                </c:pt>
                <c:pt idx="3">
                  <c:v>#4</c:v>
                </c:pt>
                <c:pt idx="4">
                  <c:v>#5</c:v>
                </c:pt>
              </c:strCache>
            </c:strRef>
          </c:cat>
          <c:val>
            <c:numRef>
              <c:f>Sheet1!$B$2:$B$6</c:f>
              <c:numCache>
                <c:formatCode>0%</c:formatCode>
                <c:ptCount val="5"/>
                <c:pt idx="0">
                  <c:v>0.14893617021276601</c:v>
                </c:pt>
                <c:pt idx="1">
                  <c:v>0.59930313588850159</c:v>
                </c:pt>
                <c:pt idx="2">
                  <c:v>0.78472222222222221</c:v>
                </c:pt>
                <c:pt idx="3">
                  <c:v>0.85120000000000018</c:v>
                </c:pt>
                <c:pt idx="4">
                  <c:v>0.85120000000000018</c:v>
                </c:pt>
              </c:numCache>
            </c:numRef>
          </c:val>
          <c:smooth val="0"/>
        </c:ser>
        <c:ser>
          <c:idx val="1"/>
          <c:order val="1"/>
          <c:tx>
            <c:strRef>
              <c:f>Sheet1!$C$1</c:f>
              <c:strCache>
                <c:ptCount val="1"/>
                <c:pt idx="0">
                  <c:v>Took action based on  CC/PCP Assessment</c:v>
                </c:pt>
              </c:strCache>
            </c:strRef>
          </c:tx>
          <c:cat>
            <c:strRef>
              <c:f>Sheet1!$A$2:$A$6</c:f>
              <c:strCache>
                <c:ptCount val="5"/>
                <c:pt idx="0">
                  <c:v>#1</c:v>
                </c:pt>
                <c:pt idx="1">
                  <c:v>#2</c:v>
                </c:pt>
                <c:pt idx="2">
                  <c:v>#3</c:v>
                </c:pt>
                <c:pt idx="3">
                  <c:v>#4</c:v>
                </c:pt>
                <c:pt idx="4">
                  <c:v>#5</c:v>
                </c:pt>
              </c:strCache>
            </c:strRef>
          </c:cat>
          <c:val>
            <c:numRef>
              <c:f>Sheet1!$C$2:$C$6</c:f>
              <c:numCache>
                <c:formatCode>0%</c:formatCode>
                <c:ptCount val="5"/>
                <c:pt idx="0">
                  <c:v>6.7375886524822709E-2</c:v>
                </c:pt>
                <c:pt idx="1">
                  <c:v>0.45993031358885034</c:v>
                </c:pt>
                <c:pt idx="2">
                  <c:v>0.46180555555555558</c:v>
                </c:pt>
                <c:pt idx="3">
                  <c:v>0.69000000000000017</c:v>
                </c:pt>
                <c:pt idx="4">
                  <c:v>0.81</c:v>
                </c:pt>
              </c:numCache>
            </c:numRef>
          </c:val>
          <c:smooth val="0"/>
        </c:ser>
        <c:dLbls>
          <c:showLegendKey val="0"/>
          <c:showVal val="0"/>
          <c:showCatName val="0"/>
          <c:showSerName val="0"/>
          <c:showPercent val="0"/>
          <c:showBubbleSize val="0"/>
        </c:dLbls>
        <c:marker val="1"/>
        <c:smooth val="0"/>
        <c:axId val="362322408"/>
        <c:axId val="362322800"/>
      </c:lineChart>
      <c:catAx>
        <c:axId val="362322408"/>
        <c:scaling>
          <c:orientation val="minMax"/>
        </c:scaling>
        <c:delete val="0"/>
        <c:axPos val="b"/>
        <c:numFmt formatCode="General" sourceLinked="1"/>
        <c:majorTickMark val="out"/>
        <c:minorTickMark val="none"/>
        <c:tickLblPos val="nextTo"/>
        <c:crossAx val="362322800"/>
        <c:crosses val="autoZero"/>
        <c:auto val="1"/>
        <c:lblAlgn val="ctr"/>
        <c:lblOffset val="100"/>
        <c:noMultiLvlLbl val="0"/>
      </c:catAx>
      <c:valAx>
        <c:axId val="362322800"/>
        <c:scaling>
          <c:orientation val="minMax"/>
          <c:max val="1"/>
        </c:scaling>
        <c:delete val="0"/>
        <c:axPos val="l"/>
        <c:majorGridlines/>
        <c:numFmt formatCode="0%" sourceLinked="1"/>
        <c:majorTickMark val="out"/>
        <c:minorTickMark val="none"/>
        <c:tickLblPos val="nextTo"/>
        <c:crossAx val="362322408"/>
        <c:crosses val="autoZero"/>
        <c:crossBetween val="between"/>
      </c:valAx>
      <c:spPr>
        <a:noFill/>
        <a:ln w="25401">
          <a:noFill/>
        </a:ln>
      </c:spPr>
    </c:plotArea>
    <c:legend>
      <c:legendPos val="r"/>
      <c:layout/>
      <c:overlay val="0"/>
      <c:txPr>
        <a:bodyPr/>
        <a:lstStyle/>
        <a:p>
          <a:pPr>
            <a:defRPr sz="16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c:f>
              <c:strCache>
                <c:ptCount val="1"/>
                <c:pt idx="0">
                  <c:v>Column2</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Sheet1!$A$4:$A$9</c:f>
              <c:strCache>
                <c:ptCount val="6"/>
                <c:pt idx="0">
                  <c:v>1 Star</c:v>
                </c:pt>
                <c:pt idx="1">
                  <c:v>2 Star</c:v>
                </c:pt>
                <c:pt idx="2">
                  <c:v>3 Star</c:v>
                </c:pt>
                <c:pt idx="3">
                  <c:v>4 Star</c:v>
                </c:pt>
                <c:pt idx="4">
                  <c:v>5 Star</c:v>
                </c:pt>
                <c:pt idx="5">
                  <c:v>Too New</c:v>
                </c:pt>
              </c:strCache>
            </c:strRef>
          </c:cat>
          <c:val>
            <c:numRef>
              <c:f>Sheet1!$B$4:$B$9</c:f>
              <c:numCache>
                <c:formatCode>0%</c:formatCode>
                <c:ptCount val="6"/>
                <c:pt idx="0">
                  <c:v>0.14000000000000001</c:v>
                </c:pt>
                <c:pt idx="1">
                  <c:v>0.19</c:v>
                </c:pt>
                <c:pt idx="2">
                  <c:v>0.18000000000000005</c:v>
                </c:pt>
                <c:pt idx="3">
                  <c:v>0.24000000000000005</c:v>
                </c:pt>
                <c:pt idx="4">
                  <c:v>0.24000000000000005</c:v>
                </c:pt>
                <c:pt idx="5">
                  <c:v>2.0000000000000007E-2</c:v>
                </c:pt>
              </c:numCache>
            </c:numRef>
          </c:val>
        </c:ser>
        <c:dLbls>
          <c:showLegendKey val="0"/>
          <c:showVal val="0"/>
          <c:showCatName val="0"/>
          <c:showSerName val="0"/>
          <c:showPercent val="0"/>
          <c:showBubbleSize val="0"/>
          <c:showLeaderLines val="1"/>
        </c:dLbls>
        <c:firstSliceAng val="0"/>
      </c:pieChart>
      <c:spPr>
        <a:noFill/>
        <a:ln w="25404">
          <a:noFill/>
        </a:ln>
      </c:spPr>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1 Star</c:v>
                </c:pt>
                <c:pt idx="1">
                  <c:v>2 Star</c:v>
                </c:pt>
                <c:pt idx="2">
                  <c:v>3 Star</c:v>
                </c:pt>
                <c:pt idx="3">
                  <c:v>4 Star</c:v>
                </c:pt>
                <c:pt idx="4">
                  <c:v>5 Star</c:v>
                </c:pt>
                <c:pt idx="5">
                  <c:v>Too New</c:v>
                </c:pt>
              </c:strCache>
            </c:strRef>
          </c:cat>
          <c:val>
            <c:numRef>
              <c:f>Sheet1!$B$2:$B$7</c:f>
              <c:numCache>
                <c:formatCode>0%</c:formatCode>
                <c:ptCount val="6"/>
                <c:pt idx="0">
                  <c:v>0.2</c:v>
                </c:pt>
                <c:pt idx="1">
                  <c:v>0.19</c:v>
                </c:pt>
                <c:pt idx="2">
                  <c:v>0.2</c:v>
                </c:pt>
                <c:pt idx="3">
                  <c:v>0.22</c:v>
                </c:pt>
                <c:pt idx="4">
                  <c:v>0.17</c:v>
                </c:pt>
                <c:pt idx="5">
                  <c:v>2.0000000000000007E-2</c:v>
                </c:pt>
              </c:numCache>
            </c:numRef>
          </c:val>
        </c:ser>
        <c:dLbls>
          <c:showLegendKey val="0"/>
          <c:showVal val="0"/>
          <c:showCatName val="0"/>
          <c:showSerName val="0"/>
          <c:showPercent val="0"/>
          <c:showBubbleSize val="0"/>
          <c:showLeaderLines val="1"/>
        </c:dLbls>
        <c:firstSliceAng val="0"/>
      </c:pieChart>
      <c:spPr>
        <a:noFill/>
        <a:ln w="25403">
          <a:noFill/>
        </a:ln>
      </c:spPr>
    </c:plotArea>
    <c:legend>
      <c:legendPos val="r"/>
      <c:layout>
        <c:manualLayout>
          <c:xMode val="edge"/>
          <c:yMode val="edge"/>
          <c:x val="0.72601163984936667"/>
          <c:y val="0.25935052703557016"/>
          <c:w val="0.22084826353227593"/>
          <c:h val="0.47554952871347367"/>
        </c:manualLayout>
      </c:layout>
      <c:overlay val="0"/>
      <c:txPr>
        <a:bodyPr/>
        <a:lstStyle/>
        <a:p>
          <a:pPr>
            <a:defRPr sz="1600">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5C6A7-8515-4C9F-BCFB-DEB29FFB42F0}" type="datetimeFigureOut">
              <a:rPr lang="en-US" smtClean="0"/>
              <a:pPr/>
              <a:t>8/31/2015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C436-93AE-4F46-A88D-724AA18BEBCA}" type="slidenum">
              <a:rPr lang="en-US" smtClean="0"/>
              <a:pPr/>
              <a:t>‹#›</a:t>
            </a:fld>
            <a:endParaRPr lang="en-US" dirty="0"/>
          </a:p>
        </p:txBody>
      </p:sp>
    </p:spTree>
    <p:extLst>
      <p:ext uri="{BB962C8B-B14F-4D97-AF65-F5344CB8AC3E}">
        <p14:creationId xmlns:p14="http://schemas.microsoft.com/office/powerpoint/2010/main" val="412454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7C436-93AE-4F46-A88D-724AA18BEBCA}" type="slidenum">
              <a:rPr lang="en-US" smtClean="0"/>
              <a:pPr/>
              <a:t>1</a:t>
            </a:fld>
            <a:endParaRPr lang="en-US" dirty="0"/>
          </a:p>
        </p:txBody>
      </p:sp>
    </p:spTree>
    <p:extLst>
      <p:ext uri="{BB962C8B-B14F-4D97-AF65-F5344CB8AC3E}">
        <p14:creationId xmlns:p14="http://schemas.microsoft.com/office/powerpoint/2010/main" val="3774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25488" indent="-277813" algn="l" defTabSz="901700" eaLnBrk="0" hangingPunct="0">
              <a:spcBef>
                <a:spcPct val="30000"/>
              </a:spcBef>
              <a:defRPr sz="1200">
                <a:solidFill>
                  <a:schemeClr val="tx1"/>
                </a:solidFill>
                <a:latin typeface="Times New Roman" panose="02020603050405020304" pitchFamily="18" charset="0"/>
              </a:defRPr>
            </a:lvl2pPr>
            <a:lvl3pPr marL="1117600" indent="-222250" algn="l" defTabSz="901700" eaLnBrk="0" hangingPunct="0">
              <a:spcBef>
                <a:spcPct val="30000"/>
              </a:spcBef>
              <a:defRPr sz="1200">
                <a:solidFill>
                  <a:schemeClr val="tx1"/>
                </a:solidFill>
                <a:latin typeface="Times New Roman" panose="02020603050405020304" pitchFamily="18" charset="0"/>
              </a:defRPr>
            </a:lvl3pPr>
            <a:lvl4pPr marL="1565275" indent="-222250" algn="l" defTabSz="901700" eaLnBrk="0" hangingPunct="0">
              <a:spcBef>
                <a:spcPct val="30000"/>
              </a:spcBef>
              <a:defRPr sz="1200">
                <a:solidFill>
                  <a:schemeClr val="tx1"/>
                </a:solidFill>
                <a:latin typeface="Times New Roman" panose="02020603050405020304" pitchFamily="18" charset="0"/>
              </a:defRPr>
            </a:lvl4pPr>
            <a:lvl5pPr marL="2012950" indent="-222250" algn="l" defTabSz="901700" eaLnBrk="0" hangingPunct="0">
              <a:spcBef>
                <a:spcPct val="30000"/>
              </a:spcBef>
              <a:defRPr sz="1200">
                <a:solidFill>
                  <a:schemeClr val="tx1"/>
                </a:solidFill>
                <a:latin typeface="Times New Roman" panose="02020603050405020304" pitchFamily="18" charset="0"/>
              </a:defRPr>
            </a:lvl5pPr>
            <a:lvl6pPr marL="2470150" indent="-22225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27350" indent="-22225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384550" indent="-22225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41750" indent="-22225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C2E543E-6D58-4118-AA9A-5EA8494EF9F4}" type="slidenum">
              <a:rPr lang="en-US" altLang="en-US">
                <a:solidFill>
                  <a:srgbClr val="000000"/>
                </a:solidFill>
              </a:rPr>
              <a:pPr algn="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25773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3288" eaLnBrk="0" hangingPunct="0">
              <a:spcBef>
                <a:spcPct val="30000"/>
              </a:spcBef>
              <a:defRPr sz="1200">
                <a:solidFill>
                  <a:schemeClr val="tx1"/>
                </a:solidFill>
                <a:latin typeface="Times New Roman" panose="02020603050405020304" pitchFamily="18" charset="0"/>
              </a:defRPr>
            </a:lvl1pPr>
            <a:lvl2pPr marL="742950" indent="-285750" algn="l" defTabSz="903288" eaLnBrk="0" hangingPunct="0">
              <a:spcBef>
                <a:spcPct val="30000"/>
              </a:spcBef>
              <a:defRPr sz="1200">
                <a:solidFill>
                  <a:schemeClr val="tx1"/>
                </a:solidFill>
                <a:latin typeface="Times New Roman" panose="02020603050405020304" pitchFamily="18" charset="0"/>
              </a:defRPr>
            </a:lvl2pPr>
            <a:lvl3pPr marL="1143000" indent="-228600" algn="l" defTabSz="903288" eaLnBrk="0" hangingPunct="0">
              <a:spcBef>
                <a:spcPct val="30000"/>
              </a:spcBef>
              <a:defRPr sz="1200">
                <a:solidFill>
                  <a:schemeClr val="tx1"/>
                </a:solidFill>
                <a:latin typeface="Times New Roman" panose="02020603050405020304" pitchFamily="18" charset="0"/>
              </a:defRPr>
            </a:lvl3pPr>
            <a:lvl4pPr marL="1600200" indent="-228600" algn="l" defTabSz="903288" eaLnBrk="0" hangingPunct="0">
              <a:spcBef>
                <a:spcPct val="30000"/>
              </a:spcBef>
              <a:defRPr sz="1200">
                <a:solidFill>
                  <a:schemeClr val="tx1"/>
                </a:solidFill>
                <a:latin typeface="Times New Roman" panose="02020603050405020304" pitchFamily="18" charset="0"/>
              </a:defRPr>
            </a:lvl4pPr>
            <a:lvl5pPr marL="2057400" indent="-228600" algn="l" defTabSz="903288" eaLnBrk="0" hangingPunct="0">
              <a:spcBef>
                <a:spcPct val="30000"/>
              </a:spcBef>
              <a:defRPr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D752987-E882-4D13-A884-8D9372EDBEA8}" type="slidenum">
              <a:rPr lang="en-US" altLang="en-US">
                <a:solidFill>
                  <a:srgbClr val="000000"/>
                </a:solidFill>
              </a:rPr>
              <a:pPr algn="r" eaLnBrk="1" hangingPunct="1">
                <a:spcBef>
                  <a:spcPct val="0"/>
                </a:spcBef>
              </a:pPr>
              <a:t>11</a:t>
            </a:fld>
            <a:endParaRPr lang="en-US" altLang="en-US">
              <a:solidFill>
                <a:srgbClr val="000000"/>
              </a:solidFill>
            </a:endParaRPr>
          </a:p>
        </p:txBody>
      </p:sp>
    </p:spTree>
    <p:extLst>
      <p:ext uri="{BB962C8B-B14F-4D97-AF65-F5344CB8AC3E}">
        <p14:creationId xmlns:p14="http://schemas.microsoft.com/office/powerpoint/2010/main" val="232529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3288" eaLnBrk="0" hangingPunct="0">
              <a:spcBef>
                <a:spcPct val="30000"/>
              </a:spcBef>
              <a:defRPr sz="1200">
                <a:solidFill>
                  <a:schemeClr val="tx1"/>
                </a:solidFill>
                <a:latin typeface="Times New Roman" panose="02020603050405020304" pitchFamily="18" charset="0"/>
              </a:defRPr>
            </a:lvl1pPr>
            <a:lvl2pPr marL="742950" indent="-285750" algn="l" defTabSz="903288" eaLnBrk="0" hangingPunct="0">
              <a:spcBef>
                <a:spcPct val="30000"/>
              </a:spcBef>
              <a:defRPr sz="1200">
                <a:solidFill>
                  <a:schemeClr val="tx1"/>
                </a:solidFill>
                <a:latin typeface="Times New Roman" panose="02020603050405020304" pitchFamily="18" charset="0"/>
              </a:defRPr>
            </a:lvl2pPr>
            <a:lvl3pPr marL="1143000" indent="-228600" algn="l" defTabSz="903288" eaLnBrk="0" hangingPunct="0">
              <a:spcBef>
                <a:spcPct val="30000"/>
              </a:spcBef>
              <a:defRPr sz="1200">
                <a:solidFill>
                  <a:schemeClr val="tx1"/>
                </a:solidFill>
                <a:latin typeface="Times New Roman" panose="02020603050405020304" pitchFamily="18" charset="0"/>
              </a:defRPr>
            </a:lvl3pPr>
            <a:lvl4pPr marL="1600200" indent="-228600" algn="l" defTabSz="903288" eaLnBrk="0" hangingPunct="0">
              <a:spcBef>
                <a:spcPct val="30000"/>
              </a:spcBef>
              <a:defRPr sz="1200">
                <a:solidFill>
                  <a:schemeClr val="tx1"/>
                </a:solidFill>
                <a:latin typeface="Times New Roman" panose="02020603050405020304" pitchFamily="18" charset="0"/>
              </a:defRPr>
            </a:lvl4pPr>
            <a:lvl5pPr marL="2057400" indent="-228600" algn="l" defTabSz="903288" eaLnBrk="0" hangingPunct="0">
              <a:spcBef>
                <a:spcPct val="30000"/>
              </a:spcBef>
              <a:defRPr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BB31C91-6766-4173-BDA3-6BD100303DE0}" type="slidenum">
              <a:rPr lang="en-US" altLang="en-US">
                <a:solidFill>
                  <a:srgbClr val="000000"/>
                </a:solidFill>
              </a:rPr>
              <a:pPr algn="r" eaLnBrk="1" hangingPunct="1">
                <a:spcBef>
                  <a:spcPct val="0"/>
                </a:spcBef>
              </a:pPr>
              <a:t>12</a:t>
            </a:fld>
            <a:endParaRPr lang="en-US" altLang="en-US">
              <a:solidFill>
                <a:srgbClr val="000000"/>
              </a:solidFill>
            </a:endParaRPr>
          </a:p>
        </p:txBody>
      </p:sp>
    </p:spTree>
    <p:extLst>
      <p:ext uri="{BB962C8B-B14F-4D97-AF65-F5344CB8AC3E}">
        <p14:creationId xmlns:p14="http://schemas.microsoft.com/office/powerpoint/2010/main" val="282032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763"/>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25488" indent="-277813" algn="l" defTabSz="901700" eaLnBrk="0" hangingPunct="0">
              <a:spcBef>
                <a:spcPct val="30000"/>
              </a:spcBef>
              <a:defRPr sz="1200">
                <a:solidFill>
                  <a:schemeClr val="tx1"/>
                </a:solidFill>
                <a:latin typeface="Times New Roman" panose="02020603050405020304" pitchFamily="18" charset="0"/>
              </a:defRPr>
            </a:lvl2pPr>
            <a:lvl3pPr marL="1117600" indent="-222250" algn="l" defTabSz="901700" eaLnBrk="0" hangingPunct="0">
              <a:spcBef>
                <a:spcPct val="30000"/>
              </a:spcBef>
              <a:defRPr sz="1200">
                <a:solidFill>
                  <a:schemeClr val="tx1"/>
                </a:solidFill>
                <a:latin typeface="Times New Roman" panose="02020603050405020304" pitchFamily="18" charset="0"/>
              </a:defRPr>
            </a:lvl3pPr>
            <a:lvl4pPr marL="1565275" indent="-222250" algn="l" defTabSz="901700" eaLnBrk="0" hangingPunct="0">
              <a:spcBef>
                <a:spcPct val="30000"/>
              </a:spcBef>
              <a:defRPr sz="1200">
                <a:solidFill>
                  <a:schemeClr val="tx1"/>
                </a:solidFill>
                <a:latin typeface="Times New Roman" panose="02020603050405020304" pitchFamily="18" charset="0"/>
              </a:defRPr>
            </a:lvl4pPr>
            <a:lvl5pPr marL="2012950" indent="-222250" algn="l" defTabSz="901700" eaLnBrk="0" hangingPunct="0">
              <a:spcBef>
                <a:spcPct val="30000"/>
              </a:spcBef>
              <a:defRPr sz="1200">
                <a:solidFill>
                  <a:schemeClr val="tx1"/>
                </a:solidFill>
                <a:latin typeface="Times New Roman" panose="02020603050405020304" pitchFamily="18" charset="0"/>
              </a:defRPr>
            </a:lvl5pPr>
            <a:lvl6pPr marL="2470150" indent="-22225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27350" indent="-22225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384550" indent="-22225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41750" indent="-22225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E9E002E-E122-4CF6-9A89-786F0F506DC7}" type="slidenum">
              <a:rPr lang="en-US" altLang="en-US">
                <a:solidFill>
                  <a:srgbClr val="000000"/>
                </a:solidFill>
              </a:rPr>
              <a:pPr algn="r" eaLnBrk="1" hangingPunct="1">
                <a:spcBef>
                  <a:spcPct val="0"/>
                </a:spcBef>
              </a:pPr>
              <a:t>13</a:t>
            </a:fld>
            <a:endParaRPr lang="en-US" altLang="en-US">
              <a:solidFill>
                <a:srgbClr val="000000"/>
              </a:solidFill>
            </a:endParaRPr>
          </a:p>
        </p:txBody>
      </p:sp>
    </p:spTree>
    <p:extLst>
      <p:ext uri="{BB962C8B-B14F-4D97-AF65-F5344CB8AC3E}">
        <p14:creationId xmlns:p14="http://schemas.microsoft.com/office/powerpoint/2010/main" val="100309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763"/>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25488" indent="-277813" algn="l" defTabSz="901700" eaLnBrk="0" hangingPunct="0">
              <a:spcBef>
                <a:spcPct val="30000"/>
              </a:spcBef>
              <a:defRPr sz="1200">
                <a:solidFill>
                  <a:schemeClr val="tx1"/>
                </a:solidFill>
                <a:latin typeface="Times New Roman" panose="02020603050405020304" pitchFamily="18" charset="0"/>
              </a:defRPr>
            </a:lvl2pPr>
            <a:lvl3pPr marL="1117600" indent="-222250" algn="l" defTabSz="901700" eaLnBrk="0" hangingPunct="0">
              <a:spcBef>
                <a:spcPct val="30000"/>
              </a:spcBef>
              <a:defRPr sz="1200">
                <a:solidFill>
                  <a:schemeClr val="tx1"/>
                </a:solidFill>
                <a:latin typeface="Times New Roman" panose="02020603050405020304" pitchFamily="18" charset="0"/>
              </a:defRPr>
            </a:lvl3pPr>
            <a:lvl4pPr marL="1565275" indent="-222250" algn="l" defTabSz="901700" eaLnBrk="0" hangingPunct="0">
              <a:spcBef>
                <a:spcPct val="30000"/>
              </a:spcBef>
              <a:defRPr sz="1200">
                <a:solidFill>
                  <a:schemeClr val="tx1"/>
                </a:solidFill>
                <a:latin typeface="Times New Roman" panose="02020603050405020304" pitchFamily="18" charset="0"/>
              </a:defRPr>
            </a:lvl4pPr>
            <a:lvl5pPr marL="2012950" indent="-222250" algn="l" defTabSz="901700" eaLnBrk="0" hangingPunct="0">
              <a:spcBef>
                <a:spcPct val="30000"/>
              </a:spcBef>
              <a:defRPr sz="1200">
                <a:solidFill>
                  <a:schemeClr val="tx1"/>
                </a:solidFill>
                <a:latin typeface="Times New Roman" panose="02020603050405020304" pitchFamily="18" charset="0"/>
              </a:defRPr>
            </a:lvl5pPr>
            <a:lvl6pPr marL="2470150" indent="-22225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27350" indent="-22225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384550" indent="-22225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41750" indent="-22225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251E12C-A50B-4BEF-941B-FE5FCBFCCEBA}" type="slidenum">
              <a:rPr lang="en-US" altLang="en-US">
                <a:solidFill>
                  <a:srgbClr val="000000"/>
                </a:solidFill>
              </a:rPr>
              <a:pPr algn="r" eaLnBrk="1" hangingPunct="1">
                <a:spcBef>
                  <a:spcPct val="0"/>
                </a:spcBef>
              </a:pPr>
              <a:t>14</a:t>
            </a:fld>
            <a:endParaRPr lang="en-US" altLang="en-US">
              <a:solidFill>
                <a:srgbClr val="000000"/>
              </a:solidFill>
            </a:endParaRPr>
          </a:p>
        </p:txBody>
      </p:sp>
    </p:spTree>
    <p:extLst>
      <p:ext uri="{BB962C8B-B14F-4D97-AF65-F5344CB8AC3E}">
        <p14:creationId xmlns:p14="http://schemas.microsoft.com/office/powerpoint/2010/main" val="262108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25488" indent="-277813" algn="l" defTabSz="901700" eaLnBrk="0" hangingPunct="0">
              <a:spcBef>
                <a:spcPct val="30000"/>
              </a:spcBef>
              <a:defRPr sz="1200">
                <a:solidFill>
                  <a:schemeClr val="tx1"/>
                </a:solidFill>
                <a:latin typeface="Times New Roman" panose="02020603050405020304" pitchFamily="18" charset="0"/>
              </a:defRPr>
            </a:lvl2pPr>
            <a:lvl3pPr marL="1117600" indent="-222250" algn="l" defTabSz="901700" eaLnBrk="0" hangingPunct="0">
              <a:spcBef>
                <a:spcPct val="30000"/>
              </a:spcBef>
              <a:defRPr sz="1200">
                <a:solidFill>
                  <a:schemeClr val="tx1"/>
                </a:solidFill>
                <a:latin typeface="Times New Roman" panose="02020603050405020304" pitchFamily="18" charset="0"/>
              </a:defRPr>
            </a:lvl3pPr>
            <a:lvl4pPr marL="1565275" indent="-222250" algn="l" defTabSz="901700" eaLnBrk="0" hangingPunct="0">
              <a:spcBef>
                <a:spcPct val="30000"/>
              </a:spcBef>
              <a:defRPr sz="1200">
                <a:solidFill>
                  <a:schemeClr val="tx1"/>
                </a:solidFill>
                <a:latin typeface="Times New Roman" panose="02020603050405020304" pitchFamily="18" charset="0"/>
              </a:defRPr>
            </a:lvl4pPr>
            <a:lvl5pPr marL="2012950" indent="-222250" algn="l" defTabSz="901700" eaLnBrk="0" hangingPunct="0">
              <a:spcBef>
                <a:spcPct val="30000"/>
              </a:spcBef>
              <a:defRPr sz="1200">
                <a:solidFill>
                  <a:schemeClr val="tx1"/>
                </a:solidFill>
                <a:latin typeface="Times New Roman" panose="02020603050405020304" pitchFamily="18" charset="0"/>
              </a:defRPr>
            </a:lvl5pPr>
            <a:lvl6pPr marL="2470150" indent="-22225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27350" indent="-22225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384550" indent="-22225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41750" indent="-22225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4B42DF-F7D0-44F0-BAD3-9301E69BE97C}" type="slidenum">
              <a:rPr lang="en-US" altLang="en-US">
                <a:solidFill>
                  <a:srgbClr val="000000"/>
                </a:solidFill>
              </a:rPr>
              <a:pPr algn="r" eaLnBrk="1" hangingPunct="1">
                <a:spcBef>
                  <a:spcPct val="0"/>
                </a:spcBef>
              </a:pPr>
              <a:t>15</a:t>
            </a:fld>
            <a:endParaRPr lang="en-US" altLang="en-US">
              <a:solidFill>
                <a:srgbClr val="000000"/>
              </a:solidFill>
            </a:endParaRPr>
          </a:p>
        </p:txBody>
      </p:sp>
    </p:spTree>
    <p:extLst>
      <p:ext uri="{BB962C8B-B14F-4D97-AF65-F5344CB8AC3E}">
        <p14:creationId xmlns:p14="http://schemas.microsoft.com/office/powerpoint/2010/main" val="323440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F8035F-5C5D-47D3-8501-AA2FD75FAFAE}" type="slidenum">
              <a:rPr lang="en-US" altLang="en-US">
                <a:solidFill>
                  <a:srgbClr val="000000"/>
                </a:solidFill>
              </a:rPr>
              <a:pPr algn="r" eaLnBrk="1" hangingPunct="1">
                <a:spcBef>
                  <a:spcPct val="0"/>
                </a:spcBef>
              </a:pPr>
              <a:t>16</a:t>
            </a:fld>
            <a:endParaRPr lang="en-US" altLang="en-US">
              <a:solidFill>
                <a:srgbClr val="000000"/>
              </a:solidFill>
            </a:endParaRPr>
          </a:p>
        </p:txBody>
      </p:sp>
    </p:spTree>
    <p:extLst>
      <p:ext uri="{BB962C8B-B14F-4D97-AF65-F5344CB8AC3E}">
        <p14:creationId xmlns:p14="http://schemas.microsoft.com/office/powerpoint/2010/main" val="80494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2A812EF-0008-4AB0-960F-49798009EAA9}" type="slidenum">
              <a:rPr lang="en-US" altLang="en-US">
                <a:solidFill>
                  <a:srgbClr val="000000"/>
                </a:solidFill>
              </a:rPr>
              <a:pPr algn="r" eaLnBrk="1" hangingPunct="1">
                <a:spcBef>
                  <a:spcPct val="0"/>
                </a:spcBef>
              </a:pPr>
              <a:t>17</a:t>
            </a:fld>
            <a:endParaRPr lang="en-US" altLang="en-US">
              <a:solidFill>
                <a:srgbClr val="000000"/>
              </a:solidFill>
            </a:endParaRPr>
          </a:p>
        </p:txBody>
      </p:sp>
    </p:spTree>
    <p:extLst>
      <p:ext uri="{BB962C8B-B14F-4D97-AF65-F5344CB8AC3E}">
        <p14:creationId xmlns:p14="http://schemas.microsoft.com/office/powerpoint/2010/main" val="38038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A4E9202-9E89-4E36-B022-B6DDAA15EC19}" type="slidenum">
              <a:rPr lang="en-US" altLang="en-US">
                <a:solidFill>
                  <a:srgbClr val="000000"/>
                </a:solidFill>
              </a:rPr>
              <a:pPr algn="r" eaLnBrk="1" hangingPunct="1">
                <a:spcBef>
                  <a:spcPct val="0"/>
                </a:spcBef>
              </a:pPr>
              <a:t>18</a:t>
            </a:fld>
            <a:endParaRPr lang="en-US" altLang="en-US">
              <a:solidFill>
                <a:srgbClr val="000000"/>
              </a:solidFill>
            </a:endParaRPr>
          </a:p>
        </p:txBody>
      </p:sp>
    </p:spTree>
    <p:extLst>
      <p:ext uri="{BB962C8B-B14F-4D97-AF65-F5344CB8AC3E}">
        <p14:creationId xmlns:p14="http://schemas.microsoft.com/office/powerpoint/2010/main" val="37045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763"/>
            <a:endParaRPr lang="en-US" altLang="en-US" smtClean="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819016-A621-481F-A2D9-D981BA8CD760}" type="slidenum">
              <a:rPr lang="en-US" altLang="en-US">
                <a:solidFill>
                  <a:srgbClr val="000000"/>
                </a:solidFill>
              </a:rPr>
              <a:pPr algn="r" eaLnBrk="1" hangingPunct="1">
                <a:spcBef>
                  <a:spcPct val="0"/>
                </a:spcBef>
              </a:pPr>
              <a:t>19</a:t>
            </a:fld>
            <a:endParaRPr lang="en-US" altLang="en-US">
              <a:solidFill>
                <a:srgbClr val="000000"/>
              </a:solidFill>
            </a:endParaRPr>
          </a:p>
        </p:txBody>
      </p:sp>
    </p:spTree>
    <p:extLst>
      <p:ext uri="{BB962C8B-B14F-4D97-AF65-F5344CB8AC3E}">
        <p14:creationId xmlns:p14="http://schemas.microsoft.com/office/powerpoint/2010/main" val="181411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D08F819-3877-402C-B0A4-08F31C1774AB}" type="slidenum">
              <a:rPr lang="en-US" smtClean="0">
                <a:solidFill>
                  <a:srgbClr val="000000"/>
                </a:solidFill>
              </a:rPr>
              <a:pPr>
                <a:defRPr/>
              </a:pPr>
              <a:t>2</a:t>
            </a:fld>
            <a:endParaRPr lang="en-US" dirty="0" smtClean="0">
              <a:solidFill>
                <a:srgbClr val="000000"/>
              </a:solidFill>
            </a:endParaRPr>
          </a:p>
        </p:txBody>
      </p:sp>
    </p:spTree>
    <p:extLst>
      <p:ext uri="{BB962C8B-B14F-4D97-AF65-F5344CB8AC3E}">
        <p14:creationId xmlns:p14="http://schemas.microsoft.com/office/powerpoint/2010/main" val="164889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763"/>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B9BF1DA-98E2-4C13-ADBA-BCB04F77CD85}" type="slidenum">
              <a:rPr lang="en-US" altLang="en-US">
                <a:solidFill>
                  <a:srgbClr val="000000"/>
                </a:solidFill>
              </a:rPr>
              <a:pPr algn="r" eaLnBrk="1" hangingPunct="1">
                <a:spcBef>
                  <a:spcPct val="0"/>
                </a:spcBef>
              </a:pPr>
              <a:t>20</a:t>
            </a:fld>
            <a:endParaRPr lang="en-US" altLang="en-US">
              <a:solidFill>
                <a:srgbClr val="000000"/>
              </a:solidFill>
            </a:endParaRPr>
          </a:p>
        </p:txBody>
      </p:sp>
    </p:spTree>
    <p:extLst>
      <p:ext uri="{BB962C8B-B14F-4D97-AF65-F5344CB8AC3E}">
        <p14:creationId xmlns:p14="http://schemas.microsoft.com/office/powerpoint/2010/main" val="51221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763"/>
            <a:endParaRPr lang="en-US" altLang="en-US"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0EA519-5477-413A-A959-7F235A096789}" type="slidenum">
              <a:rPr lang="en-US" altLang="en-US">
                <a:solidFill>
                  <a:srgbClr val="000000"/>
                </a:solidFill>
              </a:rPr>
              <a:pPr algn="r" eaLnBrk="1" hangingPunct="1">
                <a:spcBef>
                  <a:spcPct val="0"/>
                </a:spcBef>
              </a:pPr>
              <a:t>21</a:t>
            </a:fld>
            <a:endParaRPr lang="en-US" altLang="en-US">
              <a:solidFill>
                <a:srgbClr val="000000"/>
              </a:solidFill>
            </a:endParaRPr>
          </a:p>
        </p:txBody>
      </p:sp>
    </p:spTree>
    <p:extLst>
      <p:ext uri="{BB962C8B-B14F-4D97-AF65-F5344CB8AC3E}">
        <p14:creationId xmlns:p14="http://schemas.microsoft.com/office/powerpoint/2010/main" val="78186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1700" eaLnBrk="0" hangingPunct="0">
              <a:spcBef>
                <a:spcPct val="30000"/>
              </a:spcBef>
              <a:defRPr sz="1200">
                <a:solidFill>
                  <a:schemeClr val="tx1"/>
                </a:solidFill>
                <a:latin typeface="Times New Roman" panose="02020603050405020304" pitchFamily="18" charset="0"/>
              </a:defRPr>
            </a:lvl1pPr>
            <a:lvl2pPr marL="741363" indent="-284163" algn="l" defTabSz="901700" eaLnBrk="0" hangingPunct="0">
              <a:spcBef>
                <a:spcPct val="30000"/>
              </a:spcBef>
              <a:defRPr sz="1200">
                <a:solidFill>
                  <a:schemeClr val="tx1"/>
                </a:solidFill>
                <a:latin typeface="Times New Roman" panose="02020603050405020304" pitchFamily="18" charset="0"/>
              </a:defRPr>
            </a:lvl2pPr>
            <a:lvl3pPr marL="1141413" indent="-227013" algn="l" defTabSz="901700" eaLnBrk="0" hangingPunct="0">
              <a:spcBef>
                <a:spcPct val="30000"/>
              </a:spcBef>
              <a:defRPr sz="1200">
                <a:solidFill>
                  <a:schemeClr val="tx1"/>
                </a:solidFill>
                <a:latin typeface="Times New Roman" panose="02020603050405020304" pitchFamily="18" charset="0"/>
              </a:defRPr>
            </a:lvl3pPr>
            <a:lvl4pPr marL="1598613" indent="-227013" algn="l" defTabSz="901700" eaLnBrk="0" hangingPunct="0">
              <a:spcBef>
                <a:spcPct val="30000"/>
              </a:spcBef>
              <a:defRPr sz="1200">
                <a:solidFill>
                  <a:schemeClr val="tx1"/>
                </a:solidFill>
                <a:latin typeface="Times New Roman" panose="02020603050405020304" pitchFamily="18" charset="0"/>
              </a:defRPr>
            </a:lvl4pPr>
            <a:lvl5pPr marL="2055813" indent="-227013" algn="l" defTabSz="901700" eaLnBrk="0" hangingPunct="0">
              <a:spcBef>
                <a:spcPct val="30000"/>
              </a:spcBef>
              <a:defRPr sz="1200">
                <a:solidFill>
                  <a:schemeClr val="tx1"/>
                </a:solidFill>
                <a:latin typeface="Times New Roman" panose="02020603050405020304" pitchFamily="18" charset="0"/>
              </a:defRPr>
            </a:lvl5pPr>
            <a:lvl6pPr marL="2513013" indent="-22701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0213" indent="-22701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7413" indent="-22701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4613" indent="-22701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667131B-E3DE-4133-AF0D-BB382C95DAF1}" type="slidenum">
              <a:rPr lang="en-US" altLang="en-US">
                <a:solidFill>
                  <a:srgbClr val="000000"/>
                </a:solidFill>
              </a:rPr>
              <a:pPr algn="r" eaLnBrk="1" hangingPunct="1">
                <a:spcBef>
                  <a:spcPct val="0"/>
                </a:spcBef>
              </a:pPr>
              <a:t>22</a:t>
            </a:fld>
            <a:endParaRPr lang="en-US" altLang="en-US">
              <a:solidFill>
                <a:srgbClr val="000000"/>
              </a:solidFill>
            </a:endParaRPr>
          </a:p>
        </p:txBody>
      </p:sp>
    </p:spTree>
    <p:extLst>
      <p:ext uri="{BB962C8B-B14F-4D97-AF65-F5344CB8AC3E}">
        <p14:creationId xmlns:p14="http://schemas.microsoft.com/office/powerpoint/2010/main" val="392035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4588" y="685800"/>
            <a:ext cx="4572000" cy="3429000"/>
          </a:xfrm>
          <a:ln/>
        </p:spPr>
      </p:sp>
      <p:sp>
        <p:nvSpPr>
          <p:cNvPr id="774147" name="Rectangle 3"/>
          <p:cNvSpPr>
            <a:spLocks noGrp="1" noChangeArrowheads="1"/>
          </p:cNvSpPr>
          <p:nvPr>
            <p:ph type="body" idx="1"/>
          </p:nvPr>
        </p:nvSpPr>
        <p:spPr>
          <a:xfrm>
            <a:off x="686112" y="4343713"/>
            <a:ext cx="5485778" cy="4115426"/>
          </a:xfrm>
        </p:spPr>
        <p:txBody>
          <a:bodyPr lIns="90027" tIns="45012" rIns="90027" bIns="450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16261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19F08-B514-4C34-8913-2EFD94075E1C}"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24567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4588" y="685800"/>
            <a:ext cx="4572000" cy="3429000"/>
          </a:xfrm>
          <a:ln/>
        </p:spPr>
      </p:sp>
      <p:sp>
        <p:nvSpPr>
          <p:cNvPr id="774147" name="Rectangle 3"/>
          <p:cNvSpPr>
            <a:spLocks noGrp="1" noChangeArrowheads="1"/>
          </p:cNvSpPr>
          <p:nvPr>
            <p:ph type="body" idx="1"/>
          </p:nvPr>
        </p:nvSpPr>
        <p:spPr>
          <a:xfrm>
            <a:off x="686112" y="4343713"/>
            <a:ext cx="5485778" cy="4115426"/>
          </a:xfrm>
        </p:spPr>
        <p:txBody>
          <a:bodyPr lIns="90027" tIns="45012" rIns="90027" bIns="450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37629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24807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smtClean="0">
                <a:solidFill>
                  <a:srgbClr val="002060"/>
                </a:solidFill>
                <a:latin typeface="Arial" panose="020B0604020202020204" pitchFamily="34" charset="0"/>
                <a:cs typeface="Arial" panose="020B0604020202020204" pitchFamily="34" charset="0"/>
              </a:rPr>
              <a:t>Physical Health/Medical Services, including pharmacy, dental and vision benefits</a:t>
            </a:r>
          </a:p>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576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5769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893D7-40DB-4FF7-AFF9-C73C8577FB70}"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61920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4588" y="685800"/>
            <a:ext cx="4572000" cy="3429000"/>
          </a:xfrm>
          <a:ln/>
        </p:spPr>
      </p:sp>
      <p:sp>
        <p:nvSpPr>
          <p:cNvPr id="774147" name="Rectangle 3"/>
          <p:cNvSpPr>
            <a:spLocks noGrp="1" noChangeArrowheads="1"/>
          </p:cNvSpPr>
          <p:nvPr>
            <p:ph type="body" idx="1"/>
          </p:nvPr>
        </p:nvSpPr>
        <p:spPr>
          <a:xfrm>
            <a:off x="686112" y="4343713"/>
            <a:ext cx="5485778" cy="4115426"/>
          </a:xfrm>
        </p:spPr>
        <p:txBody>
          <a:bodyPr lIns="90027" tIns="45012" rIns="90027" bIns="450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661038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800100" lvl="1" indent="-34290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Created by the Secretary to develop recommendations related to: </a:t>
            </a:r>
          </a:p>
          <a:p>
            <a:pPr marL="1257300" lvl="2" indent="-342900">
              <a:buFont typeface="Arial" pitchFamily="34" charset="0"/>
              <a:buChar char="−"/>
            </a:pPr>
            <a:r>
              <a:rPr lang="en-US" dirty="0" smtClean="0"/>
              <a:t>Overall KanCare Pilot Project design, including outcome measures for evaluating KanCare pilot project and tracking outcomes</a:t>
            </a:r>
          </a:p>
          <a:p>
            <a:pPr marL="1257300" lvl="2" indent="-342900">
              <a:buFont typeface="Arial" pitchFamily="34" charset="0"/>
              <a:buChar char="−"/>
            </a:pPr>
            <a:r>
              <a:rPr lang="en-US" dirty="0" smtClean="0"/>
              <a:t>Identifying reimbursable CDDO costs related to the KanCare pilot project and potential ways to efficiently address those costs.</a:t>
            </a:r>
          </a:p>
          <a:p>
            <a:pPr marL="1257300" lvl="2" indent="-342900">
              <a:buFont typeface="Arial" pitchFamily="34" charset="0"/>
              <a:buChar char="−"/>
            </a:pPr>
            <a:r>
              <a:rPr lang="en-US" sz="1600" dirty="0" smtClean="0"/>
              <a:t>Help MCOs gain greater understanding of IDD prior to implementation</a:t>
            </a:r>
          </a:p>
          <a:p>
            <a:pPr marL="1257300" lvl="2" indent="-342900">
              <a:buFont typeface="Arial" pitchFamily="34" charset="0"/>
              <a:buChar char="−"/>
            </a:pPr>
            <a:r>
              <a:rPr lang="en-US" sz="1600" dirty="0" smtClean="0"/>
              <a:t>Demonstrate improved coordination of care for IDD under managed care</a:t>
            </a:r>
          </a:p>
          <a:p>
            <a:pPr marL="1257300" lvl="2" indent="-342900">
              <a:buFont typeface="Arial" pitchFamily="34" charset="0"/>
              <a:buChar char="−"/>
            </a:pPr>
            <a:r>
              <a:rPr lang="en-US" sz="1600" dirty="0" smtClean="0"/>
              <a:t>Develop and Test Billing Payment System specifically for IDD providers</a:t>
            </a:r>
          </a:p>
          <a:p>
            <a:pPr marL="1257300" lvl="2" indent="-342900">
              <a:buFont typeface="Arial" pitchFamily="34" charset="0"/>
              <a:buChar char="−"/>
            </a:pPr>
            <a:r>
              <a:rPr lang="en-US" dirty="0" smtClean="0"/>
              <a:t>Collaboration to develop the access,  implementation and operational criteria.</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Approx. 500 IDD consumers and 25 providers participated</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Pilot Steering Committee made up of 6 CDDOs, 6 appointees by the Secretary, a DD Council Representative, and MCOs</a:t>
            </a:r>
          </a:p>
          <a:p>
            <a:endParaRPr lang="en-US" baseline="0" dirty="0" smtClean="0">
              <a:uFillTx/>
            </a:endParaRPr>
          </a:p>
          <a:p>
            <a:endParaRPr lang="en-US" baseline="0" dirty="0" smtClean="0">
              <a:uFillTx/>
            </a:endParaRPr>
          </a:p>
          <a:p>
            <a:pPr marL="342900" indent="-342900">
              <a:buFont typeface="Arial" pitchFamily="34" charset="0"/>
              <a:buChar char="•"/>
            </a:pPr>
            <a:r>
              <a:rPr lang="en-US" b="1" dirty="0" smtClean="0">
                <a:latin typeface="Times New Roman" pitchFamily="18" charset="0"/>
                <a:cs typeface="Times New Roman" pitchFamily="18" charset="0"/>
              </a:rPr>
              <a:t>Implemented July, 1, 2015 for SMI (including IDD ) populations</a:t>
            </a:r>
          </a:p>
          <a:p>
            <a:pPr marL="342900" indent="-342900">
              <a:buFont typeface="Arial" pitchFamily="34" charset="0"/>
              <a:buChar char="•"/>
            </a:pPr>
            <a:r>
              <a:rPr lang="en-US" b="1" dirty="0" smtClean="0">
                <a:latin typeface="Times New Roman" pitchFamily="18" charset="0"/>
                <a:cs typeface="Times New Roman" pitchFamily="18" charset="0"/>
              </a:rPr>
              <a:t>Stakeholder Engagement</a:t>
            </a:r>
          </a:p>
          <a:p>
            <a:pPr marL="800100" lvl="1" indent="-342900">
              <a:buFont typeface="Wingdings" pitchFamily="2" charset="2"/>
              <a:buChar char="§"/>
            </a:pPr>
            <a:r>
              <a:rPr lang="en-US" sz="1700" dirty="0" smtClean="0">
                <a:latin typeface="Times New Roman" pitchFamily="18" charset="0"/>
                <a:cs typeface="Times New Roman" pitchFamily="18" charset="0"/>
              </a:rPr>
              <a:t>Conducted two public forums</a:t>
            </a:r>
          </a:p>
          <a:p>
            <a:pPr marL="800100" lvl="1" indent="-342900">
              <a:buFont typeface="Wingdings" pitchFamily="2" charset="2"/>
              <a:buChar char="§"/>
            </a:pPr>
            <a:r>
              <a:rPr lang="en-US" sz="1700" dirty="0" smtClean="0">
                <a:latin typeface="Times New Roman" pitchFamily="18" charset="0"/>
                <a:cs typeface="Times New Roman" pitchFamily="18" charset="0"/>
              </a:rPr>
              <a:t>Consumer and provider Tours</a:t>
            </a:r>
          </a:p>
          <a:p>
            <a:pPr marL="342900" indent="-342900">
              <a:buFont typeface="Arial" pitchFamily="34" charset="0"/>
              <a:buChar char="•"/>
            </a:pPr>
            <a:endParaRPr lang="en-US" sz="1200" b="1" dirty="0" smtClean="0">
              <a:latin typeface="Times New Roman" pitchFamily="18" charset="0"/>
              <a:cs typeface="Times New Roman" pitchFamily="18" charset="0"/>
            </a:endParaRPr>
          </a:p>
          <a:p>
            <a:pPr marL="342900" indent="-342900">
              <a:buFont typeface="Arial" pitchFamily="34" charset="0"/>
              <a:buChar char="•"/>
            </a:pPr>
            <a:r>
              <a:rPr lang="en-US" sz="1700" b="1" dirty="0" smtClean="0">
                <a:latin typeface="Times New Roman" pitchFamily="18" charset="0"/>
                <a:cs typeface="Times New Roman" pitchFamily="18" charset="0"/>
              </a:rPr>
              <a:t>Federal rules regarding Health Homes say members cannot be enrolled in a Health Home and also have a targeted case manager who is not part of their Health Home</a:t>
            </a:r>
            <a:r>
              <a:rPr lang="en-US" sz="1700" dirty="0" smtClean="0">
                <a:latin typeface="Times New Roman" pitchFamily="18" charset="0"/>
                <a:cs typeface="Times New Roman" pitchFamily="18" charset="0"/>
              </a:rPr>
              <a:t>.  </a:t>
            </a:r>
          </a:p>
          <a:p>
            <a:pPr marL="800100" lvl="1" indent="-342900">
              <a:buFont typeface="Wingdings" pitchFamily="2" charset="2"/>
              <a:buChar char="§"/>
            </a:pPr>
            <a:r>
              <a:rPr lang="en-US" sz="1700" dirty="0" smtClean="0">
                <a:latin typeface="Times New Roman" pitchFamily="18" charset="0"/>
                <a:cs typeface="Times New Roman" pitchFamily="18" charset="0"/>
              </a:rPr>
              <a:t>Kansas designed its Health Home model to provide I/DD consumers with the opportunity to enroll in a health home but also keep their TCM.</a:t>
            </a:r>
          </a:p>
          <a:p>
            <a:pPr marL="800100" lvl="1" indent="-342900">
              <a:buFont typeface="Wingdings" pitchFamily="2" charset="2"/>
              <a:buChar char="§"/>
            </a:pPr>
            <a:r>
              <a:rPr lang="en-US" sz="1700" dirty="0" smtClean="0">
                <a:latin typeface="Times New Roman" pitchFamily="18" charset="0"/>
                <a:cs typeface="Times New Roman" pitchFamily="18" charset="0"/>
              </a:rPr>
              <a:t>TCMs provide 2 of the 6 core services and are paid by the HHP 			and cannot bill TCM separately during that month</a:t>
            </a:r>
          </a:p>
          <a:p>
            <a:pPr lvl="1"/>
            <a:endParaRPr lang="en-US" sz="1200" dirty="0" smtClean="0">
              <a:latin typeface="Times New Roman" pitchFamily="18" charset="0"/>
              <a:cs typeface="Times New Roman" pitchFamily="18" charset="0"/>
            </a:endParaRPr>
          </a:p>
          <a:p>
            <a:pPr marL="342900" indent="-342900">
              <a:buFont typeface="Arial" pitchFamily="34" charset="0"/>
              <a:buChar char="•"/>
            </a:pPr>
            <a:r>
              <a:rPr lang="en-US" sz="1700" b="1" dirty="0" smtClean="0">
                <a:latin typeface="Times New Roman" pitchFamily="18" charset="0"/>
                <a:cs typeface="Times New Roman" pitchFamily="18" charset="0"/>
              </a:rPr>
              <a:t>The State cannot force or require third parties, such as the 		HHPs or I/DD TCM providers, to contract with each other. </a:t>
            </a:r>
          </a:p>
          <a:p>
            <a:pPr marL="800100" lvl="1" indent="-342900">
              <a:buFont typeface="Wingdings" pitchFamily="2" charset="2"/>
              <a:buChar char="§"/>
            </a:pPr>
            <a:r>
              <a:rPr lang="en-US" sz="1700" dirty="0" smtClean="0">
                <a:latin typeface="Times New Roman" pitchFamily="18" charset="0"/>
                <a:cs typeface="Times New Roman" pitchFamily="18" charset="0"/>
              </a:rPr>
              <a:t>If a TCM is not contracted with a Health Home partner (HHP), the member can choose another HHP or opt out of the Health Homes entirely</a:t>
            </a:r>
            <a:endParaRPr lang="en-US" dirty="0" smtClean="0"/>
          </a:p>
          <a:p>
            <a:endParaRPr lang="en-US" baseline="0" dirty="0" smtClean="0">
              <a:uFillTx/>
            </a:endParaRPr>
          </a:p>
          <a:p>
            <a:r>
              <a:rPr lang="en-US" sz="1200" b="1" dirty="0" smtClean="0">
                <a:latin typeface="Times New Roman" pitchFamily="18" charset="0"/>
                <a:cs typeface="Times New Roman" pitchFamily="18" charset="0"/>
              </a:rPr>
              <a:t>State cannot force or require third parties, such as the 		HHPs or I/DD TCM providers, to contract with each other. </a:t>
            </a:r>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789643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800100" lvl="1" indent="-34290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Created by the Secretary to develop recommendations related to: </a:t>
            </a:r>
          </a:p>
          <a:p>
            <a:pPr marL="1257300" lvl="2" indent="-342900">
              <a:buFont typeface="Arial" pitchFamily="34" charset="0"/>
              <a:buChar char="−"/>
            </a:pPr>
            <a:r>
              <a:rPr lang="en-US" dirty="0" smtClean="0"/>
              <a:t>Overall KanCare Pilot Project design, including outcome measures for evaluating KanCare pilot project and tracking outcomes</a:t>
            </a:r>
          </a:p>
          <a:p>
            <a:pPr marL="1257300" lvl="2" indent="-342900">
              <a:buFont typeface="Arial" pitchFamily="34" charset="0"/>
              <a:buChar char="−"/>
            </a:pPr>
            <a:r>
              <a:rPr lang="en-US" dirty="0" smtClean="0"/>
              <a:t>Identifying reimbursable CDDO costs related to the KanCare pilot project and potential ways to efficiently address those costs.</a:t>
            </a:r>
          </a:p>
          <a:p>
            <a:pPr marL="1257300" lvl="2" indent="-342900">
              <a:buFont typeface="Arial" pitchFamily="34" charset="0"/>
              <a:buChar char="−"/>
            </a:pPr>
            <a:r>
              <a:rPr lang="en-US" sz="1600" dirty="0" smtClean="0"/>
              <a:t>Help MCOs gain greater understanding of IDD prior to implementation</a:t>
            </a:r>
          </a:p>
          <a:p>
            <a:pPr marL="1257300" lvl="2" indent="-342900">
              <a:buFont typeface="Arial" pitchFamily="34" charset="0"/>
              <a:buChar char="−"/>
            </a:pPr>
            <a:r>
              <a:rPr lang="en-US" sz="1600" dirty="0" smtClean="0"/>
              <a:t>Demonstrate improved coordination of care for IDD under managed care</a:t>
            </a:r>
          </a:p>
          <a:p>
            <a:pPr marL="1257300" lvl="2" indent="-342900">
              <a:buFont typeface="Arial" pitchFamily="34" charset="0"/>
              <a:buChar char="−"/>
            </a:pPr>
            <a:r>
              <a:rPr lang="en-US" sz="1600" dirty="0" smtClean="0"/>
              <a:t>Develop and Test Billing Payment System specifically for IDD providers</a:t>
            </a:r>
          </a:p>
          <a:p>
            <a:pPr marL="1257300" lvl="2" indent="-342900">
              <a:buFont typeface="Arial" pitchFamily="34" charset="0"/>
              <a:buChar char="−"/>
            </a:pPr>
            <a:r>
              <a:rPr lang="en-US" dirty="0" smtClean="0"/>
              <a:t>Collaboration to develop the access,  implementation and operational criteria.</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Approx. 500 IDD consumers and 25 providers participated</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Pilot Steering Committee made up of 6 CDDOs, 6 appointees by the Secretary, a DD Council Representative, and MCOs</a:t>
            </a:r>
          </a:p>
          <a:p>
            <a:endParaRPr lang="en-US" baseline="0" dirty="0" smtClean="0">
              <a:uFillTx/>
            </a:endParaRPr>
          </a:p>
          <a:p>
            <a:endParaRPr lang="en-US" baseline="0" dirty="0" smtClean="0">
              <a:uFillTx/>
            </a:endParaRPr>
          </a:p>
          <a:p>
            <a:pPr marL="342900" indent="-342900">
              <a:buFont typeface="Arial" pitchFamily="34" charset="0"/>
              <a:buChar char="•"/>
            </a:pPr>
            <a:r>
              <a:rPr lang="en-US" b="1" dirty="0" smtClean="0">
                <a:latin typeface="Times New Roman" pitchFamily="18" charset="0"/>
                <a:cs typeface="Times New Roman" pitchFamily="18" charset="0"/>
              </a:rPr>
              <a:t>Implemented July, 1, 2015 for SMI (including IDD ) populations</a:t>
            </a:r>
          </a:p>
          <a:p>
            <a:pPr marL="342900" indent="-342900">
              <a:buFont typeface="Arial" pitchFamily="34" charset="0"/>
              <a:buChar char="•"/>
            </a:pPr>
            <a:r>
              <a:rPr lang="en-US" b="1" dirty="0" smtClean="0">
                <a:latin typeface="Times New Roman" pitchFamily="18" charset="0"/>
                <a:cs typeface="Times New Roman" pitchFamily="18" charset="0"/>
              </a:rPr>
              <a:t>Stakeholder Engagement</a:t>
            </a:r>
          </a:p>
          <a:p>
            <a:pPr marL="800100" lvl="1" indent="-342900">
              <a:buFont typeface="Wingdings" pitchFamily="2" charset="2"/>
              <a:buChar char="§"/>
            </a:pPr>
            <a:r>
              <a:rPr lang="en-US" sz="1700" dirty="0" smtClean="0">
                <a:latin typeface="Times New Roman" pitchFamily="18" charset="0"/>
                <a:cs typeface="Times New Roman" pitchFamily="18" charset="0"/>
              </a:rPr>
              <a:t>Conducted two public forums</a:t>
            </a:r>
          </a:p>
          <a:p>
            <a:pPr marL="800100" lvl="1" indent="-342900">
              <a:buFont typeface="Wingdings" pitchFamily="2" charset="2"/>
              <a:buChar char="§"/>
            </a:pPr>
            <a:r>
              <a:rPr lang="en-US" sz="1700" dirty="0" smtClean="0">
                <a:latin typeface="Times New Roman" pitchFamily="18" charset="0"/>
                <a:cs typeface="Times New Roman" pitchFamily="18" charset="0"/>
              </a:rPr>
              <a:t>Consumer and provider Tours</a:t>
            </a:r>
          </a:p>
          <a:p>
            <a:pPr marL="342900" indent="-342900">
              <a:buFont typeface="Arial" pitchFamily="34" charset="0"/>
              <a:buChar char="•"/>
            </a:pPr>
            <a:endParaRPr lang="en-US" sz="1200" b="1" dirty="0" smtClean="0">
              <a:latin typeface="Times New Roman" pitchFamily="18" charset="0"/>
              <a:cs typeface="Times New Roman" pitchFamily="18" charset="0"/>
            </a:endParaRPr>
          </a:p>
          <a:p>
            <a:pPr marL="342900" indent="-342900">
              <a:buFont typeface="Arial" pitchFamily="34" charset="0"/>
              <a:buChar char="•"/>
            </a:pPr>
            <a:r>
              <a:rPr lang="en-US" sz="1700" b="1" dirty="0" smtClean="0">
                <a:latin typeface="Times New Roman" pitchFamily="18" charset="0"/>
                <a:cs typeface="Times New Roman" pitchFamily="18" charset="0"/>
              </a:rPr>
              <a:t>Federal rules regarding Health Homes say members cannot be enrolled in a Health Home and also have a targeted case manager who is not part of their Health Home</a:t>
            </a:r>
            <a:r>
              <a:rPr lang="en-US" sz="1700" dirty="0" smtClean="0">
                <a:latin typeface="Times New Roman" pitchFamily="18" charset="0"/>
                <a:cs typeface="Times New Roman" pitchFamily="18" charset="0"/>
              </a:rPr>
              <a:t>.  </a:t>
            </a:r>
          </a:p>
          <a:p>
            <a:pPr marL="800100" lvl="1" indent="-342900">
              <a:buFont typeface="Wingdings" pitchFamily="2" charset="2"/>
              <a:buChar char="§"/>
            </a:pPr>
            <a:r>
              <a:rPr lang="en-US" sz="1700" dirty="0" smtClean="0">
                <a:latin typeface="Times New Roman" pitchFamily="18" charset="0"/>
                <a:cs typeface="Times New Roman" pitchFamily="18" charset="0"/>
              </a:rPr>
              <a:t>Kansas designed its Health Home model to provide I/DD consumers with the opportunity to enroll in a health home but also keep their TCM.</a:t>
            </a:r>
          </a:p>
          <a:p>
            <a:pPr marL="800100" lvl="1" indent="-342900">
              <a:buFont typeface="Wingdings" pitchFamily="2" charset="2"/>
              <a:buChar char="§"/>
            </a:pPr>
            <a:r>
              <a:rPr lang="en-US" sz="1700" dirty="0" smtClean="0">
                <a:latin typeface="Times New Roman" pitchFamily="18" charset="0"/>
                <a:cs typeface="Times New Roman" pitchFamily="18" charset="0"/>
              </a:rPr>
              <a:t>TCMs provide 2 of the 6 core services and are paid by the HHP 			and cannot bill TCM separately during that month</a:t>
            </a:r>
          </a:p>
          <a:p>
            <a:pPr lvl="1"/>
            <a:endParaRPr lang="en-US" sz="1200" dirty="0" smtClean="0">
              <a:latin typeface="Times New Roman" pitchFamily="18" charset="0"/>
              <a:cs typeface="Times New Roman" pitchFamily="18" charset="0"/>
            </a:endParaRPr>
          </a:p>
          <a:p>
            <a:pPr marL="342900" indent="-342900">
              <a:buFont typeface="Arial" pitchFamily="34" charset="0"/>
              <a:buChar char="•"/>
            </a:pPr>
            <a:r>
              <a:rPr lang="en-US" sz="1700" b="1" dirty="0" smtClean="0">
                <a:latin typeface="Times New Roman" pitchFamily="18" charset="0"/>
                <a:cs typeface="Times New Roman" pitchFamily="18" charset="0"/>
              </a:rPr>
              <a:t>The State cannot force or require third parties, such as the 		HHPs or I/DD TCM providers, to contract with each other. </a:t>
            </a:r>
          </a:p>
          <a:p>
            <a:pPr marL="800100" lvl="1" indent="-342900">
              <a:buFont typeface="Wingdings" pitchFamily="2" charset="2"/>
              <a:buChar char="§"/>
            </a:pPr>
            <a:r>
              <a:rPr lang="en-US" sz="1700" dirty="0" smtClean="0">
                <a:latin typeface="Times New Roman" pitchFamily="18" charset="0"/>
                <a:cs typeface="Times New Roman" pitchFamily="18" charset="0"/>
              </a:rPr>
              <a:t>If a TCM is not contracted with a Health Home partner (HHP), the member can choose another HHP or opt out of the Health Homes entirely</a:t>
            </a:r>
            <a:endParaRPr lang="en-US" dirty="0" smtClean="0"/>
          </a:p>
          <a:p>
            <a:endParaRPr lang="en-US" baseline="0" dirty="0" smtClean="0">
              <a:uFillTx/>
            </a:endParaRPr>
          </a:p>
          <a:p>
            <a:r>
              <a:rPr lang="en-US" sz="1200" b="1" dirty="0" smtClean="0">
                <a:latin typeface="Times New Roman" pitchFamily="18" charset="0"/>
                <a:cs typeface="Times New Roman" pitchFamily="18" charset="0"/>
              </a:rPr>
              <a:t>State cannot force or require third parties, such as the 		HHPs or I/DD TCM providers, to contract with each other. </a:t>
            </a:r>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861884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lvl="1" indent="-34290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Created by the Secretary to develop recommendations related to: </a:t>
            </a:r>
          </a:p>
          <a:p>
            <a:pPr marL="1257300" lvl="2" indent="-342900">
              <a:buFont typeface="Arial" pitchFamily="34" charset="0"/>
              <a:buChar char="−"/>
            </a:pPr>
            <a:r>
              <a:rPr lang="en-US" dirty="0" smtClean="0"/>
              <a:t>Overall KanCare Pilot Project design, including outcome measures for evaluating KanCare pilot project and tracking outcomes</a:t>
            </a:r>
          </a:p>
          <a:p>
            <a:pPr marL="1257300" lvl="2" indent="-342900">
              <a:buFont typeface="Arial" pitchFamily="34" charset="0"/>
              <a:buChar char="−"/>
            </a:pPr>
            <a:r>
              <a:rPr lang="en-US" dirty="0" smtClean="0"/>
              <a:t>Identifying reimbursable CDDO costs related to the KanCare pilot project and potential ways to efficiently address those costs.</a:t>
            </a:r>
          </a:p>
          <a:p>
            <a:pPr marL="1257300" lvl="2" indent="-342900">
              <a:buFont typeface="Arial" pitchFamily="34" charset="0"/>
              <a:buChar char="−"/>
            </a:pPr>
            <a:r>
              <a:rPr lang="en-US" sz="1600" dirty="0" smtClean="0"/>
              <a:t>Help MCOs gain greater understanding of IDD prior to implementation</a:t>
            </a:r>
          </a:p>
          <a:p>
            <a:pPr marL="1257300" lvl="2" indent="-342900">
              <a:buFont typeface="Arial" pitchFamily="34" charset="0"/>
              <a:buChar char="−"/>
            </a:pPr>
            <a:r>
              <a:rPr lang="en-US" sz="1600" dirty="0" smtClean="0"/>
              <a:t>Demonstrate improved coordination of care for IDD under managed care</a:t>
            </a:r>
          </a:p>
          <a:p>
            <a:pPr marL="1257300" lvl="2" indent="-342900">
              <a:buFont typeface="Arial" pitchFamily="34" charset="0"/>
              <a:buChar char="−"/>
            </a:pPr>
            <a:r>
              <a:rPr lang="en-US" sz="1600" dirty="0" smtClean="0"/>
              <a:t>Develop and Test Billing Payment System specifically for IDD providers</a:t>
            </a:r>
          </a:p>
          <a:p>
            <a:pPr marL="1257300" lvl="2" indent="-342900">
              <a:buFont typeface="Arial" pitchFamily="34" charset="0"/>
              <a:buChar char="−"/>
            </a:pPr>
            <a:r>
              <a:rPr lang="en-US" dirty="0" smtClean="0"/>
              <a:t>Collaboration to develop the access,  implementation and operational criteria.</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Approx. 500 IDD consumers and 25 providers participated</a:t>
            </a:r>
          </a:p>
          <a:p>
            <a:pPr marL="285750" indent="-285750">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Pilot Steering Committee made up of 6 CDDOs, 6 appointees by the Secretary, a DD Council Representative, and MCOs</a:t>
            </a:r>
          </a:p>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004419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
            </a:pPr>
            <a:r>
              <a:rPr lang="en-US" dirty="0" smtClean="0"/>
              <a:t>Friends and Family Advisory Council (monthly)</a:t>
            </a:r>
          </a:p>
          <a:p>
            <a:pPr marL="285750" indent="-285750">
              <a:buFont typeface="Wingdings" pitchFamily="2" charset="2"/>
              <a:buChar char="§"/>
            </a:pPr>
            <a:r>
              <a:rPr lang="en-US" dirty="0" smtClean="0"/>
              <a:t>KanCare Ombudsman Consumer Lunch and Learn calls (bi-weekly)</a:t>
            </a:r>
          </a:p>
          <a:p>
            <a:pPr marL="285750" indent="-285750">
              <a:buFont typeface="Wingdings" pitchFamily="2" charset="2"/>
              <a:buChar char="§"/>
            </a:pPr>
            <a:r>
              <a:rPr lang="en-US" dirty="0" smtClean="0"/>
              <a:t>Initial</a:t>
            </a:r>
            <a:r>
              <a:rPr lang="en-US" baseline="0" dirty="0" smtClean="0"/>
              <a:t> implementation created frequent calls (weekly, 2x weekly)</a:t>
            </a:r>
            <a:endParaRPr lang="en-US" dirty="0" smtClean="0"/>
          </a:p>
          <a:p>
            <a:endParaRPr lang="en-US" sz="800" b="1" u="sng" dirty="0" smtClean="0">
              <a:latin typeface="Times New Roman" pitchFamily="18" charset="0"/>
              <a:cs typeface="Times New Roman" pitchFamily="18" charset="0"/>
            </a:endParaRPr>
          </a:p>
          <a:p>
            <a:pPr marL="342900" indent="-342900">
              <a:buFont typeface="Arial" pitchFamily="34" charset="0"/>
              <a:buChar char="•"/>
            </a:pPr>
            <a:r>
              <a:rPr lang="en-US" sz="1200" dirty="0" smtClean="0">
                <a:latin typeface="Times New Roman" pitchFamily="18" charset="0"/>
                <a:cs typeface="Times New Roman" pitchFamily="18" charset="0"/>
              </a:rPr>
              <a:t>KanCare Consumer and Specialized Issue Workgroup (CSI)</a:t>
            </a:r>
          </a:p>
          <a:p>
            <a:pPr marL="342900" indent="-342900">
              <a:buFont typeface="Arial" pitchFamily="34" charset="0"/>
              <a:buChar char="•"/>
            </a:pPr>
            <a:r>
              <a:rPr lang="en-US" sz="1200" dirty="0" smtClean="0">
                <a:latin typeface="Times New Roman" pitchFamily="18" charset="0"/>
                <a:cs typeface="Times New Roman" pitchFamily="18" charset="0"/>
              </a:rPr>
              <a:t>KanCare Provider and Operational Issues Workgroup (POI)</a:t>
            </a:r>
          </a:p>
          <a:p>
            <a:pPr marL="342900" indent="-342900">
              <a:buFont typeface="Arial" pitchFamily="34" charset="0"/>
              <a:buChar char="•"/>
            </a:pPr>
            <a:r>
              <a:rPr lang="en-US" sz="1200" dirty="0" smtClean="0">
                <a:latin typeface="Times New Roman" pitchFamily="18" charset="0"/>
                <a:cs typeface="Times New Roman" pitchFamily="18" charset="0"/>
              </a:rPr>
              <a:t>HCBS Member and Provider “Lunch and Learn” calls</a:t>
            </a:r>
          </a:p>
          <a:p>
            <a:pPr marL="342900" lvl="0" indent="-342900">
              <a:buFont typeface="Arial" pitchFamily="34" charset="0"/>
              <a:buChar char="•"/>
            </a:pPr>
            <a:r>
              <a:rPr lang="en-US" sz="1200" dirty="0" smtClean="0">
                <a:latin typeface="Times New Roman" pitchFamily="18" charset="0"/>
                <a:cs typeface="Times New Roman" pitchFamily="18" charset="0"/>
              </a:rPr>
              <a:t>HCBS Program Steering Committees and Workgroups</a:t>
            </a:r>
          </a:p>
          <a:p>
            <a:pPr marL="342900" lvl="0" indent="-342900">
              <a:buFont typeface="Arial" pitchFamily="34" charset="0"/>
              <a:buChar char="•"/>
            </a:pPr>
            <a:r>
              <a:rPr lang="en-US" sz="1200" dirty="0" smtClean="0">
                <a:latin typeface="Times New Roman" pitchFamily="18" charset="0"/>
                <a:cs typeface="Times New Roman" pitchFamily="18" charset="0"/>
              </a:rPr>
              <a:t>HCBS Provider Forum (monthly)</a:t>
            </a:r>
          </a:p>
          <a:p>
            <a:pPr marL="342900" lvl="0" indent="-342900">
              <a:buFont typeface="Arial" pitchFamily="34" charset="0"/>
              <a:buChar char="•"/>
            </a:pPr>
            <a:r>
              <a:rPr lang="en-US" sz="1200" dirty="0" smtClean="0">
                <a:latin typeface="Times New Roman" pitchFamily="18" charset="0"/>
                <a:cs typeface="Times New Roman" pitchFamily="18" charset="0"/>
              </a:rPr>
              <a:t>Friends and Family Advisory Council</a:t>
            </a:r>
          </a:p>
          <a:p>
            <a:pPr marL="342900" indent="-342900">
              <a:buFont typeface="Arial" pitchFamily="34" charset="0"/>
              <a:buChar char="•"/>
            </a:pPr>
            <a:r>
              <a:rPr lang="en-US" sz="1200" dirty="0" smtClean="0">
                <a:latin typeface="Times New Roman" pitchFamily="18" charset="0"/>
                <a:cs typeface="Times New Roman" pitchFamily="18" charset="0"/>
              </a:rPr>
              <a:t>CDDO, CMHC, ADRC, KACIL, TCM, Big Tent, and InterHab engagement</a:t>
            </a:r>
          </a:p>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048713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76418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aseline="0" dirty="0" smtClean="0">
                <a:uFillTx/>
              </a:rPr>
              <a:t>Presently, when a person is determined financially and functionally eligible for an HCBS program, they are limited to a specific package of services even if they could benefit from a service on another HCBS program.</a:t>
            </a:r>
          </a:p>
          <a:p>
            <a:endParaRPr lang="en-US" baseline="0" dirty="0" smtClean="0">
              <a:uFillTx/>
            </a:endParaRPr>
          </a:p>
          <a:p>
            <a:r>
              <a:rPr lang="en-US" baseline="0" dirty="0" smtClean="0">
                <a:uFillTx/>
              </a:rPr>
              <a:t>There are also people who qualify for more than one HCBS program who then must choose one program and one package of services.</a:t>
            </a:r>
          </a:p>
          <a:p>
            <a:endParaRPr lang="en-US" baseline="0" dirty="0" smtClean="0">
              <a:uFillTx/>
            </a:endParaRPr>
          </a:p>
          <a:p>
            <a:r>
              <a:rPr lang="en-US" baseline="0" dirty="0" smtClean="0">
                <a:uFillTx/>
              </a:rPr>
              <a:t>At times people transition from one HCBS program to another.  For example a person with physical disabilities may want to transition to the HCBS program for the frail elderly.  Or children move from the TA HCBS program to the IDD or PD HCBS program.   Waiver integration would mean fewer and smoother transitions.</a:t>
            </a:r>
          </a:p>
          <a:p>
            <a:endParaRPr lang="en-US" baseline="0" dirty="0" smtClean="0">
              <a:uFillTx/>
            </a:endParaRPr>
          </a:p>
          <a:p>
            <a:r>
              <a:rPr lang="en-US" baseline="0" dirty="0" smtClean="0">
                <a:uFillTx/>
              </a:rPr>
              <a:t>As part of this initiative, we will propose some new services, as well as offering some existing services to more populations.</a:t>
            </a:r>
          </a:p>
          <a:p>
            <a:endParaRPr lang="en-US" baseline="0" dirty="0" smtClean="0">
              <a:uFillTx/>
            </a:endParaRPr>
          </a:p>
          <a:p>
            <a:r>
              <a:rPr lang="en-US" baseline="0" dirty="0" smtClean="0">
                <a:uFillTx/>
              </a:rPr>
              <a:t>We expect this integration to eliminate some redundant reporting and multiple waiver amendments, extensions and renewals – all of which are very time-consuming and do not add value to supporting people to live in the community.</a:t>
            </a:r>
          </a:p>
          <a:p>
            <a:endParaRPr lang="en-US" baseline="0" dirty="0" smtClean="0">
              <a:uFillTx/>
            </a:endParaRPr>
          </a:p>
          <a:p>
            <a:r>
              <a:rPr lang="en-US" sz="2400" dirty="0" smtClean="0">
                <a:solidFill>
                  <a:srgbClr val="002060"/>
                </a:solidFill>
                <a:latin typeface="Arial" panose="020B0604020202020204" pitchFamily="34" charset="0"/>
                <a:cs typeface="Arial" panose="020B0604020202020204" pitchFamily="34" charset="0"/>
              </a:rPr>
              <a:t>To create fairness for groups that get HCBS </a:t>
            </a:r>
            <a:endParaRPr lang="en-US" sz="2400" dirty="0" smtClean="0">
              <a:solidFill>
                <a:srgbClr val="002060"/>
              </a:solidFill>
            </a:endParaRPr>
          </a:p>
          <a:p>
            <a:pPr lvl="1"/>
            <a:r>
              <a:rPr lang="en-US" sz="2000" dirty="0" smtClean="0">
                <a:solidFill>
                  <a:srgbClr val="002060"/>
                </a:solidFill>
                <a:latin typeface="Arial" panose="020B0604020202020204" pitchFamily="34" charset="0"/>
                <a:cs typeface="Arial" panose="020B0604020202020204" pitchFamily="34" charset="0"/>
              </a:rPr>
              <a:t>services should be offered on person-centered need rather than disability definition</a:t>
            </a:r>
          </a:p>
          <a:p>
            <a:pPr marL="457200" lvl="1" indent="0">
              <a:buNone/>
            </a:pPr>
            <a:endParaRPr lang="en-US" sz="1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To offer a larger set of services </a:t>
            </a:r>
            <a:endParaRPr lang="en-US" sz="2400" dirty="0" smtClean="0">
              <a:solidFill>
                <a:srgbClr val="002060"/>
              </a:solidFill>
            </a:endParaRPr>
          </a:p>
          <a:p>
            <a:pPr lvl="1"/>
            <a:r>
              <a:rPr lang="en-US" sz="2000" dirty="0" smtClean="0">
                <a:solidFill>
                  <a:srgbClr val="002060"/>
                </a:solidFill>
                <a:latin typeface="Arial" panose="020B0604020202020204" pitchFamily="34" charset="0"/>
                <a:cs typeface="Arial" panose="020B0604020202020204" pitchFamily="34" charset="0"/>
              </a:rPr>
              <a:t>some people have disabilities that mean they could get services from more than one HCBS program, but they are limited to a single set of services</a:t>
            </a:r>
          </a:p>
          <a:p>
            <a:pPr marL="457200" lvl="1" indent="0">
              <a:buNone/>
            </a:pPr>
            <a:endParaRPr lang="en-US" sz="1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To improve transitions between HCBS Programs and from children’s to adults’ services</a:t>
            </a:r>
          </a:p>
          <a:p>
            <a:pPr lvl="1"/>
            <a:r>
              <a:rPr lang="en-US" sz="2000" dirty="0" smtClean="0">
                <a:solidFill>
                  <a:srgbClr val="002060"/>
                </a:solidFill>
              </a:rPr>
              <a:t>Autism, TA and SED often move to IDD</a:t>
            </a:r>
          </a:p>
          <a:p>
            <a:pPr lvl="1"/>
            <a:r>
              <a:rPr lang="en-US" sz="2000" dirty="0" smtClean="0">
                <a:solidFill>
                  <a:srgbClr val="002060"/>
                </a:solidFill>
              </a:rPr>
              <a:t>Can incentivize employment and independence to move to adult services</a:t>
            </a:r>
          </a:p>
          <a:p>
            <a:pPr marL="457200" lvl="1" indent="0">
              <a:buNone/>
            </a:pPr>
            <a:endParaRPr lang="en-US" sz="1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To support development and expansion of community-based services</a:t>
            </a:r>
          </a:p>
          <a:p>
            <a:pPr lvl="1"/>
            <a:r>
              <a:rPr lang="en-US" sz="2000" dirty="0" smtClean="0">
                <a:solidFill>
                  <a:srgbClr val="002060"/>
                </a:solidFill>
              </a:rPr>
              <a:t>Pilot and test new options and services, expand service provision options</a:t>
            </a:r>
          </a:p>
          <a:p>
            <a:pPr marL="457200" lvl="1" indent="0">
              <a:buNone/>
            </a:pPr>
            <a:endParaRPr lang="en-US" sz="1400" dirty="0" smtClean="0">
              <a:solidFill>
                <a:srgbClr val="002060"/>
              </a:solidFill>
              <a:latin typeface="Arial" panose="020B0604020202020204" pitchFamily="34" charset="0"/>
              <a:cs typeface="Arial" panose="020B0604020202020204" pitchFamily="34" charset="0"/>
            </a:endParaRPr>
          </a:p>
          <a:p>
            <a:r>
              <a:rPr lang="en-US" sz="2400" dirty="0" smtClean="0">
                <a:solidFill>
                  <a:srgbClr val="002060"/>
                </a:solidFill>
                <a:latin typeface="Arial" panose="020B0604020202020204" pitchFamily="34" charset="0"/>
                <a:cs typeface="Arial" panose="020B0604020202020204" pitchFamily="34" charset="0"/>
              </a:rPr>
              <a:t>To make things simpler for KanCare members, their families, providers and the state </a:t>
            </a:r>
          </a:p>
          <a:p>
            <a:pPr lvl="1"/>
            <a:r>
              <a:rPr lang="en-US" sz="2000" dirty="0" smtClean="0">
                <a:solidFill>
                  <a:srgbClr val="002060"/>
                </a:solidFill>
              </a:rPr>
              <a:t>Fewer transitions between programs, all MCOs to meet needs based on assessed need, not just based on disability population</a:t>
            </a:r>
          </a:p>
          <a:p>
            <a:pPr lvl="1"/>
            <a:r>
              <a:rPr lang="en-US" sz="2000" dirty="0" smtClean="0">
                <a:solidFill>
                  <a:srgbClr val="002060"/>
                </a:solidFill>
              </a:rPr>
              <a:t>Simplify administrative oversight (7 waivers, 2 authorities </a:t>
            </a:r>
            <a:r>
              <a:rPr lang="en-US" sz="2000" dirty="0" smtClean="0">
                <a:solidFill>
                  <a:srgbClr val="002060"/>
                </a:solidFill>
                <a:sym typeface="Wingdings" pitchFamily="2" charset="2"/>
              </a:rPr>
              <a:t> 2 waivers, 1 authority)</a:t>
            </a:r>
            <a:endParaRPr lang="en-US" sz="2000" dirty="0" smtClean="0">
              <a:solidFill>
                <a:srgbClr val="002060"/>
              </a:solidFill>
              <a:latin typeface="Arial" panose="020B0604020202020204" pitchFamily="34" charset="0"/>
              <a:cs typeface="Arial" panose="020B0604020202020204" pitchFamily="34" charset="0"/>
            </a:endParaRPr>
          </a:p>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918635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uFillTx/>
              </a:rPr>
              <a:t>We want to offer essentially two packages of services.</a:t>
            </a:r>
          </a:p>
          <a:p>
            <a:endParaRPr lang="en-US" baseline="0" dirty="0" smtClean="0">
              <a:uFillTx/>
            </a:endParaRPr>
          </a:p>
          <a:p>
            <a:r>
              <a:rPr lang="en-US" baseline="0" dirty="0" smtClean="0">
                <a:uFillTx/>
              </a:rPr>
              <a:t>We plan to retain the current eligibility pathways for determining functional eligibility for HCBS.  The current entities that assess people for HCBS would continue to do so.  For example, the Aging and Disability Resource Center will continue to complete assessments for the FE, PD and TBI populations.</a:t>
            </a:r>
          </a:p>
          <a:p>
            <a:endParaRPr lang="en-US" baseline="0" dirty="0" smtClean="0">
              <a:uFillTx/>
            </a:endParaRPr>
          </a:p>
          <a:p>
            <a:r>
              <a:rPr lang="en-US" baseline="0" dirty="0" smtClean="0">
                <a:uFillTx/>
              </a:rPr>
              <a:t>All the current coverage of services within KanCare provided through the state plan would continue.  So any service that is demonstrated as medically necessary and covered would be provided.</a:t>
            </a:r>
          </a:p>
          <a:p>
            <a:endParaRPr lang="en-US" baseline="0" dirty="0" smtClean="0">
              <a:uFillTx/>
            </a:endParaRPr>
          </a:p>
          <a:p>
            <a:r>
              <a:rPr lang="en-US" baseline="0" dirty="0" smtClean="0">
                <a:uFillTx/>
              </a:rPr>
              <a:t>HCBS will still be based upon what is authorized in an individual’s plan of care, developed through an assessment and person-centered process.</a:t>
            </a: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707051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uFillTx/>
              </a:rPr>
              <a:t>We want people to receive services that they have a need for without putting people into disability-defined boxes.</a:t>
            </a:r>
          </a:p>
          <a:p>
            <a:endParaRPr lang="en-US" baseline="0" dirty="0" smtClean="0">
              <a:uFillTx/>
            </a:endParaRPr>
          </a:p>
          <a:p>
            <a:r>
              <a:rPr lang="en-US" baseline="0" dirty="0" smtClean="0">
                <a:uFillTx/>
              </a:rPr>
              <a:t>We think that this approach will result in some efficiencies and savings that will allow us to reduce or eliminate the waiting list.</a:t>
            </a:r>
          </a:p>
          <a:p>
            <a:endParaRPr lang="en-US" baseline="0" dirty="0" smtClean="0">
              <a:uFillTx/>
            </a:endParaRPr>
          </a:p>
          <a:p>
            <a:r>
              <a:rPr lang="en-US" baseline="0" dirty="0" smtClean="0">
                <a:uFillTx/>
              </a:rPr>
              <a:t>We also want to support more people in real, meaningful jobs within the community.</a:t>
            </a:r>
          </a:p>
          <a:p>
            <a:endParaRPr lang="en-US" baseline="0" dirty="0" smtClean="0">
              <a:uFillTx/>
            </a:endParaRPr>
          </a:p>
          <a:p>
            <a:endParaRPr lang="en-US" baseline="0" dirty="0" smtClean="0">
              <a:uFillTx/>
            </a:endParaRPr>
          </a:p>
          <a:p>
            <a:endParaRPr lang="en-US" baseline="0" dirty="0" smtClean="0">
              <a:uFillTx/>
            </a:endParaRPr>
          </a:p>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072909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uFillTx/>
              </a:rPr>
              <a:t>We want people to receive services that they have a need for without putting people into disability-defined boxes.</a:t>
            </a:r>
          </a:p>
          <a:p>
            <a:endParaRPr lang="en-US" baseline="0" dirty="0" smtClean="0">
              <a:uFillTx/>
            </a:endParaRPr>
          </a:p>
          <a:p>
            <a:r>
              <a:rPr lang="en-US" baseline="0" dirty="0" smtClean="0">
                <a:uFillTx/>
              </a:rPr>
              <a:t>We think that this approach will result in some efficiencies and savings that will allow us to reduce or eliminate the waiting list.</a:t>
            </a:r>
          </a:p>
          <a:p>
            <a:endParaRPr lang="en-US" baseline="0" dirty="0" smtClean="0">
              <a:uFillTx/>
            </a:endParaRPr>
          </a:p>
          <a:p>
            <a:r>
              <a:rPr lang="en-US" baseline="0" dirty="0" smtClean="0">
                <a:uFillTx/>
              </a:rPr>
              <a:t>We also want to support more people in real, meaningful jobs within the community.</a:t>
            </a:r>
          </a:p>
          <a:p>
            <a:endParaRPr lang="en-US" baseline="0" dirty="0" smtClean="0">
              <a:uFillTx/>
            </a:endParaRPr>
          </a:p>
          <a:p>
            <a:endParaRPr lang="en-US" baseline="0" dirty="0" smtClean="0">
              <a:uFillTx/>
            </a:endParaRPr>
          </a:p>
          <a:p>
            <a:endParaRPr lang="en-US" baseline="0" dirty="0" smtClean="0">
              <a:uFillTx/>
            </a:endParaRPr>
          </a:p>
          <a:p>
            <a:endParaRPr lang="en-US" baseline="0" dirty="0" smtClean="0">
              <a:uFillTx/>
            </a:endParaRPr>
          </a:p>
        </p:txBody>
      </p:sp>
      <p:sp>
        <p:nvSpPr>
          <p:cNvPr id="4" name="Slide Number Placeholder 3"/>
          <p:cNvSpPr>
            <a:spLocks noGrp="1"/>
          </p:cNvSpPr>
          <p:nvPr>
            <p:ph type="sldNum" sz="quarter" idx="10"/>
          </p:nvPr>
        </p:nvSpPr>
        <p:spPr/>
        <p:txBody>
          <a:bodyPr/>
          <a:lstStyle/>
          <a:p>
            <a:fld id="{51FE37EE-E95C-4E27-8A9E-3B4EA5439DC6}"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072909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CMS posts our final amendment, they will accept</a:t>
            </a:r>
            <a:r>
              <a:rPr lang="en-US" baseline="0" dirty="0" smtClean="0"/>
              <a:t> public comment for 30 days.  They will then begin formal discussions with us and start drafting the special terms and conditions that will govern this amendment once approved.</a:t>
            </a:r>
            <a:endParaRPr lang="en-US" dirty="0"/>
          </a:p>
        </p:txBody>
      </p:sp>
      <p:sp>
        <p:nvSpPr>
          <p:cNvPr id="4" name="Slide Number Placeholder 3"/>
          <p:cNvSpPr>
            <a:spLocks noGrp="1"/>
          </p:cNvSpPr>
          <p:nvPr>
            <p:ph type="sldNum" sz="quarter" idx="10"/>
          </p:nvPr>
        </p:nvSpPr>
        <p:spPr/>
        <p:txBody>
          <a:bodyPr/>
          <a:lstStyle/>
          <a:p>
            <a:fld id="{9E3893D7-40DB-4FF7-AFF9-C73C8577FB70}"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17210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369" indent="-237369">
              <a:buFontTx/>
              <a:buChar char="•"/>
            </a:pPr>
            <a:r>
              <a:rPr lang="en-US" dirty="0" smtClean="0"/>
              <a:t>CHCS was established in 1995 through a major grant from the Robert Wood Johnson foundation to improve the underpinnings of the nation’s health care safety net. </a:t>
            </a:r>
          </a:p>
          <a:p>
            <a:pPr marL="237369" indent="-237369">
              <a:buFontTx/>
              <a:buChar char="•"/>
            </a:pPr>
            <a:endParaRPr lang="en-US" dirty="0" smtClean="0"/>
          </a:p>
          <a:p>
            <a:pPr marL="237369" indent="-237369">
              <a:buFontTx/>
              <a:buChar char="•"/>
            </a:pPr>
            <a:r>
              <a:rPr lang="en-US" dirty="0" smtClean="0"/>
              <a:t>Today, the mission of the Center for Health Care Strategies (CHCS) is to find opportunities to improve the Medicaid delivery system so that all of its beneficiaries get the right care from the right providers at the right time. </a:t>
            </a:r>
          </a:p>
          <a:p>
            <a:pPr marL="237369" indent="-237369">
              <a:buFontTx/>
              <a:buChar char="•"/>
            </a:pPr>
            <a:endParaRPr lang="en-US" dirty="0" smtClean="0"/>
          </a:p>
          <a:p>
            <a:pPr marL="237369" indent="-237369">
              <a:buFontTx/>
              <a:buChar char="•"/>
            </a:pPr>
            <a:r>
              <a:rPr lang="en-US" dirty="0" smtClean="0"/>
              <a:t>To achieve its mission, CHCS’ work with states, health plans, and federal policymakers focuses on four priorities: </a:t>
            </a:r>
          </a:p>
          <a:p>
            <a:pPr marL="1186847" lvl="2" indent="-237369">
              <a:buFontTx/>
              <a:buAutoNum type="arabicParenR"/>
            </a:pPr>
            <a:r>
              <a:rPr lang="en-US" dirty="0" smtClean="0"/>
              <a:t>Enhancing access to coverage and services;</a:t>
            </a:r>
          </a:p>
          <a:p>
            <a:pPr marL="1186847" lvl="2" indent="-237369">
              <a:buFontTx/>
              <a:buAutoNum type="arabicParenR"/>
            </a:pPr>
            <a:r>
              <a:rPr lang="en-US" dirty="0" smtClean="0"/>
              <a:t>Advancing quality and delivery system reform; </a:t>
            </a:r>
          </a:p>
          <a:p>
            <a:pPr marL="1186847" lvl="2" indent="-237369">
              <a:buFontTx/>
              <a:buAutoNum type="arabicParenR"/>
            </a:pPr>
            <a:r>
              <a:rPr lang="en-US" dirty="0" smtClean="0"/>
              <a:t>Integrating care for people with complex needs; and </a:t>
            </a:r>
          </a:p>
          <a:p>
            <a:pPr marL="1186847" lvl="2" indent="-237369">
              <a:buFontTx/>
              <a:buAutoNum type="arabicParenR"/>
            </a:pPr>
            <a:r>
              <a:rPr lang="en-US" dirty="0" smtClean="0"/>
              <a:t>Building Medicaid leadership capacity. </a:t>
            </a:r>
          </a:p>
          <a:p>
            <a:pPr marL="237369" indent="-237369"/>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50E7FF-ED2B-4927-85AE-616900A6C957}"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328076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893D7-40DB-4FF7-AFF9-C73C8577FB70}"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713603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Kansas</a:t>
            </a:r>
            <a:r>
              <a:rPr lang="en-US" baseline="0" dirty="0" smtClean="0"/>
              <a:t> has less than 40% of population that live with family or on their own. Nationally more than 60% or on their own so we have some work to do.</a:t>
            </a:r>
            <a:endParaRPr lang="en-US" dirty="0"/>
          </a:p>
        </p:txBody>
      </p:sp>
      <p:sp>
        <p:nvSpPr>
          <p:cNvPr id="4" name="Slide Number Placeholder 3"/>
          <p:cNvSpPr>
            <a:spLocks noGrp="1"/>
          </p:cNvSpPr>
          <p:nvPr>
            <p:ph type="sldNum" sz="quarter" idx="10"/>
          </p:nvPr>
        </p:nvSpPr>
        <p:spPr/>
        <p:txBody>
          <a:bodyPr/>
          <a:lstStyle/>
          <a:p>
            <a:fld id="{FD38C459-2878-49DE-99B5-741863EDCF30}"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131951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4588" y="685800"/>
            <a:ext cx="4572000" cy="3429000"/>
          </a:xfrm>
          <a:ln/>
        </p:spPr>
      </p:sp>
      <p:sp>
        <p:nvSpPr>
          <p:cNvPr id="774147" name="Rectangle 3"/>
          <p:cNvSpPr>
            <a:spLocks noGrp="1" noChangeArrowheads="1"/>
          </p:cNvSpPr>
          <p:nvPr>
            <p:ph type="body" idx="1"/>
          </p:nvPr>
        </p:nvSpPr>
        <p:spPr>
          <a:xfrm>
            <a:off x="686112" y="4343713"/>
            <a:ext cx="5485778" cy="4115426"/>
          </a:xfrm>
        </p:spPr>
        <p:txBody>
          <a:bodyPr lIns="90027" tIns="45012" rIns="90027" bIns="450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86517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ACA holds a lot of opportunities</a:t>
            </a:r>
            <a:r>
              <a:rPr lang="en-US" baseline="0" dirty="0" smtClean="0"/>
              <a:t> for state innovation, specifically to continue to shift to HCBS settings and expand access to community based supports for state LTSS consumers. </a:t>
            </a:r>
            <a:endParaRPr lang="en-US" dirty="0"/>
          </a:p>
        </p:txBody>
      </p:sp>
      <p:sp>
        <p:nvSpPr>
          <p:cNvPr id="4" name="Slide Number Placeholder 3"/>
          <p:cNvSpPr>
            <a:spLocks noGrp="1"/>
          </p:cNvSpPr>
          <p:nvPr>
            <p:ph type="sldNum" sz="quarter" idx="10"/>
          </p:nvPr>
        </p:nvSpPr>
        <p:spPr/>
        <p:txBody>
          <a:bodyPr/>
          <a:lstStyle/>
          <a:p>
            <a:pPr>
              <a:defRPr/>
            </a:pPr>
            <a:fld id="{9B50E7FF-ED2B-4927-85AE-616900A6C957}"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92948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S PGothic" pitchFamily="34" charset="-128"/>
              <a:cs typeface="+mn-cs"/>
            </a:endParaRPr>
          </a:p>
          <a:p>
            <a:pPr>
              <a:spcAft>
                <a:spcPts val="2000"/>
              </a:spcAft>
            </a:pPr>
            <a:r>
              <a:rPr lang="en-US" sz="1100" dirty="0" smtClean="0"/>
              <a:t>19 capitated Medicaid MLTSS waivers approved by CMS to date</a:t>
            </a:r>
          </a:p>
          <a:p>
            <a:pPr>
              <a:spcAft>
                <a:spcPts val="2000"/>
              </a:spcAft>
            </a:pPr>
            <a:r>
              <a:rPr lang="en-US" sz="1100" dirty="0" smtClean="0"/>
              <a:t>CMS recognizes MLTSS as the future of the delivery system for LTSS and individuals dually eligible for Medicare and Medicaid</a:t>
            </a:r>
          </a:p>
          <a:p>
            <a:r>
              <a:rPr lang="en-US" sz="1100" dirty="0" smtClean="0"/>
              <a:t>CMS seeking to codify 2013 </a:t>
            </a:r>
            <a:r>
              <a:rPr lang="en-US" sz="1100" i="1" dirty="0" smtClean="0"/>
              <a:t>Guidance to States Using 1115 Demonstrations of 1915(b) Waivers for MLTSS Programs</a:t>
            </a:r>
            <a:r>
              <a:rPr lang="en-US" sz="1100" dirty="0" smtClean="0"/>
              <a:t> in proposed 2015 Medicaid Managed Care Regulations</a:t>
            </a:r>
          </a:p>
          <a:p>
            <a:pPr marL="0" lvl="0" indent="0">
              <a:buFont typeface="Arial" panose="020B0604020202020204" pitchFamily="34" charset="0"/>
              <a:buNone/>
            </a:pPr>
            <a:endParaRPr lang="en-US" sz="1100" kern="1200" dirty="0" smtClean="0">
              <a:solidFill>
                <a:schemeClr val="tx1"/>
              </a:solidFill>
              <a:effectLst/>
              <a:latin typeface="+mj-lt"/>
              <a:ea typeface="MS PGothic" pitchFamily="34" charset="-128"/>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S PGothic" pitchFamily="34" charset="-128"/>
                <a:cs typeface="+mn-cs"/>
              </a:rPr>
              <a:t>services could include nursing facility and/or HCBS</a:t>
            </a:r>
          </a:p>
          <a:p>
            <a:pPr marL="171450" lvl="0" indent="-171450">
              <a:buFont typeface="Arial" panose="020B0604020202020204" pitchFamily="34" charset="0"/>
              <a:buChar char="•"/>
            </a:pPr>
            <a:endParaRPr lang="en-US" sz="1100" kern="1200" dirty="0" smtClean="0">
              <a:solidFill>
                <a:schemeClr val="tx1"/>
              </a:solidFill>
              <a:effectLst/>
              <a:latin typeface="+mn-lt"/>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latin typeface="+mn-lt"/>
                <a:ea typeface="+mn-ea"/>
                <a:cs typeface="+mn-cs"/>
              </a:rPr>
              <a:t>Use similar authorities for other LTSS authorities: Section 1115, combination 1915 (b)/1915 (c) waivers; 1932(a) State plan authority</a:t>
            </a:r>
          </a:p>
          <a:p>
            <a:pPr marL="0" lvl="0" indent="0">
              <a:buFont typeface="Arial" panose="020B0604020202020204" pitchFamily="34" charset="0"/>
              <a:buNone/>
            </a:pPr>
            <a:endParaRPr lang="en-US" sz="1100" kern="1200" dirty="0" smtClean="0">
              <a:solidFill>
                <a:schemeClr val="tx1"/>
              </a:solidFill>
              <a:effectLst/>
              <a:latin typeface="+mj-lt"/>
              <a:ea typeface="MS PGothic" pitchFamily="34" charset="-128"/>
              <a:cs typeface="+mn-cs"/>
            </a:endParaRPr>
          </a:p>
          <a:p>
            <a:pPr marL="171450" lvl="0" indent="-171450">
              <a:buFont typeface="Arial" panose="020B0604020202020204" pitchFamily="34" charset="0"/>
              <a:buChar char="•"/>
            </a:pPr>
            <a:endParaRPr lang="en-US" sz="1100" kern="1200" dirty="0" smtClean="0">
              <a:solidFill>
                <a:schemeClr val="tx1"/>
              </a:solidFill>
              <a:effectLst/>
              <a:latin typeface="+mj-lt"/>
              <a:ea typeface="MS PGothic" pitchFamily="34" charset="-128"/>
              <a:cs typeface="+mn-cs"/>
            </a:endParaRPr>
          </a:p>
          <a:p>
            <a:pPr marL="171450" lvl="0" indent="-171450">
              <a:buFont typeface="Arial" panose="020B0604020202020204" pitchFamily="34" charset="0"/>
              <a:buChar char="•"/>
            </a:pPr>
            <a:r>
              <a:rPr lang="en-US" sz="1100" kern="1200" dirty="0" smtClean="0">
                <a:solidFill>
                  <a:schemeClr val="tx1"/>
                </a:solidFill>
                <a:effectLst/>
                <a:latin typeface="+mj-lt"/>
                <a:ea typeface="MS PGothic" pitchFamily="34" charset="-128"/>
                <a:cs typeface="+mn-cs"/>
              </a:rPr>
              <a:t>To create a managed care LTSS environment, the state and the MCO work to maintain network adequacy and maintain oversight through performance measures</a:t>
            </a:r>
          </a:p>
          <a:p>
            <a:pPr marL="171450" lvl="0" indent="-171450">
              <a:buFont typeface="Arial" panose="020B0604020202020204" pitchFamily="34" charset="0"/>
              <a:buChar char="•"/>
            </a:pPr>
            <a:r>
              <a:rPr lang="en-US" sz="1100" kern="1200" dirty="0" smtClean="0">
                <a:solidFill>
                  <a:schemeClr val="tx1"/>
                </a:solidFill>
                <a:effectLst/>
                <a:latin typeface="+mj-lt"/>
                <a:ea typeface="MS PGothic" pitchFamily="34" charset="-128"/>
                <a:cs typeface="+mn-cs"/>
              </a:rPr>
              <a:t>Payments would be on a capitated basis to plans</a:t>
            </a:r>
          </a:p>
          <a:p>
            <a:pPr marL="171450" lvl="0" indent="-171450">
              <a:buFont typeface="Arial" panose="020B0604020202020204" pitchFamily="34" charset="0"/>
              <a:buChar char="•"/>
            </a:pPr>
            <a:r>
              <a:rPr lang="en-US" sz="1100" kern="1200" dirty="0" smtClean="0">
                <a:solidFill>
                  <a:schemeClr val="tx1"/>
                </a:solidFill>
                <a:effectLst/>
                <a:latin typeface="+mj-lt"/>
                <a:ea typeface="MS PGothic" pitchFamily="34" charset="-128"/>
                <a:cs typeface="+mn-cs"/>
              </a:rPr>
              <a:t>The MLTSS population enrolled varies by state, services could include nursing facility and/or HCBS</a:t>
            </a:r>
          </a:p>
          <a:p>
            <a:pPr marL="171450" lvl="0" indent="-171450">
              <a:buFont typeface="Arial" panose="020B0604020202020204" pitchFamily="34" charset="0"/>
              <a:buChar char="•"/>
            </a:pPr>
            <a:endParaRPr lang="en-US" sz="1100" kern="1200" dirty="0" smtClean="0">
              <a:solidFill>
                <a:schemeClr val="tx1"/>
              </a:solidFill>
              <a:effectLst/>
              <a:latin typeface="+mj-lt"/>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latin typeface="+mj-lt"/>
              </a:rPr>
              <a:t>Use similar authorities for other LTSS authorities: Section 1115, combination 1915 (b)/1915 (c) waivers; 1932(a) State plan authority</a:t>
            </a:r>
          </a:p>
        </p:txBody>
      </p:sp>
      <p:sp>
        <p:nvSpPr>
          <p:cNvPr id="4" name="Slide Number Placeholder 3"/>
          <p:cNvSpPr>
            <a:spLocks noGrp="1"/>
          </p:cNvSpPr>
          <p:nvPr>
            <p:ph type="sldNum" sz="quarter" idx="10"/>
          </p:nvPr>
        </p:nvSpPr>
        <p:spPr/>
        <p:txBody>
          <a:bodyPr/>
          <a:lstStyle/>
          <a:p>
            <a:fld id="{BA713921-19CD-4DFB-87A7-562DB8B4BA73}" type="slidenum">
              <a:rPr lang="en-US" smtClean="0"/>
              <a:pPr/>
              <a:t>6</a:t>
            </a:fld>
            <a:endParaRPr lang="en-US" dirty="0"/>
          </a:p>
        </p:txBody>
      </p:sp>
    </p:spTree>
    <p:extLst>
      <p:ext uri="{BB962C8B-B14F-4D97-AF65-F5344CB8AC3E}">
        <p14:creationId xmlns:p14="http://schemas.microsoft.com/office/powerpoint/2010/main" val="240649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States interviewed for inclusion: AZ, KS, MN, NJ, TN, TX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interviewed for context: 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did we select these states? Each has a history of moving forward with rebalancing, person-centered care planning, purchasing and delivery system advancements toward</a:t>
            </a:r>
            <a:r>
              <a:rPr lang="en-US" sz="1200" kern="1200" baseline="0" dirty="0" smtClean="0">
                <a:solidFill>
                  <a:schemeClr val="tx1"/>
                </a:solidFill>
                <a:effectLst/>
                <a:latin typeface="+mn-lt"/>
                <a:ea typeface="+mn-ea"/>
                <a:cs typeface="+mn-cs"/>
              </a:rPr>
              <a:t> VBP, and integration of care for individuals receiving LTSS (most are duals).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innovations to long-term services and supports (LTSS) systems have been effective in rebalancing care to community-based settings, improving the quality and person-centeredness of care, and advancing new quality and purchasing strategies. The Center for Health Care Strategies is conducting an analysis of LTSS delivery system innovations in six states (Arizona, Kansas, Minnesota, New Jersey, Tennessee, and Texas) to describe progress in implementing these changes. This session will highlight the following elements of recent state innovations in Kansas, Tennessee, and Texas: (1) goals for the LTSS delivery system changes; (2) lessons from the design and implementation process; and (3) future goals or next steps.</a:t>
            </a:r>
          </a:p>
          <a:p>
            <a:endParaRPr lang="en-US" dirty="0"/>
          </a:p>
        </p:txBody>
      </p:sp>
      <p:sp>
        <p:nvSpPr>
          <p:cNvPr id="4" name="Slide Number Placeholder 3"/>
          <p:cNvSpPr>
            <a:spLocks noGrp="1"/>
          </p:cNvSpPr>
          <p:nvPr>
            <p:ph type="sldNum" sz="quarter" idx="10"/>
          </p:nvPr>
        </p:nvSpPr>
        <p:spPr/>
        <p:txBody>
          <a:bodyPr/>
          <a:lstStyle/>
          <a:p>
            <a:fld id="{9657C436-93AE-4F46-A88D-724AA18BEBCA}" type="slidenum">
              <a:rPr lang="en-US" smtClean="0"/>
              <a:pPr/>
              <a:t>7</a:t>
            </a:fld>
            <a:endParaRPr lang="en-US" dirty="0"/>
          </a:p>
        </p:txBody>
      </p:sp>
    </p:spTree>
    <p:extLst>
      <p:ext uri="{BB962C8B-B14F-4D97-AF65-F5344CB8AC3E}">
        <p14:creationId xmlns:p14="http://schemas.microsoft.com/office/powerpoint/2010/main" val="216367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u="sng"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1100" u="sng" kern="1200" dirty="0" smtClean="0">
              <a:solidFill>
                <a:schemeClr val="tx1"/>
              </a:solidFill>
              <a:latin typeface="+mn-lt"/>
              <a:ea typeface="+mn-ea"/>
              <a:cs typeface="+mn-cs"/>
            </a:endParaRPr>
          </a:p>
          <a:p>
            <a:pPr marL="171450" indent="-171450">
              <a:buFont typeface="Arial" panose="020B0604020202020204" pitchFamily="34" charset="0"/>
              <a:buChar char="•"/>
            </a:pPr>
            <a:endParaRPr lang="en-US" sz="1100" u="sng" kern="1200" dirty="0" smtClean="0">
              <a:solidFill>
                <a:schemeClr val="tx1"/>
              </a:solidFill>
              <a:latin typeface="+mn-lt"/>
              <a:ea typeface="+mn-ea"/>
              <a:cs typeface="+mn-cs"/>
            </a:endParaRPr>
          </a:p>
          <a:p>
            <a:pPr marL="171450" indent="-171450">
              <a:buFont typeface="Arial" panose="020B0604020202020204" pitchFamily="34" charset="0"/>
              <a:buChar char="•"/>
            </a:pPr>
            <a:r>
              <a:rPr lang="en-US" sz="1100" u="sng" kern="1200" dirty="0" smtClean="0">
                <a:solidFill>
                  <a:schemeClr val="tx1"/>
                </a:solidFill>
                <a:latin typeface="+mn-lt"/>
                <a:ea typeface="+mn-ea"/>
                <a:cs typeface="+mn-cs"/>
              </a:rPr>
              <a:t>Continuous stakeholder engagement</a:t>
            </a:r>
            <a:r>
              <a:rPr lang="en-US" sz="1100" kern="1200" dirty="0" smtClean="0">
                <a:solidFill>
                  <a:schemeClr val="tx1"/>
                </a:solidFill>
                <a:latin typeface="+mn-lt"/>
                <a:ea typeface="+mn-ea"/>
                <a:cs typeface="+mn-cs"/>
              </a:rPr>
              <a:t>: Use robust stakeholder engagement strategies (members; providers; health plans; advocacy groups) throughout all phases of MLTSS </a:t>
            </a:r>
          </a:p>
          <a:p>
            <a:pPr marL="171450" indent="-171450">
              <a:buFont typeface="Arial" panose="020B0604020202020204" pitchFamily="34" charset="0"/>
              <a:buChar char="•"/>
            </a:pPr>
            <a:r>
              <a:rPr lang="en-US" sz="1100" u="sng" kern="1200" dirty="0" smtClean="0">
                <a:solidFill>
                  <a:schemeClr val="tx1"/>
                </a:solidFill>
                <a:latin typeface="+mn-lt"/>
                <a:ea typeface="+mn-ea"/>
                <a:cs typeface="+mn-cs"/>
              </a:rPr>
              <a:t>Reinvestment in HCBS*</a:t>
            </a:r>
            <a:r>
              <a:rPr lang="en-US" sz="1100" kern="1200" dirty="0" smtClean="0">
                <a:solidFill>
                  <a:schemeClr val="tx1"/>
                </a:solidFill>
                <a:latin typeface="+mn-lt"/>
                <a:ea typeface="+mn-ea"/>
                <a:cs typeface="+mn-cs"/>
              </a:rPr>
              <a:t>: Use ACA opportunities including Money Follows the Person (MFP), Community First Choice Options (CFCO) and Balancing Incentive Program (BIP) to rebalance (TX, TN)</a:t>
            </a:r>
          </a:p>
          <a:p>
            <a:pPr marL="171450" indent="-171450">
              <a:buFont typeface="Arial" panose="020B0604020202020204" pitchFamily="34" charset="0"/>
              <a:buChar char="•"/>
            </a:pPr>
            <a:r>
              <a:rPr lang="en-US" sz="1100" u="sng" kern="1200" dirty="0" smtClean="0">
                <a:solidFill>
                  <a:schemeClr val="tx1"/>
                </a:solidFill>
                <a:latin typeface="+mn-lt"/>
                <a:ea typeface="+mn-ea"/>
                <a:cs typeface="+mn-cs"/>
              </a:rPr>
              <a:t>Social determinants of health/housing</a:t>
            </a:r>
            <a:r>
              <a:rPr lang="en-US" sz="1100" kern="1200" dirty="0" smtClean="0">
                <a:solidFill>
                  <a:schemeClr val="tx1"/>
                </a:solidFill>
                <a:latin typeface="+mn-lt"/>
                <a:ea typeface="+mn-ea"/>
                <a:cs typeface="+mn-cs"/>
              </a:rPr>
              <a:t>: Work with health plans on housing for MLTSS enrollees, including offering payment incentives (TN)</a:t>
            </a:r>
          </a:p>
          <a:p>
            <a:pPr marL="171450" indent="-171450">
              <a:buFont typeface="Arial" panose="020B0604020202020204" pitchFamily="34" charset="0"/>
              <a:buChar char="•"/>
            </a:pPr>
            <a:r>
              <a:rPr lang="en-US" sz="1100" u="sng" kern="1200" dirty="0" smtClean="0">
                <a:solidFill>
                  <a:schemeClr val="tx1"/>
                </a:solidFill>
                <a:latin typeface="+mn-lt"/>
                <a:ea typeface="+mn-ea"/>
                <a:cs typeface="+mn-cs"/>
              </a:rPr>
              <a:t>Value-based purchasing (VBP)</a:t>
            </a:r>
            <a:r>
              <a:rPr lang="en-US" sz="1100" kern="1200" dirty="0" smtClean="0">
                <a:solidFill>
                  <a:schemeClr val="tx1"/>
                </a:solidFill>
                <a:latin typeface="+mn-lt"/>
                <a:ea typeface="+mn-ea"/>
                <a:cs typeface="+mn-cs"/>
              </a:rPr>
              <a:t>:  Employ VBP for LTSS providers (NFs and HCBS) to promote value over volume (AZ, TN)</a:t>
            </a:r>
          </a:p>
          <a:p>
            <a:pPr marL="171450" indent="-171450">
              <a:buFont typeface="Arial" panose="020B0604020202020204" pitchFamily="34" charset="0"/>
              <a:buChar char="•"/>
            </a:pPr>
            <a:r>
              <a:rPr lang="en-US" sz="1100" u="sng" kern="1200" dirty="0" smtClean="0">
                <a:solidFill>
                  <a:schemeClr val="tx1"/>
                </a:solidFill>
                <a:latin typeface="+mn-lt"/>
                <a:ea typeface="+mn-ea"/>
                <a:cs typeface="+mn-cs"/>
              </a:rPr>
              <a:t>Medicaid/Medicare integration</a:t>
            </a:r>
            <a:r>
              <a:rPr lang="en-US" sz="1100" kern="1200" dirty="0" smtClean="0">
                <a:solidFill>
                  <a:schemeClr val="tx1"/>
                </a:solidFill>
                <a:latin typeface="+mn-lt"/>
                <a:ea typeface="+mn-ea"/>
                <a:cs typeface="+mn-cs"/>
              </a:rPr>
              <a:t>:  Leverage MLTSS to promote integration of services for Medicare and Medicaid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NJ’s ONGOING stakeholder engagement process:  From release of concept paper, MLTSS Steering Committee, Medicaid Advisory Committee, Stakeholder workgroups, etc.  </a:t>
            </a:r>
            <a:endParaRPr lang="en-US" sz="11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level of engagement (with consumers, PROVIDERs, local community organizations, advocacy orgs, etc) is essential as states and the federal government move forward with delivery system reforms that touch individuals who receive LTSS services- MLTSS; FAD; D-SNP platforms; ACOs??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Housing: AZ, TN, TX</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VBP:</a:t>
            </a:r>
            <a:r>
              <a:rPr lang="en-US" sz="1200" kern="1200" baseline="0" dirty="0" smtClean="0">
                <a:solidFill>
                  <a:schemeClr val="tx1"/>
                </a:solidFill>
                <a:effectLst/>
                <a:latin typeface="+mn-lt"/>
                <a:ea typeface="+mn-ea"/>
                <a:cs typeface="+mn-cs"/>
              </a:rPr>
              <a:t> TN efforts and workforce development, AZ payment reform, TX building data analytics capacity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Integrating: TN, MN, AZ D-SNP platforms, TX FAD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Workforce: TN, TX - </a:t>
            </a:r>
            <a:r>
              <a:rPr lang="en-US" sz="1200" kern="1200" dirty="0" smtClean="0">
                <a:solidFill>
                  <a:schemeClr val="tx1"/>
                </a:solidFill>
                <a:effectLst/>
                <a:latin typeface="+mn-lt"/>
                <a:ea typeface="+mn-ea"/>
                <a:cs typeface="+mn-cs"/>
              </a:rPr>
              <a:t>States are focusing on HCBS workforce development as in essential component to strengthening LTSS purchasing and the delivery system</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ACA: BIP, CFCO, MFP</a:t>
            </a:r>
            <a:r>
              <a:rPr lang="en-US" sz="1200" kern="1200" baseline="0" dirty="0" smtClean="0">
                <a:solidFill>
                  <a:schemeClr val="tx1"/>
                </a:solidFill>
                <a:effectLst/>
                <a:latin typeface="+mn-lt"/>
                <a:ea typeface="+mn-ea"/>
                <a:cs typeface="+mn-cs"/>
              </a:rPr>
              <a:t> (TX), MN CFSS program</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smtClean="0">
              <a:solidFill>
                <a:schemeClr val="tx1"/>
              </a:solidFill>
              <a:effectLst/>
              <a:latin typeface="+mn-lt"/>
              <a:ea typeface="+mn-ea"/>
              <a:cs typeface="+mn-cs"/>
            </a:endParaRPr>
          </a:p>
          <a:p>
            <a:r>
              <a:rPr lang="en-US" dirty="0" smtClean="0"/>
              <a:t>Create a framework for achieving greater integration of all care for MMEs and move quickly to:</a:t>
            </a:r>
          </a:p>
          <a:p>
            <a:pPr lvl="1"/>
            <a:r>
              <a:rPr lang="en-US" sz="2200" dirty="0" smtClean="0"/>
              <a:t>Build on current rebalancing efforts </a:t>
            </a:r>
          </a:p>
          <a:p>
            <a:pPr lvl="1"/>
            <a:r>
              <a:rPr lang="en-US" sz="2200" dirty="0" smtClean="0"/>
              <a:t>Engage stakeholders in the design/implementation of MLTSS</a:t>
            </a:r>
          </a:p>
          <a:p>
            <a:pPr lvl="1"/>
            <a:r>
              <a:rPr lang="en-US" sz="2200" dirty="0" smtClean="0"/>
              <a:t>Simultaneously, strengthen MIPPA requirements for D-SNPs and contract with those committed to integrating care for MMEs, including through MLTSS plans</a:t>
            </a:r>
          </a:p>
          <a:p>
            <a:pPr lvl="1"/>
            <a:r>
              <a:rPr lang="en-US" sz="2200" dirty="0" smtClean="0"/>
              <a:t>Work with federal and plan partners to achieve maximum D-SNP integration of: Medicare/Medicaid data; care management; and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57C436-93AE-4F46-A88D-724AA18BEBCA}" type="slidenum">
              <a:rPr lang="en-US" smtClean="0"/>
              <a:pPr/>
              <a:t>8</a:t>
            </a:fld>
            <a:endParaRPr lang="en-US" dirty="0"/>
          </a:p>
        </p:txBody>
      </p:sp>
    </p:spTree>
    <p:extLst>
      <p:ext uri="{BB962C8B-B14F-4D97-AF65-F5344CB8AC3E}">
        <p14:creationId xmlns:p14="http://schemas.microsoft.com/office/powerpoint/2010/main" val="203622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p:nvPr>
        </p:nvSpPr>
        <p:spPr>
          <a:xfrm>
            <a:off x="1144588" y="685800"/>
            <a:ext cx="4572000" cy="3429000"/>
          </a:xfrm>
          <a:ln/>
        </p:spPr>
      </p:sp>
      <p:sp>
        <p:nvSpPr>
          <p:cNvPr id="774147" name="Rectangle 3"/>
          <p:cNvSpPr>
            <a:spLocks noGrp="1" noChangeArrowheads="1"/>
          </p:cNvSpPr>
          <p:nvPr>
            <p:ph type="body" idx="1"/>
          </p:nvPr>
        </p:nvSpPr>
        <p:spPr>
          <a:xfrm>
            <a:off x="686112" y="4343713"/>
            <a:ext cx="5485778" cy="4115426"/>
          </a:xfrm>
        </p:spPr>
        <p:txBody>
          <a:bodyPr lIns="90027" tIns="45012" rIns="90027" bIns="45012"/>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883695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0.xml"/><Relationship Id="rId1" Type="http://schemas.openxmlformats.org/officeDocument/2006/relationships/themeOverride" Target="../theme/themeOverride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hemeOverride" Target="../theme/themeOverride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hemeOverride" Target="../theme/themeOverride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hemeOverride" Target="../theme/themeOverride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9.xml"/><Relationship Id="rId1" Type="http://schemas.openxmlformats.org/officeDocument/2006/relationships/themeOverride" Target="../theme/themeOverride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1" y="6553201"/>
            <a:ext cx="1391471" cy="30777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2"/>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10328610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296848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8105060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677435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4237515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890085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98404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5948937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366345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270096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6437653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7682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2"/>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2"/>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0476250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lvl1pPr>
              <a:defRPr>
                <a:effectLst/>
              </a:defRPr>
            </a:lvl1p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78363"/>
          </a:xfrm>
        </p:spPr>
        <p:txBody>
          <a:bodyPr/>
          <a:lstStyle/>
          <a:p>
            <a:pPr lvl="0"/>
            <a:endParaRPr lang="en-US" noProof="0" dirty="0"/>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CEA162-1BD8-46E6-9FFE-20CA27E2389D}"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8585398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sp>
        <p:nvSpPr>
          <p:cNvPr id="43011" name="Rectangle 3"/>
          <p:cNvSpPr>
            <a:spLocks noGrp="1" noChangeArrowheads="1"/>
          </p:cNvSpPr>
          <p:nvPr>
            <p:ph type="subTitle" idx="1"/>
          </p:nvPr>
        </p:nvSpPr>
        <p:spPr>
          <a:xfrm>
            <a:off x="2514600" y="3962400"/>
            <a:ext cx="6400800" cy="1752600"/>
          </a:xfrm>
        </p:spPr>
        <p:txBody>
          <a:bodyPr/>
          <a:lstStyle>
            <a:lvl1pPr marL="0" indent="0" algn="r">
              <a:buFontTx/>
              <a:buNone/>
              <a:defRPr sz="2400"/>
            </a:lvl1pPr>
          </a:lstStyle>
          <a:p>
            <a:r>
              <a:rPr lang="en-US" smtClean="0"/>
              <a:t>Click to edit Master subtitle style</a:t>
            </a:r>
            <a:endParaRPr lang="en-US"/>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pic>
        <p:nvPicPr>
          <p:cNvPr id="9" name="Picture 8" descr="Banner-Template-New-Tagline.jpg"/>
          <p:cNvPicPr>
            <a:picLocks noChangeAspect="1"/>
          </p:cNvPicPr>
          <p:nvPr userDrawn="1"/>
        </p:nvPicPr>
        <p:blipFill>
          <a:blip r:embed="rId3" cstate="print"/>
          <a:stretch>
            <a:fillRect/>
          </a:stretch>
        </p:blipFill>
        <p:spPr>
          <a:xfrm>
            <a:off x="0" y="0"/>
            <a:ext cx="9144000" cy="1391194"/>
          </a:xfrm>
          <a:prstGeom prst="rect">
            <a:avLst/>
          </a:prstGeom>
        </p:spPr>
      </p:pic>
    </p:spTree>
    <p:extLst>
      <p:ext uri="{BB962C8B-B14F-4D97-AF65-F5344CB8AC3E}">
        <p14:creationId xmlns:p14="http://schemas.microsoft.com/office/powerpoint/2010/main" val="83073112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8741488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796589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6024747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882070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78515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6575435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03935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619072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251787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7500476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587701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35756752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lvl1pPr>
              <a:defRPr>
                <a:effectLst/>
              </a:defRPr>
            </a:lvl1p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78363"/>
          </a:xfrm>
        </p:spPr>
        <p:txBody>
          <a:bodyPr/>
          <a:lstStyle/>
          <a:p>
            <a:pPr lvl="0"/>
            <a:endParaRPr lang="en-US" noProof="0" dirty="0"/>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CEA162-1BD8-46E6-9FFE-20CA27E2389D}"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273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sp>
        <p:nvSpPr>
          <p:cNvPr id="43011" name="Rectangle 3"/>
          <p:cNvSpPr>
            <a:spLocks noGrp="1" noChangeArrowheads="1"/>
          </p:cNvSpPr>
          <p:nvPr>
            <p:ph type="subTitle" idx="1"/>
          </p:nvPr>
        </p:nvSpPr>
        <p:spPr>
          <a:xfrm>
            <a:off x="2514600" y="3962400"/>
            <a:ext cx="6400800" cy="1752600"/>
          </a:xfrm>
        </p:spPr>
        <p:txBody>
          <a:bodyPr/>
          <a:lstStyle>
            <a:lvl1pPr marL="0" indent="0" algn="r">
              <a:buFontTx/>
              <a:buNone/>
              <a:defRPr sz="2400"/>
            </a:lvl1pPr>
          </a:lstStyle>
          <a:p>
            <a:r>
              <a:rPr lang="en-US" smtClean="0"/>
              <a:t>Click to edit Master subtitle style</a:t>
            </a:r>
            <a:endParaRPr lang="en-US"/>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pic>
        <p:nvPicPr>
          <p:cNvPr id="9" name="Picture 8" descr="Banner-Template-New-Tagline.jpg"/>
          <p:cNvPicPr>
            <a:picLocks noChangeAspect="1"/>
          </p:cNvPicPr>
          <p:nvPr userDrawn="1"/>
        </p:nvPicPr>
        <p:blipFill>
          <a:blip r:embed="rId3" cstate="print"/>
          <a:stretch>
            <a:fillRect/>
          </a:stretch>
        </p:blipFill>
        <p:spPr>
          <a:xfrm>
            <a:off x="0" y="0"/>
            <a:ext cx="9144000" cy="1391194"/>
          </a:xfrm>
          <a:prstGeom prst="rect">
            <a:avLst/>
          </a:prstGeom>
        </p:spPr>
      </p:pic>
    </p:spTree>
    <p:extLst>
      <p:ext uri="{BB962C8B-B14F-4D97-AF65-F5344CB8AC3E}">
        <p14:creationId xmlns:p14="http://schemas.microsoft.com/office/powerpoint/2010/main" val="113641202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7809843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7677765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579571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0094061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856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sp>
        <p:nvSpPr>
          <p:cNvPr id="43011" name="Rectangle 3"/>
          <p:cNvSpPr>
            <a:spLocks noGrp="1" noChangeArrowheads="1"/>
          </p:cNvSpPr>
          <p:nvPr>
            <p:ph type="subTitle" idx="1"/>
          </p:nvPr>
        </p:nvSpPr>
        <p:spPr>
          <a:xfrm>
            <a:off x="2514600" y="3962400"/>
            <a:ext cx="6400800" cy="1752600"/>
          </a:xfrm>
        </p:spPr>
        <p:txBody>
          <a:bodyPr/>
          <a:lstStyle>
            <a:lvl1pPr marL="0" indent="0" algn="r">
              <a:buFontTx/>
              <a:buNone/>
              <a:defRPr sz="2400"/>
            </a:lvl1pPr>
          </a:lstStyle>
          <a:p>
            <a:r>
              <a:rPr lang="en-US" smtClean="0"/>
              <a:t>Click to edit Master subtitle style</a:t>
            </a:r>
            <a:endParaRPr lang="en-US"/>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pic>
        <p:nvPicPr>
          <p:cNvPr id="9" name="Picture 8" descr="Banner-Template-New-Tagline.jpg"/>
          <p:cNvPicPr>
            <a:picLocks noChangeAspect="1"/>
          </p:cNvPicPr>
          <p:nvPr userDrawn="1"/>
        </p:nvPicPr>
        <p:blipFill>
          <a:blip r:embed="rId3" cstate="print"/>
          <a:stretch>
            <a:fillRect/>
          </a:stretch>
        </p:blipFill>
        <p:spPr>
          <a:xfrm>
            <a:off x="0" y="0"/>
            <a:ext cx="9144000" cy="1391194"/>
          </a:xfrm>
          <a:prstGeom prst="rect">
            <a:avLst/>
          </a:prstGeom>
        </p:spPr>
      </p:pic>
    </p:spTree>
    <p:extLst>
      <p:ext uri="{BB962C8B-B14F-4D97-AF65-F5344CB8AC3E}">
        <p14:creationId xmlns:p14="http://schemas.microsoft.com/office/powerpoint/2010/main" val="190087589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4842193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0848717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2859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5077728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119216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2344812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lvl1pPr>
              <a:defRPr>
                <a:effectLst/>
              </a:defRPr>
            </a:lvl1p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78363"/>
          </a:xfrm>
        </p:spPr>
        <p:txBody>
          <a:bodyPr/>
          <a:lstStyle/>
          <a:p>
            <a:pPr lvl="0"/>
            <a:endParaRPr lang="en-US" noProof="0" dirty="0"/>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CEA162-1BD8-46E6-9FFE-20CA27E2389D}"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193760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762000" y="3733800"/>
            <a:ext cx="7853363" cy="66675"/>
            <a:chOff x="429" y="945"/>
            <a:chExt cx="4947" cy="42"/>
          </a:xfrm>
        </p:grpSpPr>
        <p:sp>
          <p:nvSpPr>
            <p:cNvPr id="5" name="Line 7"/>
            <p:cNvSpPr>
              <a:spLocks noChangeShapeType="1"/>
            </p:cNvSpPr>
            <p:nvPr userDrawn="1"/>
          </p:nvSpPr>
          <p:spPr bwMode="auto">
            <a:xfrm>
              <a:off x="432" y="945"/>
              <a:ext cx="4944"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dirty="0" smtClean="0">
                <a:solidFill>
                  <a:srgbClr val="000000"/>
                </a:solidFill>
              </a:endParaRPr>
            </a:p>
          </p:txBody>
        </p:sp>
        <p:sp>
          <p:nvSpPr>
            <p:cNvPr id="6" name="Line 8"/>
            <p:cNvSpPr>
              <a:spLocks noChangeShapeType="1"/>
            </p:cNvSpPr>
            <p:nvPr userDrawn="1"/>
          </p:nvSpPr>
          <p:spPr bwMode="auto">
            <a:xfrm>
              <a:off x="429" y="987"/>
              <a:ext cx="4944"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dirty="0" smtClean="0">
                <a:solidFill>
                  <a:srgbClr val="000000"/>
                </a:solidFill>
              </a:endParaRPr>
            </a:p>
          </p:txBody>
        </p:sp>
      </p:grpSp>
      <p:sp>
        <p:nvSpPr>
          <p:cNvPr id="7"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8"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9"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6398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7066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086626888"/>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9D5BFE66-AE42-4E6A-89ED-53FAEEE2E313}" type="slidenum">
              <a:rPr lang="en-US" altLang="en-US"/>
              <a:pPr/>
              <a:t>‹#›</a:t>
            </a:fld>
            <a:endParaRPr lang="en-US" altLang="en-US" dirty="0"/>
          </a:p>
        </p:txBody>
      </p:sp>
    </p:spTree>
    <p:extLst>
      <p:ext uri="{BB962C8B-B14F-4D97-AF65-F5344CB8AC3E}">
        <p14:creationId xmlns:p14="http://schemas.microsoft.com/office/powerpoint/2010/main" val="1294833093"/>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D902DE4D-B7E9-4415-9177-76169C391210}" type="slidenum">
              <a:rPr lang="en-US" altLang="en-US"/>
              <a:pPr/>
              <a:t>‹#›</a:t>
            </a:fld>
            <a:endParaRPr lang="en-US" altLang="en-US" dirty="0"/>
          </a:p>
        </p:txBody>
      </p:sp>
    </p:spTree>
    <p:extLst>
      <p:ext uri="{BB962C8B-B14F-4D97-AF65-F5344CB8AC3E}">
        <p14:creationId xmlns:p14="http://schemas.microsoft.com/office/powerpoint/2010/main" val="388171961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8663864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98B0F86F-EF60-4A4C-A621-8C86A995E00D}" type="slidenum">
              <a:rPr lang="en-US" altLang="en-US"/>
              <a:pPr/>
              <a:t>‹#›</a:t>
            </a:fld>
            <a:endParaRPr lang="en-US" altLang="en-US" dirty="0"/>
          </a:p>
        </p:txBody>
      </p:sp>
    </p:spTree>
    <p:extLst>
      <p:ext uri="{BB962C8B-B14F-4D97-AF65-F5344CB8AC3E}">
        <p14:creationId xmlns:p14="http://schemas.microsoft.com/office/powerpoint/2010/main" val="1745581852"/>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Page </a:t>
            </a:r>
            <a:fld id="{0BF567EE-2D5B-49C9-8128-686765191B16}" type="slidenum">
              <a:rPr lang="en-US" altLang="en-US"/>
              <a:pPr/>
              <a:t>‹#›</a:t>
            </a:fld>
            <a:endParaRPr lang="en-US" altLang="en-US" dirty="0"/>
          </a:p>
        </p:txBody>
      </p:sp>
    </p:spTree>
    <p:extLst>
      <p:ext uri="{BB962C8B-B14F-4D97-AF65-F5344CB8AC3E}">
        <p14:creationId xmlns:p14="http://schemas.microsoft.com/office/powerpoint/2010/main" val="820483429"/>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r>
              <a:rPr lang="en-US" altLang="en-US" dirty="0"/>
              <a:t>Page </a:t>
            </a:r>
            <a:fld id="{DA9C8FEE-D238-4697-8E01-7AFFAD815412}" type="slidenum">
              <a:rPr lang="en-US" altLang="en-US"/>
              <a:pPr/>
              <a:t>‹#›</a:t>
            </a:fld>
            <a:endParaRPr lang="en-US" altLang="en-US" dirty="0"/>
          </a:p>
        </p:txBody>
      </p:sp>
    </p:spTree>
    <p:extLst>
      <p:ext uri="{BB962C8B-B14F-4D97-AF65-F5344CB8AC3E}">
        <p14:creationId xmlns:p14="http://schemas.microsoft.com/office/powerpoint/2010/main" val="147713350"/>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r>
              <a:rPr lang="en-US" altLang="en-US" dirty="0"/>
              <a:t>Page </a:t>
            </a:r>
            <a:fld id="{58DD1448-908A-4AD6-A358-ABF0AB756388}" type="slidenum">
              <a:rPr lang="en-US" altLang="en-US"/>
              <a:pPr/>
              <a:t>‹#›</a:t>
            </a:fld>
            <a:endParaRPr lang="en-US" altLang="en-US" dirty="0"/>
          </a:p>
        </p:txBody>
      </p:sp>
    </p:spTree>
    <p:extLst>
      <p:ext uri="{BB962C8B-B14F-4D97-AF65-F5344CB8AC3E}">
        <p14:creationId xmlns:p14="http://schemas.microsoft.com/office/powerpoint/2010/main" val="2047903888"/>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ACEE6865-AA97-4413-9281-FB88C6299661}" type="slidenum">
              <a:rPr lang="en-US" altLang="en-US"/>
              <a:pPr/>
              <a:t>‹#›</a:t>
            </a:fld>
            <a:endParaRPr lang="en-US" altLang="en-US" dirty="0"/>
          </a:p>
        </p:txBody>
      </p:sp>
    </p:spTree>
    <p:extLst>
      <p:ext uri="{BB962C8B-B14F-4D97-AF65-F5344CB8AC3E}">
        <p14:creationId xmlns:p14="http://schemas.microsoft.com/office/powerpoint/2010/main" val="3762563790"/>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D9E26B53-2358-4530-A04C-9E1CA296870A}" type="slidenum">
              <a:rPr lang="en-US" altLang="en-US"/>
              <a:pPr/>
              <a:t>‹#›</a:t>
            </a:fld>
            <a:endParaRPr lang="en-US" altLang="en-US" dirty="0"/>
          </a:p>
        </p:txBody>
      </p:sp>
    </p:spTree>
    <p:extLst>
      <p:ext uri="{BB962C8B-B14F-4D97-AF65-F5344CB8AC3E}">
        <p14:creationId xmlns:p14="http://schemas.microsoft.com/office/powerpoint/2010/main" val="908475143"/>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C5629339-7517-4DD8-A54A-8F27214CA37D}" type="slidenum">
              <a:rPr lang="en-US" altLang="en-US"/>
              <a:pPr/>
              <a:t>‹#›</a:t>
            </a:fld>
            <a:endParaRPr lang="en-US" altLang="en-US" dirty="0"/>
          </a:p>
        </p:txBody>
      </p:sp>
    </p:spTree>
    <p:extLst>
      <p:ext uri="{BB962C8B-B14F-4D97-AF65-F5344CB8AC3E}">
        <p14:creationId xmlns:p14="http://schemas.microsoft.com/office/powerpoint/2010/main" val="644569255"/>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40AC5215-61A0-4B22-B68B-63834F02B715}" type="slidenum">
              <a:rPr lang="en-US" altLang="en-US"/>
              <a:pPr/>
              <a:t>‹#›</a:t>
            </a:fld>
            <a:endParaRPr lang="en-US" altLang="en-US" dirty="0"/>
          </a:p>
        </p:txBody>
      </p:sp>
    </p:spTree>
    <p:extLst>
      <p:ext uri="{BB962C8B-B14F-4D97-AF65-F5344CB8AC3E}">
        <p14:creationId xmlns:p14="http://schemas.microsoft.com/office/powerpoint/2010/main" val="1544984173"/>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152400" y="4038600"/>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17" y="1447800"/>
            <a:ext cx="7006166" cy="2286000"/>
          </a:xfrm>
          <a:prstGeom prst="rect">
            <a:avLst/>
          </a:prstGeom>
        </p:spPr>
      </p:pic>
    </p:spTree>
    <p:extLst>
      <p:ext uri="{BB962C8B-B14F-4D97-AF65-F5344CB8AC3E}">
        <p14:creationId xmlns:p14="http://schemas.microsoft.com/office/powerpoint/2010/main" val="15664308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747" y="381000"/>
            <a:ext cx="3923453" cy="1280160"/>
          </a:xfrm>
          <a:prstGeom prst="rect">
            <a:avLst/>
          </a:prstGeom>
        </p:spPr>
      </p:pic>
    </p:spTree>
    <p:extLst>
      <p:ext uri="{BB962C8B-B14F-4D97-AF65-F5344CB8AC3E}">
        <p14:creationId xmlns:p14="http://schemas.microsoft.com/office/powerpoint/2010/main" val="244292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239286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39562101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38229282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3883915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4530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67251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3712944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31337507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30672454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8258440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FEF1860A-F0A2-4FFC-B422-FDBCFF555152}" type="slidenum">
              <a:rPr lang="en-US" smtClean="0">
                <a:solidFill>
                  <a:srgbClr val="1B365D"/>
                </a:solidFill>
              </a:rPr>
              <a:pPr>
                <a:defRPr/>
              </a:pPr>
              <a:t>‹#›</a:t>
            </a:fld>
            <a:endParaRPr lang="en-US" dirty="0">
              <a:solidFill>
                <a:srgbClr val="1B365D"/>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125552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5695644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7653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389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6419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1805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964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A3798464-363F-4E5C-BBB1-6ED7B88CD379}" type="datetimeFigureOut">
              <a:rPr lang="en-US">
                <a:solidFill>
                  <a:prstClr val="black"/>
                </a:solidFill>
                <a:latin typeface="Arial" charset="0"/>
                <a:cs typeface="Arial" charset="0"/>
              </a:rPr>
              <a:pPr fontAlgn="base">
                <a:spcBef>
                  <a:spcPct val="0"/>
                </a:spcBef>
                <a:spcAft>
                  <a:spcPct val="0"/>
                </a:spcAft>
                <a:defRPr/>
              </a:pPr>
              <a:t>8/31/2015</a:t>
            </a:fld>
            <a:endParaRPr lang="en-US" dirty="0">
              <a:solidFill>
                <a:prstClr val="black"/>
              </a:solidFill>
              <a:latin typeface="Arial" charset="0"/>
              <a:cs typeface="Arial" charset="0"/>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666666"/>
              </a:solidFill>
            </a:endParaRPr>
          </a:p>
        </p:txBody>
      </p:sp>
      <p:sp>
        <p:nvSpPr>
          <p:cNvPr id="6" name="Slide Number Placeholder 5"/>
          <p:cNvSpPr>
            <a:spLocks noGrp="1"/>
          </p:cNvSpPr>
          <p:nvPr>
            <p:ph type="sldNum" sz="quarter" idx="12"/>
          </p:nvPr>
        </p:nvSpPr>
        <p:spPr/>
        <p:txBody>
          <a:bodyPr/>
          <a:lstStyle>
            <a:lvl1pPr>
              <a:defRPr/>
            </a:lvl1pPr>
          </a:lstStyle>
          <a:p>
            <a:pPr>
              <a:defRPr/>
            </a:pPr>
            <a:fld id="{B25394A6-5B05-4CEA-9BDC-5DBF9CA09508}" type="slidenum">
              <a:rPr lang="en-US">
                <a:solidFill>
                  <a:srgbClr val="666666"/>
                </a:solidFill>
              </a:rPr>
              <a:pPr>
                <a:defRPr/>
              </a:pPr>
              <a:t>‹#›</a:t>
            </a:fld>
            <a:endParaRPr lang="en-US" dirty="0">
              <a:solidFill>
                <a:srgbClr val="666666"/>
              </a:solidFill>
            </a:endParaRPr>
          </a:p>
        </p:txBody>
      </p:sp>
    </p:spTree>
    <p:extLst>
      <p:ext uri="{BB962C8B-B14F-4D97-AF65-F5344CB8AC3E}">
        <p14:creationId xmlns:p14="http://schemas.microsoft.com/office/powerpoint/2010/main" val="3220732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79EFB35-AA59-4D36-BE68-0F5CAD068C18}" type="datetimeFigureOut">
              <a:rPr lang="en-US">
                <a:solidFill>
                  <a:prstClr val="black"/>
                </a:solidFill>
                <a:latin typeface="Arial" charset="0"/>
                <a:cs typeface="Arial" charset="0"/>
              </a:rPr>
              <a:pPr fontAlgn="base">
                <a:spcBef>
                  <a:spcPct val="0"/>
                </a:spcBef>
                <a:spcAft>
                  <a:spcPct val="0"/>
                </a:spcAft>
                <a:defRPr/>
              </a:pPr>
              <a:t>8/31/2015</a:t>
            </a:fld>
            <a:endParaRPr lang="en-US" dirty="0">
              <a:solidFill>
                <a:prstClr val="black"/>
              </a:solidFill>
              <a:latin typeface="Arial" charset="0"/>
              <a:cs typeface="Arial" charset="0"/>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666666"/>
              </a:solidFill>
            </a:endParaRPr>
          </a:p>
        </p:txBody>
      </p:sp>
      <p:sp>
        <p:nvSpPr>
          <p:cNvPr id="9" name="Slide Number Placeholder 5"/>
          <p:cNvSpPr>
            <a:spLocks noGrp="1"/>
          </p:cNvSpPr>
          <p:nvPr>
            <p:ph type="sldNum" sz="quarter" idx="12"/>
          </p:nvPr>
        </p:nvSpPr>
        <p:spPr/>
        <p:txBody>
          <a:bodyPr/>
          <a:lstStyle>
            <a:lvl1pPr>
              <a:defRPr/>
            </a:lvl1pPr>
          </a:lstStyle>
          <a:p>
            <a:pPr>
              <a:defRPr/>
            </a:pPr>
            <a:fld id="{0F872A23-454B-474D-820A-75925B13EBE4}" type="slidenum">
              <a:rPr lang="en-US">
                <a:solidFill>
                  <a:srgbClr val="666666"/>
                </a:solidFill>
              </a:rPr>
              <a:pPr>
                <a:defRPr/>
              </a:pPr>
              <a:t>‹#›</a:t>
            </a:fld>
            <a:endParaRPr lang="en-US" dirty="0">
              <a:solidFill>
                <a:srgbClr val="666666"/>
              </a:solidFill>
            </a:endParaRPr>
          </a:p>
        </p:txBody>
      </p:sp>
    </p:spTree>
    <p:extLst>
      <p:ext uri="{BB962C8B-B14F-4D97-AF65-F5344CB8AC3E}">
        <p14:creationId xmlns:p14="http://schemas.microsoft.com/office/powerpoint/2010/main" val="11824892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831" y="3733800"/>
            <a:ext cx="7772400" cy="1470025"/>
          </a:xfrm>
        </p:spPr>
        <p:txBody>
          <a:bodyPr/>
          <a:lstStyle>
            <a:lvl1pPr>
              <a:defRPr b="1">
                <a:solidFill>
                  <a:schemeClr val="tx2">
                    <a:lumMod val="75000"/>
                  </a:schemeClr>
                </a:solidFill>
                <a:latin typeface="Arial" pitchFamily="34" charset="0"/>
                <a:cs typeface="Arial"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8603" y="228600"/>
            <a:ext cx="4670856" cy="3124200"/>
          </a:xfrm>
          <a:prstGeom prst="rect">
            <a:avLst/>
          </a:prstGeom>
        </p:spPr>
      </p:pic>
      <p:sp>
        <p:nvSpPr>
          <p:cNvPr id="12" name="Text Placeholder 11"/>
          <p:cNvSpPr>
            <a:spLocks noGrp="1"/>
          </p:cNvSpPr>
          <p:nvPr>
            <p:ph type="body" sz="quarter" idx="11" hasCustomPrompt="1"/>
          </p:nvPr>
        </p:nvSpPr>
        <p:spPr>
          <a:xfrm>
            <a:off x="4564031" y="5867400"/>
            <a:ext cx="4503769" cy="457200"/>
          </a:xfrm>
        </p:spPr>
        <p:txBody>
          <a:bodyPr>
            <a:noAutofit/>
          </a:bodyPr>
          <a:lstStyle>
            <a:lvl1pPr marL="0" indent="0" algn="r">
              <a:buNone/>
              <a:defRPr sz="2800" baseline="0">
                <a:solidFill>
                  <a:schemeClr val="tx2">
                    <a:lumMod val="75000"/>
                  </a:schemeClr>
                </a:solidFill>
                <a:latin typeface="Arial" pitchFamily="34" charset="0"/>
                <a:cs typeface="Arial" pitchFamily="34" charset="0"/>
              </a:defRPr>
            </a:lvl1pPr>
            <a:lvl2pPr marL="457200" indent="0">
              <a:buNone/>
              <a:defRPr>
                <a:solidFill>
                  <a:schemeClr val="tx2">
                    <a:lumMod val="75000"/>
                  </a:schemeClr>
                </a:solidFill>
              </a:defRPr>
            </a:lvl2pPr>
            <a:lvl3pPr marL="914400" indent="0">
              <a:buNone/>
              <a:defRPr>
                <a:solidFill>
                  <a:schemeClr val="tx2">
                    <a:lumMod val="75000"/>
                  </a:schemeClr>
                </a:solidFill>
              </a:defRPr>
            </a:lvl3pPr>
            <a:lvl4pPr marL="1371600" indent="0">
              <a:buNone/>
              <a:defRPr>
                <a:solidFill>
                  <a:schemeClr val="tx2">
                    <a:lumMod val="75000"/>
                  </a:schemeClr>
                </a:solidFill>
              </a:defRPr>
            </a:lvl4pPr>
            <a:lvl5pPr marL="1828800" indent="0">
              <a:buNone/>
              <a:defRPr>
                <a:solidFill>
                  <a:schemeClr val="tx2">
                    <a:lumMod val="75000"/>
                  </a:schemeClr>
                </a:solidFill>
              </a:defRPr>
            </a:lvl5pPr>
          </a:lstStyle>
          <a:p>
            <a:pPr lvl="0"/>
            <a:r>
              <a:rPr lang="en-US" dirty="0" smtClean="0"/>
              <a:t>Click to Add Name &amp; Title</a:t>
            </a:r>
            <a:endParaRPr lang="en-US" dirty="0"/>
          </a:p>
        </p:txBody>
      </p:sp>
      <p:sp>
        <p:nvSpPr>
          <p:cNvPr id="15" name="Date Placeholder 14"/>
          <p:cNvSpPr>
            <a:spLocks noGrp="1"/>
          </p:cNvSpPr>
          <p:nvPr>
            <p:ph type="dt" sz="half" idx="12"/>
          </p:nvPr>
        </p:nvSpPr>
        <p:spPr>
          <a:xfrm>
            <a:off x="4564031" y="6400800"/>
            <a:ext cx="4503769" cy="365125"/>
          </a:xfrm>
        </p:spPr>
        <p:txBody>
          <a:bodyPr/>
          <a:lstStyle>
            <a:lvl1pPr algn="r">
              <a:defRPr sz="2800">
                <a:solidFill>
                  <a:schemeClr val="tx2">
                    <a:lumMod val="75000"/>
                  </a:schemeClr>
                </a:solidFill>
                <a:latin typeface="Arial" pitchFamily="34" charset="0"/>
                <a:cs typeface="Arial" pitchFamily="34" charset="0"/>
              </a:defRPr>
            </a:lvl1pPr>
          </a:lstStyle>
          <a:p>
            <a:fld id="{CEB2CAEC-48B1-4A8C-91A4-B7C5F3ACBCDC}" type="datetime4">
              <a:rPr lang="en-US" smtClean="0">
                <a:solidFill>
                  <a:srgbClr val="1F497D">
                    <a:lumMod val="75000"/>
                  </a:srgbClr>
                </a:solidFill>
              </a:rPr>
              <a:pPr/>
              <a:t>August 31, 2015</a:t>
            </a:fld>
            <a:endParaRPr lang="en-US" dirty="0">
              <a:solidFill>
                <a:srgbClr val="1F497D">
                  <a:lumMod val="75000"/>
                </a:srgbClr>
              </a:solidFill>
            </a:endParaRPr>
          </a:p>
        </p:txBody>
      </p:sp>
    </p:spTree>
    <p:extLst>
      <p:ext uri="{BB962C8B-B14F-4D97-AF65-F5344CB8AC3E}">
        <p14:creationId xmlns:p14="http://schemas.microsoft.com/office/powerpoint/2010/main" val="69375124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31B46-490E-45DE-B497-8DC1F344A7DF}" type="datetime4">
              <a:rPr lang="en-US" smtClean="0">
                <a:solidFill>
                  <a:prstClr val="black">
                    <a:tint val="75000"/>
                  </a:prstClr>
                </a:solidFill>
              </a:rPr>
              <a:pPr/>
              <a:t>August 31, 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3689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4149E-EAD3-4E41-8774-3F1DF27F7B4B}" type="datetime4">
              <a:rPr lang="en-US" smtClean="0">
                <a:solidFill>
                  <a:prstClr val="black">
                    <a:tint val="75000"/>
                  </a:prstClr>
                </a:solidFill>
              </a:rPr>
              <a:pPr/>
              <a:t>August 31, 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126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252079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106D3-6E2C-4C10-9AAB-7A47ADC499A2}" type="datetime4">
              <a:rPr lang="en-US" smtClean="0">
                <a:solidFill>
                  <a:prstClr val="black">
                    <a:tint val="75000"/>
                  </a:prstClr>
                </a:solidFill>
              </a:rPr>
              <a:pPr/>
              <a:t>August 31, 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804287"/>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382B5-8C90-4E14-A82A-D5365C781CE7}" type="datetime4">
              <a:rPr lang="en-US" smtClean="0">
                <a:solidFill>
                  <a:prstClr val="black">
                    <a:tint val="75000"/>
                  </a:prstClr>
                </a:solidFill>
              </a:rPr>
              <a:pPr/>
              <a:t>August 31, 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5585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F1FA8-F7F0-41FB-91D4-8DC780BD93AE}" type="datetime4">
              <a:rPr lang="en-US" smtClean="0">
                <a:solidFill>
                  <a:prstClr val="black">
                    <a:tint val="75000"/>
                  </a:prstClr>
                </a:solidFill>
              </a:rPr>
              <a:pPr/>
              <a:t>August 31, 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7395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068A4-B2B7-4462-B81C-5D436359B795}" type="datetime4">
              <a:rPr lang="en-US" smtClean="0">
                <a:solidFill>
                  <a:prstClr val="black">
                    <a:tint val="75000"/>
                  </a:prstClr>
                </a:solidFill>
              </a:rPr>
              <a:pPr/>
              <a:t>August 31, 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20715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E376D-FACA-4BAC-82C3-B38EBA13843F}" type="datetime4">
              <a:rPr lang="en-US" smtClean="0">
                <a:solidFill>
                  <a:prstClr val="black">
                    <a:tint val="75000"/>
                  </a:prstClr>
                </a:solidFill>
              </a:rPr>
              <a:pPr/>
              <a:t>August 31, 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0440" y="3965796"/>
            <a:ext cx="2733560" cy="2892204"/>
          </a:xfrm>
          <a:prstGeom prst="rect">
            <a:avLst/>
          </a:prstGeom>
        </p:spPr>
      </p:pic>
    </p:spTree>
    <p:extLst>
      <p:ext uri="{BB962C8B-B14F-4D97-AF65-F5344CB8AC3E}">
        <p14:creationId xmlns:p14="http://schemas.microsoft.com/office/powerpoint/2010/main" val="146525009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44575-1353-41F1-8B4F-5427A612B582}" type="datetime4">
              <a:rPr lang="en-US" smtClean="0">
                <a:solidFill>
                  <a:prstClr val="black">
                    <a:tint val="75000"/>
                  </a:prstClr>
                </a:solidFill>
              </a:rPr>
              <a:pPr/>
              <a:t>August 31, 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164583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11" name="Group 10"/>
          <p:cNvGrpSpPr/>
          <p:nvPr userDrawn="1"/>
        </p:nvGrpSpPr>
        <p:grpSpPr>
          <a:xfrm>
            <a:off x="137160" y="5816600"/>
            <a:ext cx="8825865" cy="877888"/>
            <a:chOff x="137160" y="5816600"/>
            <a:chExt cx="8825865" cy="877888"/>
          </a:xfrm>
        </p:grpSpPr>
        <p:cxnSp>
          <p:nvCxnSpPr>
            <p:cNvPr id="10" name="Straight Connector 9"/>
            <p:cNvCxnSpPr/>
            <p:nvPr userDrawn="1"/>
          </p:nvCxnSpPr>
          <p:spPr>
            <a:xfrm>
              <a:off x="137160" y="6364108"/>
              <a:ext cx="8610600" cy="1588"/>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346950" y="5816600"/>
              <a:ext cx="1616075" cy="877888"/>
            </a:xfrm>
            <a:prstGeom prst="rect">
              <a:avLst/>
            </a:prstGeom>
            <a:noFill/>
            <a:ln w="9525">
              <a:noFill/>
              <a:miter lim="800000"/>
              <a:headEnd/>
              <a:tailEnd/>
            </a:ln>
          </p:spPr>
        </p:pic>
      </p:grpSp>
      <p:cxnSp>
        <p:nvCxnSpPr>
          <p:cNvPr id="9" name="Straight Connector 8"/>
          <p:cNvCxnSpPr/>
          <p:nvPr userDrawn="1"/>
        </p:nvCxnSpPr>
        <p:spPr>
          <a:xfrm>
            <a:off x="152400" y="990600"/>
            <a:ext cx="8595360" cy="0"/>
          </a:xfrm>
          <a:prstGeom prst="line">
            <a:avLst/>
          </a:prstGeom>
          <a:ln w="57150">
            <a:solidFill>
              <a:srgbClr val="002569"/>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42B5252E-5DE4-47A6-94D7-88B3886B0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2122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p:nvGrpSpPr>
        <p:grpSpPr bwMode="auto">
          <a:xfrm>
            <a:off x="762000" y="3733800"/>
            <a:ext cx="7853363" cy="66675"/>
            <a:chOff x="429" y="945"/>
            <a:chExt cx="4947" cy="42"/>
          </a:xfrm>
        </p:grpSpPr>
        <p:sp>
          <p:nvSpPr>
            <p:cNvPr id="5" name="Line 7"/>
            <p:cNvSpPr>
              <a:spLocks noChangeShapeType="1"/>
            </p:cNvSpPr>
            <p:nvPr userDrawn="1"/>
          </p:nvSpPr>
          <p:spPr bwMode="auto">
            <a:xfrm>
              <a:off x="432" y="945"/>
              <a:ext cx="4944" cy="0"/>
            </a:xfrm>
            <a:prstGeom prst="line">
              <a:avLst/>
            </a:prstGeom>
            <a:noFill/>
            <a:ln w="38100">
              <a:solidFill>
                <a:srgbClr val="000080"/>
              </a:solidFill>
              <a:miter lim="800000"/>
              <a:headEnd/>
              <a:tailEnd/>
            </a:ln>
          </p:spPr>
          <p:txBody>
            <a:bodyPr wrap="none"/>
            <a:lstStyle/>
            <a:p>
              <a:pPr eaLnBrk="0" fontAlgn="base" hangingPunct="0">
                <a:spcBef>
                  <a:spcPct val="0"/>
                </a:spcBef>
                <a:spcAft>
                  <a:spcPct val="0"/>
                </a:spcAft>
              </a:pPr>
              <a:endParaRPr lang="en-US" sz="2000" dirty="0" smtClean="0">
                <a:solidFill>
                  <a:srgbClr val="000000"/>
                </a:solidFill>
              </a:endParaRPr>
            </a:p>
          </p:txBody>
        </p:sp>
        <p:sp>
          <p:nvSpPr>
            <p:cNvPr id="6" name="Line 8"/>
            <p:cNvSpPr>
              <a:spLocks noChangeShapeType="1"/>
            </p:cNvSpPr>
            <p:nvPr userDrawn="1"/>
          </p:nvSpPr>
          <p:spPr bwMode="auto">
            <a:xfrm>
              <a:off x="429" y="987"/>
              <a:ext cx="4944" cy="0"/>
            </a:xfrm>
            <a:prstGeom prst="line">
              <a:avLst/>
            </a:prstGeom>
            <a:noFill/>
            <a:ln w="38100">
              <a:solidFill>
                <a:srgbClr val="F00000"/>
              </a:solidFill>
              <a:miter lim="800000"/>
              <a:headEnd/>
              <a:tailEnd/>
            </a:ln>
          </p:spPr>
          <p:txBody>
            <a:bodyPr wrap="none"/>
            <a:lstStyle/>
            <a:p>
              <a:pPr eaLnBrk="0" fontAlgn="base" hangingPunct="0">
                <a:spcBef>
                  <a:spcPct val="0"/>
                </a:spcBef>
                <a:spcAft>
                  <a:spcPct val="0"/>
                </a:spcAft>
              </a:pPr>
              <a:endParaRPr lang="en-US" sz="2000" dirty="0" smtClean="0">
                <a:solidFill>
                  <a:srgbClr val="000000"/>
                </a:solidFill>
              </a:endParaRPr>
            </a:p>
          </p:txBody>
        </p:sp>
      </p:grpSp>
      <p:sp>
        <p:nvSpPr>
          <p:cNvPr id="7"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8"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9" name="Picture 12"/>
          <p:cNvPicPr>
            <a:picLocks noChangeAspect="1" noChangeArrowheads="1"/>
          </p:cNvPicPr>
          <p:nvPr/>
        </p:nvPicPr>
        <p:blipFill>
          <a:blip r:embed="rId2" cstate="print"/>
          <a:srcRect/>
          <a:stretch>
            <a:fillRect/>
          </a:stretch>
        </p:blipFill>
        <p:spPr bwMode="auto">
          <a:xfrm>
            <a:off x="152400" y="152400"/>
            <a:ext cx="1639888" cy="776288"/>
          </a:xfrm>
          <a:prstGeom prst="rect">
            <a:avLst/>
          </a:prstGeom>
          <a:noFill/>
          <a:ln w="9525">
            <a:noFill/>
            <a:miter lim="800000"/>
            <a:headEnd/>
            <a:tailEnd/>
          </a:ln>
        </p:spPr>
      </p:pic>
      <p:sp>
        <p:nvSpPr>
          <p:cNvPr id="70664"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7066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5F6C2361-1AEE-4720-A1D0-43230B5868CD}" type="slidenum">
              <a:rPr lang="en-US" altLang="en-US"/>
              <a:pPr/>
              <a:t>‹#›</a:t>
            </a:fld>
            <a:endParaRPr lang="en-US" altLang="en-US" dirty="0"/>
          </a:p>
        </p:txBody>
      </p:sp>
    </p:spTree>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F8DBCA5E-6A19-4DE3-A032-2144E1A6DD98}" type="slidenum">
              <a:rPr lang="en-US" altLang="en-US"/>
              <a:pPr/>
              <a:t>‹#›</a:t>
            </a:fld>
            <a:endParaRPr lang="en-US" alt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0410129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794D500A-004F-4DB7-AD5A-CA464988A4CB}" type="slidenum">
              <a:rPr lang="en-US" altLang="en-US"/>
              <a:pPr/>
              <a:t>‹#›</a:t>
            </a:fld>
            <a:endParaRPr lang="en-US" altLang="en-US" dirty="0"/>
          </a:p>
        </p:txBody>
      </p:sp>
    </p:spTree>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Page </a:t>
            </a:r>
            <a:fld id="{A7858B9F-F04E-487C-AB10-D8C1DBCA0ECA}" type="slidenum">
              <a:rPr lang="en-US" altLang="en-US"/>
              <a:pPr/>
              <a:t>‹#›</a:t>
            </a:fld>
            <a:endParaRPr lang="en-US" altLang="en-US" dirty="0"/>
          </a:p>
        </p:txBody>
      </p:sp>
    </p:spTree>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r>
              <a:rPr lang="en-US" altLang="en-US" dirty="0"/>
              <a:t>Page </a:t>
            </a:r>
            <a:fld id="{C63BC90E-65FD-4149-B7C5-2A095BA3E926}" type="slidenum">
              <a:rPr lang="en-US" altLang="en-US"/>
              <a:pPr/>
              <a:t>‹#›</a:t>
            </a:fld>
            <a:endParaRPr lang="en-US" altLang="en-US" dirty="0"/>
          </a:p>
        </p:txBody>
      </p:sp>
    </p:spTree>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r>
              <a:rPr lang="en-US" altLang="en-US" dirty="0"/>
              <a:t>Page </a:t>
            </a:r>
            <a:fld id="{F72AFB3C-403D-4574-863C-38A0C8E96229}" type="slidenum">
              <a:rPr lang="en-US" altLang="en-US"/>
              <a:pPr/>
              <a:t>‹#›</a:t>
            </a:fld>
            <a:endParaRPr lang="en-US" altLang="en-US" dirty="0"/>
          </a:p>
        </p:txBody>
      </p:sp>
    </p:spTree>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4C7F92DD-688D-4109-B759-3674335A604A}" type="slidenum">
              <a:rPr lang="en-US" altLang="en-US"/>
              <a:pPr/>
              <a:t>‹#›</a:t>
            </a:fld>
            <a:endParaRPr lang="en-US" altLang="en-US" dirty="0"/>
          </a:p>
        </p:txBody>
      </p:sp>
    </p:spTree>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dirty="0"/>
              <a:t>Page </a:t>
            </a:r>
            <a:fld id="{F0B1F4A5-1E0C-4382-86C9-4A2F5F5BCA78}" type="slidenum">
              <a:rPr lang="en-US" altLang="en-US"/>
              <a:pPr/>
              <a:t>‹#›</a:t>
            </a:fld>
            <a:endParaRPr lang="en-US" altLang="en-US" dirty="0"/>
          </a:p>
        </p:txBody>
      </p:sp>
    </p:spTree>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4C89D9F6-981D-46E6-958C-68EAE9B5E63E}" type="slidenum">
              <a:rPr lang="en-US" altLang="en-US"/>
              <a:pPr/>
              <a:t>‹#›</a:t>
            </a:fld>
            <a:endParaRPr lang="en-US" altLang="en-US" dirty="0"/>
          </a:p>
        </p:txBody>
      </p:sp>
    </p:spTree>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dirty="0"/>
              <a:t>Page </a:t>
            </a:r>
            <a:fld id="{9F196DFE-174E-4A18-85C1-EED542B4A3FC}" type="slidenum">
              <a:rPr lang="en-US" altLang="en-US"/>
              <a:pPr/>
              <a:t>‹#›</a:t>
            </a:fld>
            <a:endParaRPr lang="en-US" altLang="en-US" dirty="0"/>
          </a:p>
        </p:txBody>
      </p:sp>
    </p:spTree>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762000" y="3733800"/>
            <a:ext cx="7853363" cy="66675"/>
            <a:chOff x="429" y="945"/>
            <a:chExt cx="4947" cy="42"/>
          </a:xfrm>
        </p:grpSpPr>
        <p:sp>
          <p:nvSpPr>
            <p:cNvPr id="5" name="Line 7"/>
            <p:cNvSpPr>
              <a:spLocks noChangeShapeType="1"/>
            </p:cNvSpPr>
            <p:nvPr userDrawn="1"/>
          </p:nvSpPr>
          <p:spPr bwMode="auto">
            <a:xfrm>
              <a:off x="432" y="945"/>
              <a:ext cx="4944"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smtClean="0">
                <a:solidFill>
                  <a:srgbClr val="000000"/>
                </a:solidFill>
              </a:endParaRPr>
            </a:p>
          </p:txBody>
        </p:sp>
        <p:sp>
          <p:nvSpPr>
            <p:cNvPr id="6" name="Line 8"/>
            <p:cNvSpPr>
              <a:spLocks noChangeShapeType="1"/>
            </p:cNvSpPr>
            <p:nvPr userDrawn="1"/>
          </p:nvSpPr>
          <p:spPr bwMode="auto">
            <a:xfrm>
              <a:off x="429" y="987"/>
              <a:ext cx="4944"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smtClean="0">
                <a:solidFill>
                  <a:srgbClr val="000000"/>
                </a:solidFill>
              </a:endParaRPr>
            </a:p>
          </p:txBody>
        </p:sp>
      </p:grpSp>
      <p:sp>
        <p:nvSpPr>
          <p:cNvPr id="7"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8"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9"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6398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7066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419699494"/>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a:t>Page </a:t>
            </a:r>
            <a:fld id="{B0A3B0FA-8B4C-4254-9E3A-B846E646BE11}" type="slidenum">
              <a:rPr lang="en-US" altLang="en-US"/>
              <a:pPr/>
              <a:t>‹#›</a:t>
            </a:fld>
            <a:endParaRPr lang="en-US" altLang="en-US"/>
          </a:p>
        </p:txBody>
      </p:sp>
    </p:spTree>
    <p:extLst>
      <p:ext uri="{BB962C8B-B14F-4D97-AF65-F5344CB8AC3E}">
        <p14:creationId xmlns:p14="http://schemas.microsoft.com/office/powerpoint/2010/main" val="52913412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833374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r>
              <a:rPr lang="en-US" altLang="en-US"/>
              <a:t>Page </a:t>
            </a:r>
            <a:fld id="{59AD0A67-3DAF-4034-85C0-43271CB8A173}" type="slidenum">
              <a:rPr lang="en-US" altLang="en-US"/>
              <a:pPr/>
              <a:t>‹#›</a:t>
            </a:fld>
            <a:endParaRPr lang="en-US" altLang="en-US"/>
          </a:p>
        </p:txBody>
      </p:sp>
    </p:spTree>
    <p:extLst>
      <p:ext uri="{BB962C8B-B14F-4D97-AF65-F5344CB8AC3E}">
        <p14:creationId xmlns:p14="http://schemas.microsoft.com/office/powerpoint/2010/main" val="1078650076"/>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r>
              <a:rPr lang="en-US" altLang="en-US"/>
              <a:t>Page </a:t>
            </a:r>
            <a:fld id="{FDAA76C1-4BD2-4F34-8DA6-9C0BB203D162}" type="slidenum">
              <a:rPr lang="en-US" altLang="en-US"/>
              <a:pPr/>
              <a:t>‹#›</a:t>
            </a:fld>
            <a:endParaRPr lang="en-US" altLang="en-US"/>
          </a:p>
        </p:txBody>
      </p:sp>
    </p:spTree>
    <p:extLst>
      <p:ext uri="{BB962C8B-B14F-4D97-AF65-F5344CB8AC3E}">
        <p14:creationId xmlns:p14="http://schemas.microsoft.com/office/powerpoint/2010/main" val="2955648066"/>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a:t>Page </a:t>
            </a:r>
            <a:fld id="{6B5D661B-61DA-41B6-BB51-EAFDAAE6625C}" type="slidenum">
              <a:rPr lang="en-US" altLang="en-US"/>
              <a:pPr/>
              <a:t>‹#›</a:t>
            </a:fld>
            <a:endParaRPr lang="en-US" altLang="en-US"/>
          </a:p>
        </p:txBody>
      </p:sp>
    </p:spTree>
    <p:extLst>
      <p:ext uri="{BB962C8B-B14F-4D97-AF65-F5344CB8AC3E}">
        <p14:creationId xmlns:p14="http://schemas.microsoft.com/office/powerpoint/2010/main" val="3271217341"/>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r>
              <a:rPr lang="en-US" altLang="en-US"/>
              <a:t>Page </a:t>
            </a:r>
            <a:fld id="{EF39129A-E4AD-4881-8A3A-347CC767D8CC}" type="slidenum">
              <a:rPr lang="en-US" altLang="en-US"/>
              <a:pPr/>
              <a:t>‹#›</a:t>
            </a:fld>
            <a:endParaRPr lang="en-US" altLang="en-US"/>
          </a:p>
        </p:txBody>
      </p:sp>
    </p:spTree>
    <p:extLst>
      <p:ext uri="{BB962C8B-B14F-4D97-AF65-F5344CB8AC3E}">
        <p14:creationId xmlns:p14="http://schemas.microsoft.com/office/powerpoint/2010/main" val="3744425555"/>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ln/>
        </p:spPr>
        <p:txBody>
          <a:bodyPr/>
          <a:lstStyle>
            <a:lvl1pPr>
              <a:defRPr/>
            </a:lvl1pPr>
          </a:lstStyle>
          <a:p>
            <a:r>
              <a:rPr lang="en-US" altLang="en-US"/>
              <a:t>Page </a:t>
            </a:r>
            <a:fld id="{890EE88D-0B54-490B-BB5A-821EE3C7A7FC}" type="slidenum">
              <a:rPr lang="en-US" altLang="en-US"/>
              <a:pPr/>
              <a:t>‹#›</a:t>
            </a:fld>
            <a:endParaRPr lang="en-US" altLang="en-US"/>
          </a:p>
        </p:txBody>
      </p:sp>
    </p:spTree>
    <p:extLst>
      <p:ext uri="{BB962C8B-B14F-4D97-AF65-F5344CB8AC3E}">
        <p14:creationId xmlns:p14="http://schemas.microsoft.com/office/powerpoint/2010/main" val="3547979334"/>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a:t>Page </a:t>
            </a:r>
            <a:fld id="{A4B1ED62-F70E-47AA-945E-657242A024F8}" type="slidenum">
              <a:rPr lang="en-US" altLang="en-US"/>
              <a:pPr/>
              <a:t>‹#›</a:t>
            </a:fld>
            <a:endParaRPr lang="en-US" altLang="en-US"/>
          </a:p>
        </p:txBody>
      </p:sp>
    </p:spTree>
    <p:extLst>
      <p:ext uri="{BB962C8B-B14F-4D97-AF65-F5344CB8AC3E}">
        <p14:creationId xmlns:p14="http://schemas.microsoft.com/office/powerpoint/2010/main" val="1384621620"/>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r>
              <a:rPr lang="en-US" altLang="en-US"/>
              <a:t>Page </a:t>
            </a:r>
            <a:fld id="{AE6D588A-AE70-4415-BAB3-FA2319FC97DE}" type="slidenum">
              <a:rPr lang="en-US" altLang="en-US"/>
              <a:pPr/>
              <a:t>‹#›</a:t>
            </a:fld>
            <a:endParaRPr lang="en-US" altLang="en-US"/>
          </a:p>
        </p:txBody>
      </p:sp>
    </p:spTree>
    <p:extLst>
      <p:ext uri="{BB962C8B-B14F-4D97-AF65-F5344CB8AC3E}">
        <p14:creationId xmlns:p14="http://schemas.microsoft.com/office/powerpoint/2010/main" val="430540688"/>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a:t>Page </a:t>
            </a:r>
            <a:fld id="{047A5A12-DEBF-4E5D-AE29-84B6082B1154}" type="slidenum">
              <a:rPr lang="en-US" altLang="en-US"/>
              <a:pPr/>
              <a:t>‹#›</a:t>
            </a:fld>
            <a:endParaRPr lang="en-US" altLang="en-US"/>
          </a:p>
        </p:txBody>
      </p:sp>
    </p:spTree>
    <p:extLst>
      <p:ext uri="{BB962C8B-B14F-4D97-AF65-F5344CB8AC3E}">
        <p14:creationId xmlns:p14="http://schemas.microsoft.com/office/powerpoint/2010/main" val="170052733"/>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ltLang="en-US"/>
              <a:t>Page </a:t>
            </a:r>
            <a:fld id="{D9A23EB1-8A48-4CD2-B313-FADF9D75CCF6}" type="slidenum">
              <a:rPr lang="en-US" altLang="en-US"/>
              <a:pPr/>
              <a:t>‹#›</a:t>
            </a:fld>
            <a:endParaRPr lang="en-US" altLang="en-US"/>
          </a:p>
        </p:txBody>
      </p:sp>
    </p:spTree>
    <p:extLst>
      <p:ext uri="{BB962C8B-B14F-4D97-AF65-F5344CB8AC3E}">
        <p14:creationId xmlns:p14="http://schemas.microsoft.com/office/powerpoint/2010/main" val="55654887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24111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675442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3482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125049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126959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3429579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lvl1pPr>
              <a:defRPr>
                <a:effectLst/>
              </a:defRPr>
            </a:lvl1p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78363"/>
          </a:xfrm>
        </p:spPr>
        <p:txBody>
          <a:bodyPr/>
          <a:lstStyle/>
          <a:p>
            <a:pPr lvl="0"/>
            <a:endParaRPr lang="en-US" noProof="0" dirty="0"/>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2CEA162-1BD8-46E6-9FFE-20CA27E2389D}"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57613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232072315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299303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953990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78350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808484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506532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33466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350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21962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881456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002525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663996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2394537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40352734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10794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170699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232429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19255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882885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912688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563183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870420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84982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98274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497926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163507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901006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177030534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3509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310728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72716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92721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42934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052526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14754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479226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63837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86166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675758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3629576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349522204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06824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14473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08761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4246418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15765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581666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67248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509040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238225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682327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611461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18004006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316897161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159003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7439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617847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3869191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234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58036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7712289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3241739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4454134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6244976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591609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174461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pic>
        <p:nvPicPr>
          <p:cNvPr id="5" name="Picture 15" descr="Banner3"/>
          <p:cNvPicPr>
            <a:picLocks noChangeAspect="1" noChangeArrowheads="1"/>
          </p:cNvPicPr>
          <p:nvPr userDrawn="1"/>
        </p:nvPicPr>
        <p:blipFill>
          <a:blip r:embed="rId3" cstate="print"/>
          <a:srcRect/>
          <a:stretch>
            <a:fillRect/>
          </a:stretch>
        </p:blipFill>
        <p:spPr bwMode="auto">
          <a:xfrm>
            <a:off x="0" y="0"/>
            <a:ext cx="9144000" cy="1298575"/>
          </a:xfrm>
          <a:prstGeom prst="rect">
            <a:avLst/>
          </a:prstGeom>
          <a:noFill/>
          <a:ln w="9525">
            <a:noFill/>
            <a:miter lim="800000"/>
            <a:headEnd/>
            <a:tailEnd/>
          </a:ln>
        </p:spPr>
      </p:pic>
      <p:sp>
        <p:nvSpPr>
          <p:cNvPr id="43011" name="Rectangle 3"/>
          <p:cNvSpPr>
            <a:spLocks noGrp="1" noChangeArrowheads="1"/>
          </p:cNvSpPr>
          <p:nvPr>
            <p:ph type="subTitle" idx="1" hasCustomPrompt="1"/>
          </p:nvPr>
        </p:nvSpPr>
        <p:spPr>
          <a:xfrm>
            <a:off x="2514600" y="3962400"/>
            <a:ext cx="6400800" cy="1752600"/>
          </a:xfrm>
        </p:spPr>
        <p:txBody>
          <a:bodyPr/>
          <a:lstStyle>
            <a:lvl1pPr marL="0" indent="0" algn="r" eaLnBrk="1" hangingPunct="1">
              <a:lnSpc>
                <a:spcPct val="90000"/>
              </a:lnSpc>
              <a:buFontTx/>
              <a:buNone/>
              <a:defRPr sz="2400"/>
            </a:lvl1pPr>
          </a:lstStyle>
          <a:p>
            <a:pPr algn="r" eaLnBrk="1" hangingPunct="1">
              <a:lnSpc>
                <a:spcPct val="90000"/>
              </a:lnSpc>
            </a:pPr>
            <a:r>
              <a:rPr lang="en-US" dirty="0" smtClean="0"/>
              <a:t>EVENT</a:t>
            </a:r>
          </a:p>
          <a:p>
            <a:pPr algn="r" eaLnBrk="1" hangingPunct="1">
              <a:lnSpc>
                <a:spcPct val="90000"/>
              </a:lnSpc>
            </a:pPr>
            <a:r>
              <a:rPr lang="en-US" dirty="0" smtClean="0"/>
              <a:t>DATE, 2013</a:t>
            </a:r>
          </a:p>
          <a:p>
            <a:pPr algn="r" eaLnBrk="1" hangingPunct="1">
              <a:lnSpc>
                <a:spcPct val="90000"/>
              </a:lnSpc>
            </a:pPr>
            <a:endParaRPr lang="en-US" dirty="0" smtClean="0"/>
          </a:p>
          <a:p>
            <a:pPr algn="r" eaLnBrk="1" hangingPunct="1">
              <a:lnSpc>
                <a:spcPct val="90000"/>
              </a:lnSpc>
            </a:pPr>
            <a:r>
              <a:rPr lang="en-US" sz="1800" b="1" dirty="0" smtClean="0"/>
              <a:t>Speaker 1</a:t>
            </a:r>
            <a:r>
              <a:rPr lang="en-US" sz="1800" dirty="0" smtClean="0"/>
              <a:t>, TITLE, ORG</a:t>
            </a:r>
          </a:p>
          <a:p>
            <a:pPr algn="r" eaLnBrk="1" hangingPunct="1">
              <a:lnSpc>
                <a:spcPct val="90000"/>
              </a:lnSpc>
            </a:pPr>
            <a:r>
              <a:rPr lang="en-US" sz="1800" b="1" dirty="0" smtClean="0"/>
              <a:t>Speaker 2</a:t>
            </a:r>
            <a:r>
              <a:rPr lang="en-US" sz="1800" dirty="0" smtClean="0"/>
              <a:t>, TITLE, ORG</a:t>
            </a:r>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2433078043"/>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9919358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DCE7298-FB8C-4521-A0D1-9E57FF693D0E}"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501783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89AD0DD-BB01-432E-BF75-96F3BC73828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21140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996728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D9185D5-F656-4748-96D2-C63DFB5B1C18}"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197732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D04E740-73E0-4140-99E4-C7C041259B14}"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5694136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16ADAB6D-5D2F-473C-A2F7-8895C8D5FC33}"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35987668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DC4BE4D-D0DC-4A60-800D-30BB5568CDE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0866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68C4933-BBE3-4D7E-B0D8-7C5207F29219}"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2079659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922C133-4646-40FC-B397-DAA5E485C9E5}"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6248747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022F5A4-4A5A-4290-9BFF-61023EEC47AC}"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767696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A8C27DA-A7B8-4C4E-B133-506A3374077D}" type="slidenum">
              <a:rPr lang="en-US">
                <a:solidFill>
                  <a:srgbClr val="7498BF"/>
                </a:solidFill>
              </a:rPr>
              <a:pPr>
                <a:defRPr/>
              </a:pPr>
              <a:t>‹#›</a:t>
            </a:fld>
            <a:endParaRPr lang="en-US" dirty="0">
              <a:solidFill>
                <a:srgbClr val="7498BF"/>
              </a:solidFill>
            </a:endParaRPr>
          </a:p>
        </p:txBody>
      </p:sp>
      <p:pic>
        <p:nvPicPr>
          <p:cNvPr id="6" name="Picture 5" descr="chcs horizontal logo large.jpg"/>
          <p:cNvPicPr>
            <a:picLocks noChangeAspect="1"/>
          </p:cNvPicPr>
          <p:nvPr userDrawn="1"/>
        </p:nvPicPr>
        <p:blipFill>
          <a:blip r:embed="rId2" cstate="print"/>
          <a:stretch>
            <a:fillRect/>
          </a:stretch>
        </p:blipFill>
        <p:spPr>
          <a:xfrm>
            <a:off x="304800" y="6374676"/>
            <a:ext cx="2438400" cy="254724"/>
          </a:xfrm>
          <a:prstGeom prst="rect">
            <a:avLst/>
          </a:prstGeom>
        </p:spPr>
      </p:pic>
    </p:spTree>
    <p:extLst>
      <p:ext uri="{BB962C8B-B14F-4D97-AF65-F5344CB8AC3E}">
        <p14:creationId xmlns:p14="http://schemas.microsoft.com/office/powerpoint/2010/main" val="7003159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7778750" y="6553200"/>
            <a:ext cx="1385888" cy="30480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00" b="1" dirty="0">
                <a:solidFill>
                  <a:srgbClr val="7498BF"/>
                </a:solidFill>
              </a:rPr>
              <a:t>www.chcs.org</a:t>
            </a:r>
          </a:p>
        </p:txBody>
      </p:sp>
      <p:sp>
        <p:nvSpPr>
          <p:cNvPr id="43011" name="Rectangle 3"/>
          <p:cNvSpPr>
            <a:spLocks noGrp="1" noChangeArrowheads="1"/>
          </p:cNvSpPr>
          <p:nvPr>
            <p:ph type="subTitle" idx="1"/>
          </p:nvPr>
        </p:nvSpPr>
        <p:spPr>
          <a:xfrm>
            <a:off x="2514600" y="3962400"/>
            <a:ext cx="6400800" cy="1752600"/>
          </a:xfrm>
        </p:spPr>
        <p:txBody>
          <a:bodyPr/>
          <a:lstStyle>
            <a:lvl1pPr marL="0" indent="0" algn="r">
              <a:buFontTx/>
              <a:buNone/>
              <a:defRPr sz="2400"/>
            </a:lvl1pPr>
          </a:lstStyle>
          <a:p>
            <a:r>
              <a:rPr lang="en-US" smtClean="0"/>
              <a:t>Click to edit Master subtitle style</a:t>
            </a:r>
            <a:endParaRPr lang="en-US"/>
          </a:p>
        </p:txBody>
      </p:sp>
      <p:sp>
        <p:nvSpPr>
          <p:cNvPr id="6" name="Rectangle 5"/>
          <p:cNvSpPr/>
          <p:nvPr userDrawn="1"/>
        </p:nvSpPr>
        <p:spPr>
          <a:xfrm>
            <a:off x="0" y="2286000"/>
            <a:ext cx="9144000" cy="15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US" sz="4000" dirty="0">
              <a:solidFill>
                <a:srgbClr val="003580"/>
              </a:solidFill>
              <a:latin typeface="Calibri" pitchFamily="34" charset="0"/>
              <a:cs typeface="Calibri" pitchFamily="34" charset="0"/>
            </a:endParaRPr>
          </a:p>
        </p:txBody>
      </p:sp>
      <p:pic>
        <p:nvPicPr>
          <p:cNvPr id="9" name="Picture 8" descr="Banner-Template-New-Tagline.jpg"/>
          <p:cNvPicPr>
            <a:picLocks noChangeAspect="1"/>
          </p:cNvPicPr>
          <p:nvPr userDrawn="1"/>
        </p:nvPicPr>
        <p:blipFill>
          <a:blip r:embed="rId3" cstate="print"/>
          <a:stretch>
            <a:fillRect/>
          </a:stretch>
        </p:blipFill>
        <p:spPr>
          <a:xfrm>
            <a:off x="0" y="0"/>
            <a:ext cx="9144000" cy="1391194"/>
          </a:xfrm>
          <a:prstGeom prst="rect">
            <a:avLst/>
          </a:prstGeom>
        </p:spPr>
      </p:pic>
    </p:spTree>
    <p:extLst>
      <p:ext uri="{BB962C8B-B14F-4D97-AF65-F5344CB8AC3E}">
        <p14:creationId xmlns:p14="http://schemas.microsoft.com/office/powerpoint/2010/main" val="164635833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819400" y="6245225"/>
            <a:ext cx="4800600" cy="476250"/>
          </a:xfrm>
          <a:prstGeom prst="rect">
            <a:avLst/>
          </a:prstGeom>
          <a:ln/>
        </p:spPr>
        <p:txBody>
          <a:bodyPr/>
          <a:lstStyle>
            <a:lvl1pPr>
              <a:defRPr/>
            </a:lvl1pPr>
          </a:lstStyle>
          <a:p>
            <a:pPr fontAlgn="base">
              <a:spcBef>
                <a:spcPct val="0"/>
              </a:spcBef>
              <a:spcAft>
                <a:spcPct val="0"/>
              </a:spcAft>
              <a:defRPr/>
            </a:pPr>
            <a:endParaRPr lang="en-US" dirty="0">
              <a:solidFill>
                <a:srgbClr val="0035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10D1B89-3E62-4CE7-B74A-64EFB01F397A}" type="slidenum">
              <a:rPr lang="en-US">
                <a:solidFill>
                  <a:srgbClr val="7498BF"/>
                </a:solidFill>
              </a:rPr>
              <a:pPr>
                <a:defRPr/>
              </a:pPr>
              <a:t>‹#›</a:t>
            </a:fld>
            <a:endParaRPr lang="en-US" dirty="0">
              <a:solidFill>
                <a:srgbClr val="7498BF"/>
              </a:solidFill>
            </a:endParaRPr>
          </a:p>
        </p:txBody>
      </p:sp>
    </p:spTree>
    <p:extLst>
      <p:ext uri="{BB962C8B-B14F-4D97-AF65-F5344CB8AC3E}">
        <p14:creationId xmlns:p14="http://schemas.microsoft.com/office/powerpoint/2010/main" val="127381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4.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4.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7.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theme" Target="../theme/theme1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image" Target="../media/image12.png"/><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14.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7.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7.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6.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4.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800"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600" y="6400802"/>
            <a:ext cx="2625983" cy="274319"/>
          </a:xfrm>
          <a:prstGeom prst="rect">
            <a:avLst/>
          </a:prstGeom>
        </p:spPr>
      </p:pic>
    </p:spTree>
    <p:extLst>
      <p:ext uri="{BB962C8B-B14F-4D97-AF65-F5344CB8AC3E}">
        <p14:creationId xmlns:p14="http://schemas.microsoft.com/office/powerpoint/2010/main" val="3160940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5"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90910368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5"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362987982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681038" y="1500188"/>
            <a:ext cx="7853362" cy="66675"/>
            <a:chOff x="429" y="945"/>
            <a:chExt cx="4947" cy="42"/>
          </a:xfrm>
        </p:grpSpPr>
        <p:sp>
          <p:nvSpPr>
            <p:cNvPr id="1033" name="Line 7"/>
            <p:cNvSpPr>
              <a:spLocks noChangeShapeType="1"/>
            </p:cNvSpPr>
            <p:nvPr userDrawn="1"/>
          </p:nvSpPr>
          <p:spPr bwMode="auto">
            <a:xfrm>
              <a:off x="432" y="945"/>
              <a:ext cx="4944"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dirty="0" smtClean="0">
                <a:solidFill>
                  <a:srgbClr val="000000"/>
                </a:solidFill>
              </a:endParaRPr>
            </a:p>
          </p:txBody>
        </p:sp>
        <p:sp>
          <p:nvSpPr>
            <p:cNvPr id="2" name="Line 8"/>
            <p:cNvSpPr>
              <a:spLocks noChangeShapeType="1"/>
            </p:cNvSpPr>
            <p:nvPr userDrawn="1"/>
          </p:nvSpPr>
          <p:spPr bwMode="auto">
            <a:xfrm>
              <a:off x="429" y="987"/>
              <a:ext cx="4944"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dirty="0" smtClean="0">
                <a:solidFill>
                  <a:srgbClr val="000000"/>
                </a:solidFill>
              </a:endParaRPr>
            </a:p>
          </p:txBody>
        </p:sp>
      </p:grpSp>
      <p:sp>
        <p:nvSpPr>
          <p:cNvPr id="1034"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1035"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1029"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152400"/>
            <a:ext cx="16398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685800" y="914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Slide Number Placeholder 10"/>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defRPr>
            </a:lvl1pPr>
          </a:lstStyle>
          <a:p>
            <a:pPr fontAlgn="base">
              <a:spcBef>
                <a:spcPct val="0"/>
              </a:spcBef>
              <a:spcAft>
                <a:spcPct val="0"/>
              </a:spcAft>
            </a:pPr>
            <a:r>
              <a:rPr lang="en-US" altLang="en-US" dirty="0" smtClean="0"/>
              <a:t>Page </a:t>
            </a:r>
            <a:fld id="{319E1F97-4DDE-443E-A5CD-5E4165AB1F95}" type="slidenum">
              <a:rPr lang="en-US" altLang="en-US" smtClean="0"/>
              <a:pPr fontAlgn="base">
                <a:spcBef>
                  <a:spcPct val="0"/>
                </a:spcBef>
                <a:spcAft>
                  <a:spcPct val="0"/>
                </a:spcAft>
              </a:pPr>
              <a:t>‹#›</a:t>
            </a:fld>
            <a:endParaRPr lang="en-US" altLang="en-US" dirty="0" smtClean="0"/>
          </a:p>
        </p:txBody>
      </p:sp>
    </p:spTree>
    <p:extLst>
      <p:ext uri="{BB962C8B-B14F-4D97-AF65-F5344CB8AC3E}">
        <p14:creationId xmlns:p14="http://schemas.microsoft.com/office/powerpoint/2010/main" val="374762774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fade/>
  </p:transition>
  <p:timing>
    <p:tnLst>
      <p:par>
        <p:cTn id="1" dur="indefinite" restart="never" nodeType="tmRoot"/>
      </p:par>
    </p:tnLst>
  </p:timing>
  <p:hf hdr="0" ftr="0" dt="0"/>
  <p:txStyles>
    <p:titleStyle>
      <a:lvl1pPr algn="r" rtl="0" eaLnBrk="0" fontAlgn="base" hangingPunct="0">
        <a:spcBef>
          <a:spcPct val="0"/>
        </a:spcBef>
        <a:spcAft>
          <a:spcPct val="0"/>
        </a:spcAft>
        <a:defRPr sz="3200">
          <a:solidFill>
            <a:srgbClr val="000066"/>
          </a:solidFill>
          <a:latin typeface="+mj-lt"/>
          <a:ea typeface="+mj-ea"/>
          <a:cs typeface="+mj-cs"/>
        </a:defRPr>
      </a:lvl1pPr>
      <a:lvl2pPr algn="r" rtl="0" eaLnBrk="0" fontAlgn="base" hangingPunct="0">
        <a:spcBef>
          <a:spcPct val="0"/>
        </a:spcBef>
        <a:spcAft>
          <a:spcPct val="0"/>
        </a:spcAft>
        <a:defRPr sz="3200">
          <a:solidFill>
            <a:srgbClr val="000066"/>
          </a:solidFill>
          <a:latin typeface="Times New Roman" pitchFamily="18" charset="0"/>
        </a:defRPr>
      </a:lvl2pPr>
      <a:lvl3pPr algn="r" rtl="0" eaLnBrk="0" fontAlgn="base" hangingPunct="0">
        <a:spcBef>
          <a:spcPct val="0"/>
        </a:spcBef>
        <a:spcAft>
          <a:spcPct val="0"/>
        </a:spcAft>
        <a:defRPr sz="3200">
          <a:solidFill>
            <a:srgbClr val="000066"/>
          </a:solidFill>
          <a:latin typeface="Times New Roman" pitchFamily="18" charset="0"/>
        </a:defRPr>
      </a:lvl3pPr>
      <a:lvl4pPr algn="r" rtl="0" eaLnBrk="0" fontAlgn="base" hangingPunct="0">
        <a:spcBef>
          <a:spcPct val="0"/>
        </a:spcBef>
        <a:spcAft>
          <a:spcPct val="0"/>
        </a:spcAft>
        <a:defRPr sz="3200">
          <a:solidFill>
            <a:srgbClr val="000066"/>
          </a:solidFill>
          <a:latin typeface="Times New Roman" pitchFamily="18" charset="0"/>
        </a:defRPr>
      </a:lvl4pPr>
      <a:lvl5pPr algn="r" rtl="0" eaLnBrk="0" fontAlgn="base" hangingPunct="0">
        <a:spcBef>
          <a:spcPct val="0"/>
        </a:spcBef>
        <a:spcAft>
          <a:spcPct val="0"/>
        </a:spcAft>
        <a:defRPr sz="3200">
          <a:solidFill>
            <a:srgbClr val="000066"/>
          </a:solidFill>
          <a:latin typeface="Times New Roman" pitchFamily="18" charset="0"/>
        </a:defRPr>
      </a:lvl5pPr>
      <a:lvl6pPr marL="457200" algn="r" rtl="0" fontAlgn="base">
        <a:spcBef>
          <a:spcPct val="0"/>
        </a:spcBef>
        <a:spcAft>
          <a:spcPct val="0"/>
        </a:spcAft>
        <a:defRPr sz="3200">
          <a:solidFill>
            <a:srgbClr val="000066"/>
          </a:solidFill>
          <a:latin typeface="Times New Roman" pitchFamily="18" charset="0"/>
        </a:defRPr>
      </a:lvl6pPr>
      <a:lvl7pPr marL="914400" algn="r" rtl="0" fontAlgn="base">
        <a:spcBef>
          <a:spcPct val="0"/>
        </a:spcBef>
        <a:spcAft>
          <a:spcPct val="0"/>
        </a:spcAft>
        <a:defRPr sz="3200">
          <a:solidFill>
            <a:srgbClr val="000066"/>
          </a:solidFill>
          <a:latin typeface="Times New Roman" pitchFamily="18" charset="0"/>
        </a:defRPr>
      </a:lvl7pPr>
      <a:lvl8pPr marL="1371600" algn="r" rtl="0" fontAlgn="base">
        <a:spcBef>
          <a:spcPct val="0"/>
        </a:spcBef>
        <a:spcAft>
          <a:spcPct val="0"/>
        </a:spcAft>
        <a:defRPr sz="3200">
          <a:solidFill>
            <a:srgbClr val="000066"/>
          </a:solidFill>
          <a:latin typeface="Times New Roman" pitchFamily="18" charset="0"/>
        </a:defRPr>
      </a:lvl8pPr>
      <a:lvl9pPr marL="1828800" algn="r" rtl="0" fontAlgn="base">
        <a:spcBef>
          <a:spcPct val="0"/>
        </a:spcBef>
        <a:spcAft>
          <a:spcPct val="0"/>
        </a:spcAft>
        <a:defRPr sz="32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lr>
          <a:srgbClr val="8C001B"/>
        </a:buClr>
        <a:buChar char="•"/>
        <a:defRPr sz="2400">
          <a:solidFill>
            <a:srgbClr val="8C001B"/>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a:solidFill>
            <a:srgbClr val="8C001B"/>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fontAlgn="base">
              <a:spcBef>
                <a:spcPct val="0"/>
              </a:spcBef>
              <a:spcAft>
                <a:spcPct val="0"/>
              </a:spcAft>
              <a:defRPr/>
            </a:pPr>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fontAlgn="base">
              <a:spcBef>
                <a:spcPct val="0"/>
              </a:spcBef>
              <a:spcAft>
                <a:spcPct val="0"/>
              </a:spcAft>
              <a:defRPr/>
            </a:pPr>
            <a:fld id="{FEF1860A-F0A2-4FFC-B422-FDBCFF555152}" type="slidenum">
              <a:rPr lang="en-US" smtClean="0">
                <a:solidFill>
                  <a:srgbClr val="666666"/>
                </a:solidFill>
              </a:rPr>
              <a:pPr fontAlgn="base">
                <a:spcBef>
                  <a:spcPct val="0"/>
                </a:spcBef>
                <a:spcAft>
                  <a:spcPct val="0"/>
                </a:spcAft>
                <a:defRPr/>
              </a:pPr>
              <a:t>‹#›</a:t>
            </a:fld>
            <a:endParaRPr lang="en-US" dirty="0">
              <a:solidFill>
                <a:srgbClr val="666666"/>
              </a:solidFill>
            </a:endParaRPr>
          </a:p>
        </p:txBody>
      </p:sp>
    </p:spTree>
    <p:extLst>
      <p:ext uri="{BB962C8B-B14F-4D97-AF65-F5344CB8AC3E}">
        <p14:creationId xmlns:p14="http://schemas.microsoft.com/office/powerpoint/2010/main" val="78151842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0800" y="3965796"/>
            <a:ext cx="2743200" cy="289220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2CAEC-48B1-4A8C-91A4-B7C5F3ACBCDC}" type="datetime4">
              <a:rPr lang="en-US" smtClean="0">
                <a:solidFill>
                  <a:prstClr val="black">
                    <a:tint val="75000"/>
                  </a:prstClr>
                </a:solidFill>
              </a:rPr>
              <a:pPr/>
              <a:t>August 31, 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0072-E976-4164-B251-BB9FF94A818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09806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9"/>
          <p:cNvGrpSpPr>
            <a:grpSpLocks/>
          </p:cNvGrpSpPr>
          <p:nvPr/>
        </p:nvGrpSpPr>
        <p:grpSpPr bwMode="auto">
          <a:xfrm>
            <a:off x="681038" y="1500188"/>
            <a:ext cx="7853362" cy="66675"/>
            <a:chOff x="429" y="945"/>
            <a:chExt cx="4947" cy="42"/>
          </a:xfrm>
        </p:grpSpPr>
        <p:sp>
          <p:nvSpPr>
            <p:cNvPr id="1033" name="Line 7"/>
            <p:cNvSpPr>
              <a:spLocks noChangeShapeType="1"/>
            </p:cNvSpPr>
            <p:nvPr userDrawn="1"/>
          </p:nvSpPr>
          <p:spPr bwMode="auto">
            <a:xfrm>
              <a:off x="432" y="945"/>
              <a:ext cx="4944" cy="0"/>
            </a:xfrm>
            <a:prstGeom prst="line">
              <a:avLst/>
            </a:prstGeom>
            <a:noFill/>
            <a:ln w="38100">
              <a:solidFill>
                <a:srgbClr val="000080"/>
              </a:solidFill>
              <a:miter lim="800000"/>
              <a:headEnd/>
              <a:tailEnd/>
            </a:ln>
          </p:spPr>
          <p:txBody>
            <a:bodyPr wrap="none"/>
            <a:lstStyle/>
            <a:p>
              <a:pPr eaLnBrk="0" fontAlgn="base" hangingPunct="0">
                <a:spcBef>
                  <a:spcPct val="0"/>
                </a:spcBef>
                <a:spcAft>
                  <a:spcPct val="0"/>
                </a:spcAft>
              </a:pPr>
              <a:endParaRPr lang="en-US" sz="2000" dirty="0" smtClean="0">
                <a:solidFill>
                  <a:srgbClr val="000000"/>
                </a:solidFill>
              </a:endParaRPr>
            </a:p>
          </p:txBody>
        </p:sp>
        <p:sp>
          <p:nvSpPr>
            <p:cNvPr id="2" name="Line 8"/>
            <p:cNvSpPr>
              <a:spLocks noChangeShapeType="1"/>
            </p:cNvSpPr>
            <p:nvPr userDrawn="1"/>
          </p:nvSpPr>
          <p:spPr bwMode="auto">
            <a:xfrm>
              <a:off x="429" y="987"/>
              <a:ext cx="4944" cy="0"/>
            </a:xfrm>
            <a:prstGeom prst="line">
              <a:avLst/>
            </a:prstGeom>
            <a:noFill/>
            <a:ln w="38100">
              <a:solidFill>
                <a:srgbClr val="F00000"/>
              </a:solidFill>
              <a:miter lim="800000"/>
              <a:headEnd/>
              <a:tailEnd/>
            </a:ln>
          </p:spPr>
          <p:txBody>
            <a:bodyPr wrap="none"/>
            <a:lstStyle/>
            <a:p>
              <a:pPr eaLnBrk="0" fontAlgn="base" hangingPunct="0">
                <a:spcBef>
                  <a:spcPct val="0"/>
                </a:spcBef>
                <a:spcAft>
                  <a:spcPct val="0"/>
                </a:spcAft>
              </a:pPr>
              <a:endParaRPr lang="en-US" sz="2000" dirty="0" smtClean="0">
                <a:solidFill>
                  <a:srgbClr val="000000"/>
                </a:solidFill>
              </a:endParaRPr>
            </a:p>
          </p:txBody>
        </p:sp>
      </p:grpSp>
      <p:sp>
        <p:nvSpPr>
          <p:cNvPr id="1034"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1035"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1029" name="Picture 12"/>
          <p:cNvPicPr>
            <a:picLocks noChangeAspect="1" noChangeArrowheads="1"/>
          </p:cNvPicPr>
          <p:nvPr/>
        </p:nvPicPr>
        <p:blipFill>
          <a:blip r:embed="rId13" cstate="print"/>
          <a:srcRect/>
          <a:stretch>
            <a:fillRect/>
          </a:stretch>
        </p:blipFill>
        <p:spPr bwMode="auto">
          <a:xfrm>
            <a:off x="152400" y="152400"/>
            <a:ext cx="1639888" cy="776288"/>
          </a:xfrm>
          <a:prstGeom prst="rect">
            <a:avLst/>
          </a:prstGeom>
          <a:noFill/>
          <a:ln w="9525">
            <a:noFill/>
            <a:miter lim="800000"/>
            <a:headEnd/>
            <a:tailEnd/>
          </a:ln>
        </p:spPr>
      </p:pic>
      <p:sp>
        <p:nvSpPr>
          <p:cNvPr id="1030" name="Rectangle 2"/>
          <p:cNvSpPr>
            <a:spLocks noGrp="1" noChangeArrowheads="1"/>
          </p:cNvSpPr>
          <p:nvPr>
            <p:ph type="title"/>
          </p:nvPr>
        </p:nvSpPr>
        <p:spPr bwMode="auto">
          <a:xfrm>
            <a:off x="685800" y="9144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Slide Number Placeholder 10"/>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66"/>
                </a:solidFill>
                <a:latin typeface="Arial" pitchFamily="34" charset="0"/>
              </a:defRPr>
            </a:lvl1pPr>
          </a:lstStyle>
          <a:p>
            <a:pPr fontAlgn="base">
              <a:spcBef>
                <a:spcPct val="0"/>
              </a:spcBef>
              <a:spcAft>
                <a:spcPct val="0"/>
              </a:spcAft>
            </a:pPr>
            <a:r>
              <a:rPr lang="en-US" altLang="en-US" dirty="0" smtClean="0"/>
              <a:t>Page </a:t>
            </a:r>
            <a:fld id="{CACD63DC-5278-4E9D-8BFF-662AEE8460D2}" type="slidenum">
              <a:rPr lang="en-US" altLang="en-US" smtClean="0"/>
              <a:pPr fontAlgn="base">
                <a:spcBef>
                  <a:spcPct val="0"/>
                </a:spcBef>
                <a:spcAft>
                  <a:spcPct val="0"/>
                </a:spcAft>
              </a:pPr>
              <a:t>‹#›</a:t>
            </a:fld>
            <a:endParaRPr lang="en-US" altLang="en-US" dirty="0" smtClean="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med">
    <p:fade/>
  </p:transition>
  <p:timing>
    <p:tnLst>
      <p:par>
        <p:cTn id="1" dur="indefinite" restart="never" nodeType="tmRoot"/>
      </p:par>
    </p:tnLst>
  </p:timing>
  <p:hf hdr="0" ftr="0" dt="0"/>
  <p:txStyles>
    <p:titleStyle>
      <a:lvl1pPr algn="r" rtl="0" eaLnBrk="0" fontAlgn="base" hangingPunct="0">
        <a:spcBef>
          <a:spcPct val="0"/>
        </a:spcBef>
        <a:spcAft>
          <a:spcPct val="0"/>
        </a:spcAft>
        <a:defRPr sz="3200">
          <a:solidFill>
            <a:srgbClr val="000066"/>
          </a:solidFill>
          <a:latin typeface="+mj-lt"/>
          <a:ea typeface="+mj-ea"/>
          <a:cs typeface="+mj-cs"/>
        </a:defRPr>
      </a:lvl1pPr>
      <a:lvl2pPr algn="r" rtl="0" eaLnBrk="0" fontAlgn="base" hangingPunct="0">
        <a:spcBef>
          <a:spcPct val="0"/>
        </a:spcBef>
        <a:spcAft>
          <a:spcPct val="0"/>
        </a:spcAft>
        <a:defRPr sz="3200">
          <a:solidFill>
            <a:srgbClr val="000066"/>
          </a:solidFill>
          <a:latin typeface="Times New Roman" pitchFamily="18" charset="0"/>
        </a:defRPr>
      </a:lvl2pPr>
      <a:lvl3pPr algn="r" rtl="0" eaLnBrk="0" fontAlgn="base" hangingPunct="0">
        <a:spcBef>
          <a:spcPct val="0"/>
        </a:spcBef>
        <a:spcAft>
          <a:spcPct val="0"/>
        </a:spcAft>
        <a:defRPr sz="3200">
          <a:solidFill>
            <a:srgbClr val="000066"/>
          </a:solidFill>
          <a:latin typeface="Times New Roman" pitchFamily="18" charset="0"/>
        </a:defRPr>
      </a:lvl3pPr>
      <a:lvl4pPr algn="r" rtl="0" eaLnBrk="0" fontAlgn="base" hangingPunct="0">
        <a:spcBef>
          <a:spcPct val="0"/>
        </a:spcBef>
        <a:spcAft>
          <a:spcPct val="0"/>
        </a:spcAft>
        <a:defRPr sz="3200">
          <a:solidFill>
            <a:srgbClr val="000066"/>
          </a:solidFill>
          <a:latin typeface="Times New Roman" pitchFamily="18" charset="0"/>
        </a:defRPr>
      </a:lvl4pPr>
      <a:lvl5pPr algn="r" rtl="0" eaLnBrk="0" fontAlgn="base" hangingPunct="0">
        <a:spcBef>
          <a:spcPct val="0"/>
        </a:spcBef>
        <a:spcAft>
          <a:spcPct val="0"/>
        </a:spcAft>
        <a:defRPr sz="3200">
          <a:solidFill>
            <a:srgbClr val="000066"/>
          </a:solidFill>
          <a:latin typeface="Times New Roman" pitchFamily="18" charset="0"/>
        </a:defRPr>
      </a:lvl5pPr>
      <a:lvl6pPr marL="457200" algn="r" rtl="0" fontAlgn="base">
        <a:spcBef>
          <a:spcPct val="0"/>
        </a:spcBef>
        <a:spcAft>
          <a:spcPct val="0"/>
        </a:spcAft>
        <a:defRPr sz="3200">
          <a:solidFill>
            <a:srgbClr val="000066"/>
          </a:solidFill>
          <a:latin typeface="Times New Roman" pitchFamily="18" charset="0"/>
        </a:defRPr>
      </a:lvl6pPr>
      <a:lvl7pPr marL="914400" algn="r" rtl="0" fontAlgn="base">
        <a:spcBef>
          <a:spcPct val="0"/>
        </a:spcBef>
        <a:spcAft>
          <a:spcPct val="0"/>
        </a:spcAft>
        <a:defRPr sz="3200">
          <a:solidFill>
            <a:srgbClr val="000066"/>
          </a:solidFill>
          <a:latin typeface="Times New Roman" pitchFamily="18" charset="0"/>
        </a:defRPr>
      </a:lvl7pPr>
      <a:lvl8pPr marL="1371600" algn="r" rtl="0" fontAlgn="base">
        <a:spcBef>
          <a:spcPct val="0"/>
        </a:spcBef>
        <a:spcAft>
          <a:spcPct val="0"/>
        </a:spcAft>
        <a:defRPr sz="3200">
          <a:solidFill>
            <a:srgbClr val="000066"/>
          </a:solidFill>
          <a:latin typeface="Times New Roman" pitchFamily="18" charset="0"/>
        </a:defRPr>
      </a:lvl8pPr>
      <a:lvl9pPr marL="1828800" algn="r" rtl="0" fontAlgn="base">
        <a:spcBef>
          <a:spcPct val="0"/>
        </a:spcBef>
        <a:spcAft>
          <a:spcPct val="0"/>
        </a:spcAft>
        <a:defRPr sz="32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lr>
          <a:srgbClr val="8C001B"/>
        </a:buClr>
        <a:buChar char="•"/>
        <a:defRPr sz="2400">
          <a:solidFill>
            <a:srgbClr val="8C001B"/>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a:solidFill>
            <a:srgbClr val="8C001B"/>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
          <p:cNvGrpSpPr>
            <a:grpSpLocks/>
          </p:cNvGrpSpPr>
          <p:nvPr/>
        </p:nvGrpSpPr>
        <p:grpSpPr bwMode="auto">
          <a:xfrm>
            <a:off x="681038" y="1500188"/>
            <a:ext cx="7853362" cy="66675"/>
            <a:chOff x="429" y="945"/>
            <a:chExt cx="4947" cy="42"/>
          </a:xfrm>
        </p:grpSpPr>
        <p:sp>
          <p:nvSpPr>
            <p:cNvPr id="1033" name="Line 7"/>
            <p:cNvSpPr>
              <a:spLocks noChangeShapeType="1"/>
            </p:cNvSpPr>
            <p:nvPr userDrawn="1"/>
          </p:nvSpPr>
          <p:spPr bwMode="auto">
            <a:xfrm>
              <a:off x="432" y="945"/>
              <a:ext cx="4944" cy="0"/>
            </a:xfrm>
            <a:prstGeom prst="line">
              <a:avLst/>
            </a:prstGeom>
            <a:noFill/>
            <a:ln w="38100">
              <a:solidFill>
                <a:srgbClr val="00008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smtClean="0">
                <a:solidFill>
                  <a:srgbClr val="000000"/>
                </a:solidFill>
              </a:endParaRPr>
            </a:p>
          </p:txBody>
        </p:sp>
        <p:sp>
          <p:nvSpPr>
            <p:cNvPr id="2" name="Line 8"/>
            <p:cNvSpPr>
              <a:spLocks noChangeShapeType="1"/>
            </p:cNvSpPr>
            <p:nvPr userDrawn="1"/>
          </p:nvSpPr>
          <p:spPr bwMode="auto">
            <a:xfrm>
              <a:off x="429" y="987"/>
              <a:ext cx="4944" cy="0"/>
            </a:xfrm>
            <a:prstGeom prst="line">
              <a:avLst/>
            </a:prstGeom>
            <a:noFill/>
            <a:ln w="38100">
              <a:solidFill>
                <a:srgbClr val="F00000"/>
              </a:solidFill>
              <a:miter lim="800000"/>
              <a:headEnd/>
              <a:tailEnd/>
            </a:ln>
            <a:extLst>
              <a:ext uri="{909E8E84-426E-40DD-AFC4-6F175D3DCCD1}">
                <a14:hiddenFill xmlns:a14="http://schemas.microsoft.com/office/drawing/2010/main">
                  <a:noFill/>
                </a14:hiddenFill>
              </a:ext>
            </a:extLst>
          </p:spPr>
          <p:txBody>
            <a:bodyPr wrap="none"/>
            <a:lstStyle/>
            <a:p>
              <a:pPr algn="r" fontAlgn="base">
                <a:spcBef>
                  <a:spcPct val="0"/>
                </a:spcBef>
                <a:spcAft>
                  <a:spcPct val="0"/>
                </a:spcAft>
              </a:pPr>
              <a:endParaRPr lang="en-US" sz="2000" smtClean="0">
                <a:solidFill>
                  <a:srgbClr val="000000"/>
                </a:solidFill>
              </a:endParaRPr>
            </a:p>
          </p:txBody>
        </p:sp>
      </p:grpSp>
      <p:sp>
        <p:nvSpPr>
          <p:cNvPr id="1034" name="Text Box 10"/>
          <p:cNvSpPr txBox="1">
            <a:spLocks noChangeArrowheads="1"/>
          </p:cNvSpPr>
          <p:nvPr/>
        </p:nvSpPr>
        <p:spPr bwMode="auto">
          <a:xfrm>
            <a:off x="0" y="2667000"/>
            <a:ext cx="611188"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sp>
        <p:nvSpPr>
          <p:cNvPr id="1035" name="Text Box 11"/>
          <p:cNvSpPr txBox="1">
            <a:spLocks noChangeArrowheads="1"/>
          </p:cNvSpPr>
          <p:nvPr/>
        </p:nvSpPr>
        <p:spPr bwMode="auto">
          <a:xfrm>
            <a:off x="8532813" y="2743200"/>
            <a:ext cx="611187" cy="2057400"/>
          </a:xfrm>
          <a:prstGeom prst="rect">
            <a:avLst/>
          </a:prstGeom>
          <a:noFill/>
          <a:ln w="9525">
            <a:noFill/>
            <a:miter lim="800000"/>
            <a:headEnd/>
            <a:tailEnd/>
          </a:ln>
          <a:effectLst/>
        </p:spPr>
        <p:txBody>
          <a:bodyPr vert="eaVert">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defRPr/>
            </a:pPr>
            <a:endParaRPr lang="en-US" sz="2800" dirty="0" smtClean="0">
              <a:solidFill>
                <a:srgbClr val="000000"/>
              </a:solidFill>
              <a:latin typeface="Arial" charset="0"/>
            </a:endParaRPr>
          </a:p>
        </p:txBody>
      </p:sp>
      <p:pic>
        <p:nvPicPr>
          <p:cNvPr id="1029"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152400"/>
            <a:ext cx="16398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685800" y="914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Slide Number Placeholder 10"/>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defRPr>
            </a:lvl1pPr>
          </a:lstStyle>
          <a:p>
            <a:pPr fontAlgn="base">
              <a:spcBef>
                <a:spcPct val="0"/>
              </a:spcBef>
              <a:spcAft>
                <a:spcPct val="0"/>
              </a:spcAft>
            </a:pPr>
            <a:r>
              <a:rPr lang="en-US" altLang="en-US" smtClean="0"/>
              <a:t>Page </a:t>
            </a:r>
            <a:fld id="{D3242323-E06A-4BA0-94A1-6D55EE555C81}"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61417136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spd="med">
    <p:fade/>
  </p:transition>
  <p:timing>
    <p:tnLst>
      <p:par>
        <p:cTn id="1" dur="indefinite" restart="never" nodeType="tmRoot"/>
      </p:par>
    </p:tnLst>
  </p:timing>
  <p:hf hdr="0" ftr="0" dt="0"/>
  <p:txStyles>
    <p:titleStyle>
      <a:lvl1pPr algn="r" rtl="0" eaLnBrk="0" fontAlgn="base" hangingPunct="0">
        <a:spcBef>
          <a:spcPct val="0"/>
        </a:spcBef>
        <a:spcAft>
          <a:spcPct val="0"/>
        </a:spcAft>
        <a:defRPr sz="3200">
          <a:solidFill>
            <a:srgbClr val="000066"/>
          </a:solidFill>
          <a:latin typeface="+mj-lt"/>
          <a:ea typeface="+mj-ea"/>
          <a:cs typeface="+mj-cs"/>
        </a:defRPr>
      </a:lvl1pPr>
      <a:lvl2pPr algn="r" rtl="0" eaLnBrk="0" fontAlgn="base" hangingPunct="0">
        <a:spcBef>
          <a:spcPct val="0"/>
        </a:spcBef>
        <a:spcAft>
          <a:spcPct val="0"/>
        </a:spcAft>
        <a:defRPr sz="3200">
          <a:solidFill>
            <a:srgbClr val="000066"/>
          </a:solidFill>
          <a:latin typeface="Times New Roman" pitchFamily="18" charset="0"/>
        </a:defRPr>
      </a:lvl2pPr>
      <a:lvl3pPr algn="r" rtl="0" eaLnBrk="0" fontAlgn="base" hangingPunct="0">
        <a:spcBef>
          <a:spcPct val="0"/>
        </a:spcBef>
        <a:spcAft>
          <a:spcPct val="0"/>
        </a:spcAft>
        <a:defRPr sz="3200">
          <a:solidFill>
            <a:srgbClr val="000066"/>
          </a:solidFill>
          <a:latin typeface="Times New Roman" pitchFamily="18" charset="0"/>
        </a:defRPr>
      </a:lvl3pPr>
      <a:lvl4pPr algn="r" rtl="0" eaLnBrk="0" fontAlgn="base" hangingPunct="0">
        <a:spcBef>
          <a:spcPct val="0"/>
        </a:spcBef>
        <a:spcAft>
          <a:spcPct val="0"/>
        </a:spcAft>
        <a:defRPr sz="3200">
          <a:solidFill>
            <a:srgbClr val="000066"/>
          </a:solidFill>
          <a:latin typeface="Times New Roman" pitchFamily="18" charset="0"/>
        </a:defRPr>
      </a:lvl4pPr>
      <a:lvl5pPr algn="r" rtl="0" eaLnBrk="0" fontAlgn="base" hangingPunct="0">
        <a:spcBef>
          <a:spcPct val="0"/>
        </a:spcBef>
        <a:spcAft>
          <a:spcPct val="0"/>
        </a:spcAft>
        <a:defRPr sz="3200">
          <a:solidFill>
            <a:srgbClr val="000066"/>
          </a:solidFill>
          <a:latin typeface="Times New Roman" pitchFamily="18" charset="0"/>
        </a:defRPr>
      </a:lvl5pPr>
      <a:lvl6pPr marL="457200" algn="r" rtl="0" fontAlgn="base">
        <a:spcBef>
          <a:spcPct val="0"/>
        </a:spcBef>
        <a:spcAft>
          <a:spcPct val="0"/>
        </a:spcAft>
        <a:defRPr sz="3200">
          <a:solidFill>
            <a:srgbClr val="000066"/>
          </a:solidFill>
          <a:latin typeface="Times New Roman" pitchFamily="18" charset="0"/>
        </a:defRPr>
      </a:lvl6pPr>
      <a:lvl7pPr marL="914400" algn="r" rtl="0" fontAlgn="base">
        <a:spcBef>
          <a:spcPct val="0"/>
        </a:spcBef>
        <a:spcAft>
          <a:spcPct val="0"/>
        </a:spcAft>
        <a:defRPr sz="3200">
          <a:solidFill>
            <a:srgbClr val="000066"/>
          </a:solidFill>
          <a:latin typeface="Times New Roman" pitchFamily="18" charset="0"/>
        </a:defRPr>
      </a:lvl7pPr>
      <a:lvl8pPr marL="1371600" algn="r" rtl="0" fontAlgn="base">
        <a:spcBef>
          <a:spcPct val="0"/>
        </a:spcBef>
        <a:spcAft>
          <a:spcPct val="0"/>
        </a:spcAft>
        <a:defRPr sz="3200">
          <a:solidFill>
            <a:srgbClr val="000066"/>
          </a:solidFill>
          <a:latin typeface="Times New Roman" pitchFamily="18" charset="0"/>
        </a:defRPr>
      </a:lvl8pPr>
      <a:lvl9pPr marL="1828800" algn="r" rtl="0" fontAlgn="base">
        <a:spcBef>
          <a:spcPct val="0"/>
        </a:spcBef>
        <a:spcAft>
          <a:spcPct val="0"/>
        </a:spcAft>
        <a:defRPr sz="3200">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lr>
          <a:srgbClr val="8C001B"/>
        </a:buClr>
        <a:buChar char="•"/>
        <a:defRPr sz="2400">
          <a:solidFill>
            <a:srgbClr val="8C001B"/>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a:solidFill>
            <a:srgbClr val="8C001B"/>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5"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1239927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17223087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11197089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34153988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344991180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20401183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4"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380893765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sldNum" sz="quarter" idx="4"/>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a:solidFill>
                  <a:schemeClr val="accent1"/>
                </a:solidFill>
                <a:latin typeface="Calibri" pitchFamily="34" charset="0"/>
                <a:cs typeface="Calibri" pitchFamily="34" charset="0"/>
              </a:defRPr>
            </a:lvl1pPr>
          </a:lstStyle>
          <a:p>
            <a:pPr fontAlgn="base">
              <a:spcBef>
                <a:spcPct val="0"/>
              </a:spcBef>
              <a:spcAft>
                <a:spcPct val="0"/>
              </a:spcAft>
              <a:defRPr/>
            </a:pPr>
            <a:fld id="{1920E44E-FCE6-4E4E-B082-F66398FAAA0A}" type="slidenum">
              <a:rPr lang="en-US" smtClean="0">
                <a:solidFill>
                  <a:srgbClr val="7498BF"/>
                </a:solidFill>
              </a:rPr>
              <a:pPr fontAlgn="base">
                <a:spcBef>
                  <a:spcPct val="0"/>
                </a:spcBef>
                <a:spcAft>
                  <a:spcPct val="0"/>
                </a:spcAft>
                <a:defRPr/>
              </a:pPr>
              <a:t>‹#›</a:t>
            </a:fld>
            <a:endParaRPr lang="en-US" dirty="0">
              <a:solidFill>
                <a:srgbClr val="7498BF"/>
              </a:solidFill>
            </a:endParaRPr>
          </a:p>
        </p:txBody>
      </p:sp>
      <p:sp>
        <p:nvSpPr>
          <p:cNvPr id="30727" name="Rectangle 7"/>
          <p:cNvSpPr>
            <a:spLocks noChangeArrowheads="1"/>
          </p:cNvSpPr>
          <p:nvPr/>
        </p:nvSpPr>
        <p:spPr bwMode="auto">
          <a:xfrm>
            <a:off x="0" y="0"/>
            <a:ext cx="9144000" cy="1143000"/>
          </a:xfrm>
          <a:prstGeom prst="rect">
            <a:avLst/>
          </a:prstGeom>
          <a:gradFill rotWithShape="1">
            <a:gsLst>
              <a:gs pos="0">
                <a:srgbClr val="01508B"/>
              </a:gs>
              <a:gs pos="100000">
                <a:schemeClr val="tx1"/>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dirty="0">
              <a:solidFill>
                <a:srgbClr val="003580"/>
              </a:solidFill>
            </a:endParaRPr>
          </a:p>
        </p:txBody>
      </p:sp>
      <p:sp>
        <p:nvSpPr>
          <p:cNvPr id="30722"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7" descr="chcs horizontal logo large.jpg"/>
          <p:cNvPicPr>
            <a:picLocks noChangeAspect="1"/>
          </p:cNvPicPr>
          <p:nvPr userDrawn="1"/>
        </p:nvPicPr>
        <p:blipFill>
          <a:blip r:embed="rId15" cstate="print"/>
          <a:stretch>
            <a:fillRect/>
          </a:stretch>
        </p:blipFill>
        <p:spPr>
          <a:xfrm>
            <a:off x="228599" y="6400800"/>
            <a:ext cx="2625983" cy="274319"/>
          </a:xfrm>
          <a:prstGeom prst="rect">
            <a:avLst/>
          </a:prstGeom>
        </p:spPr>
      </p:pic>
    </p:spTree>
    <p:extLst>
      <p:ext uri="{BB962C8B-B14F-4D97-AF65-F5344CB8AC3E}">
        <p14:creationId xmlns:p14="http://schemas.microsoft.com/office/powerpoint/2010/main" val="226285258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ea typeface="+mj-ea"/>
          <a:cs typeface="Calibri" pitchFamily="34" charset="0"/>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1"/>
        </a:buClr>
        <a:buSzPct val="50000"/>
        <a:buFont typeface="Arial" charset="0"/>
        <a:buChar char="►"/>
        <a:defRPr sz="24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1"/>
        </a:buClr>
        <a:buFont typeface="Arial" charset="0"/>
        <a:buChar char="–"/>
        <a:defRPr>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Char char="»"/>
        <a:defRPr sz="16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3" Type="http://schemas.openxmlformats.org/officeDocument/2006/relationships/hyperlink" Target="http://www.lipscomb.edu/transformaging/tareport" TargetMode="External"/><Relationship Id="rId2" Type="http://schemas.openxmlformats.org/officeDocument/2006/relationships/notesSlide" Target="../notesSlides/notesSlide24.xml"/><Relationship Id="rId1" Type="http://schemas.openxmlformats.org/officeDocument/2006/relationships/slideLayout" Target="../slideLayouts/slideLayout151.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15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15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3.xml"/><Relationship Id="rId1" Type="http://schemas.openxmlformats.org/officeDocument/2006/relationships/slideLayout" Target="../slideLayouts/slideLayout15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4.xml"/><Relationship Id="rId1" Type="http://schemas.openxmlformats.org/officeDocument/2006/relationships/slideLayout" Target="../slideLayouts/slideLayout15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7.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7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6.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6.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76.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6.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76.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7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6.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68.xml"/></Relationships>
</file>

<file path=ppt/slides/_rels/slide67.xml.rels><?xml version="1.0" encoding="UTF-8" standalone="yes"?>
<Relationships xmlns="http://schemas.openxmlformats.org/package/2006/relationships"><Relationship Id="rId3" Type="http://schemas.openxmlformats.org/officeDocument/2006/relationships/hyperlink" Target="http://www.kancare.ks.gov/section_1115_waiver.htm" TargetMode="External"/><Relationship Id="rId2" Type="http://schemas.openxmlformats.org/officeDocument/2006/relationships/hyperlink" Target="http://www.kancare.ks.gov/" TargetMode="External"/><Relationship Id="rId1" Type="http://schemas.openxmlformats.org/officeDocument/2006/relationships/slideLayout" Target="../slideLayouts/slideLayout167.xml"/><Relationship Id="rId4" Type="http://schemas.openxmlformats.org/officeDocument/2006/relationships/hyperlink" Target="http://www.kdads.ks.gov/"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hyperlink" Target="mailto:Chris.Welch@hhsc.state.tx.us" TargetMode="External"/><Relationship Id="rId2" Type="http://schemas.openxmlformats.org/officeDocument/2006/relationships/hyperlink" Target="mailto:akruse@chcs.org" TargetMode="External"/><Relationship Id="rId1" Type="http://schemas.openxmlformats.org/officeDocument/2006/relationships/slideLayout" Target="../slideLayouts/slideLayout7.xml"/><Relationship Id="rId5" Type="http://schemas.openxmlformats.org/officeDocument/2006/relationships/hyperlink" Target="mailto:a.jordan@kdads.ks.gov" TargetMode="External"/><Relationship Id="rId4" Type="http://schemas.openxmlformats.org/officeDocument/2006/relationships/hyperlink" Target="mailto:Jay.Taylor@tn.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676400" y="3886200"/>
            <a:ext cx="7315200" cy="2057400"/>
          </a:xfrm>
        </p:spPr>
        <p:txBody>
          <a:bodyPr/>
          <a:lstStyle/>
          <a:p>
            <a:pPr algn="r" eaLnBrk="1" hangingPunct="1">
              <a:lnSpc>
                <a:spcPct val="90000"/>
              </a:lnSpc>
            </a:pPr>
            <a:endParaRPr lang="en-US" dirty="0" smtClean="0"/>
          </a:p>
          <a:p>
            <a:pPr algn="r" eaLnBrk="1" hangingPunct="1">
              <a:lnSpc>
                <a:spcPct val="90000"/>
              </a:lnSpc>
            </a:pPr>
            <a:r>
              <a:rPr lang="en-US" dirty="0" smtClean="0"/>
              <a:t>NASUAD HCBS Conference</a:t>
            </a:r>
          </a:p>
          <a:p>
            <a:pPr algn="r" eaLnBrk="1" hangingPunct="1">
              <a:lnSpc>
                <a:spcPct val="90000"/>
              </a:lnSpc>
            </a:pPr>
            <a:r>
              <a:rPr lang="en-US" dirty="0" smtClean="0"/>
              <a:t>September 1, 2015</a:t>
            </a:r>
          </a:p>
          <a:p>
            <a:pPr algn="r" eaLnBrk="1" hangingPunct="1">
              <a:lnSpc>
                <a:spcPct val="90000"/>
              </a:lnSpc>
            </a:pPr>
            <a:endParaRPr lang="en-US" dirty="0" smtClean="0"/>
          </a:p>
          <a:p>
            <a:pPr algn="r" eaLnBrk="1" hangingPunct="1">
              <a:lnSpc>
                <a:spcPct val="90000"/>
              </a:lnSpc>
            </a:pPr>
            <a:r>
              <a:rPr lang="en-US" sz="1800" b="1" dirty="0" smtClean="0"/>
              <a:t>Alexandra Kruse, Senior Program Officer, </a:t>
            </a:r>
          </a:p>
          <a:p>
            <a:pPr algn="r" eaLnBrk="1" hangingPunct="1">
              <a:lnSpc>
                <a:spcPct val="90000"/>
              </a:lnSpc>
            </a:pPr>
            <a:r>
              <a:rPr lang="en-US" sz="1800" b="1" dirty="0" smtClean="0"/>
              <a:t>Center for Health Care Strategies</a:t>
            </a:r>
            <a:endParaRPr lang="en-US" sz="1800" dirty="0" smtClean="0"/>
          </a:p>
        </p:txBody>
      </p:sp>
      <p:sp>
        <p:nvSpPr>
          <p:cNvPr id="4" name="TextBox 3"/>
          <p:cNvSpPr txBox="1"/>
          <p:nvPr/>
        </p:nvSpPr>
        <p:spPr>
          <a:xfrm>
            <a:off x="533400" y="2316540"/>
            <a:ext cx="8610600" cy="1384995"/>
          </a:xfrm>
          <a:prstGeom prst="rect">
            <a:avLst/>
          </a:prstGeom>
          <a:noFill/>
        </p:spPr>
        <p:txBody>
          <a:bodyPr wrap="square" rtlCol="0">
            <a:spAutoFit/>
          </a:bodyPr>
          <a:lstStyle/>
          <a:p>
            <a:pPr algn="r" fontAlgn="base">
              <a:spcBef>
                <a:spcPct val="0"/>
              </a:spcBef>
              <a:spcAft>
                <a:spcPct val="0"/>
              </a:spcAft>
            </a:pPr>
            <a:r>
              <a:rPr lang="en-US" sz="2800" dirty="0" smtClean="0">
                <a:solidFill>
                  <a:srgbClr val="003580"/>
                </a:solidFill>
                <a:latin typeface="Calibri" pitchFamily="34" charset="0"/>
                <a:cs typeface="Calibri" pitchFamily="34" charset="0"/>
              </a:rPr>
              <a:t>State Innovations in Long-Term Services and Supports: Providing Person-Centered, Community-Based Care and Advancing Quality and Purchasing Strategies</a:t>
            </a:r>
            <a:endParaRPr lang="en-US" sz="2800" dirty="0">
              <a:solidFill>
                <a:srgbClr val="003580"/>
              </a:solidFill>
              <a:latin typeface="Calibri" pitchFamily="34" charset="0"/>
              <a:cs typeface="Calibri" pitchFamily="34" charset="0"/>
            </a:endParaRPr>
          </a:p>
        </p:txBody>
      </p:sp>
      <p:sp>
        <p:nvSpPr>
          <p:cNvPr id="5" name="TextBox 3"/>
          <p:cNvSpPr txBox="1"/>
          <p:nvPr/>
        </p:nvSpPr>
        <p:spPr>
          <a:xfrm>
            <a:off x="372979" y="5843336"/>
            <a:ext cx="77724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400" i="1" dirty="0" smtClean="0">
                <a:latin typeface="Calibri" pitchFamily="34" charset="0"/>
              </a:rPr>
              <a:t>Supported by The </a:t>
            </a:r>
            <a:r>
              <a:rPr lang="en-US" sz="1400" i="1" dirty="0">
                <a:latin typeface="Calibri" pitchFamily="34" charset="0"/>
              </a:rPr>
              <a:t>SCAN Foundation</a:t>
            </a:r>
          </a:p>
        </p:txBody>
      </p:sp>
    </p:spTree>
    <p:extLst>
      <p:ext uri="{BB962C8B-B14F-4D97-AF65-F5344CB8AC3E}">
        <p14:creationId xmlns:p14="http://schemas.microsoft.com/office/powerpoint/2010/main" val="3756477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219200"/>
            <a:ext cx="7848600" cy="2381250"/>
          </a:xfrm>
        </p:spPr>
        <p:txBody>
          <a:bodyPr/>
          <a:lstStyle/>
          <a:p>
            <a:pPr eaLnBrk="1" hangingPunct="1"/>
            <a:r>
              <a:rPr lang="en-US" altLang="en-US" sz="3600" dirty="0" smtClean="0"/>
              <a:t>State Innovations in Long-Term Services and Supports: Providing Person-Centered, Community-Based Care</a:t>
            </a:r>
          </a:p>
        </p:txBody>
      </p:sp>
      <p:sp>
        <p:nvSpPr>
          <p:cNvPr id="3075" name="Subtitle 1"/>
          <p:cNvSpPr>
            <a:spLocks noGrp="1"/>
          </p:cNvSpPr>
          <p:nvPr>
            <p:ph type="subTitle" idx="1"/>
          </p:nvPr>
        </p:nvSpPr>
        <p:spPr/>
        <p:txBody>
          <a:bodyPr/>
          <a:lstStyle/>
          <a:p>
            <a:r>
              <a:rPr lang="en-US" altLang="en-US" sz="2200" b="1" dirty="0" smtClean="0"/>
              <a:t>Chris Welch</a:t>
            </a:r>
          </a:p>
          <a:p>
            <a:r>
              <a:rPr lang="en-US" altLang="en-US" sz="2200" b="1" dirty="0" smtClean="0"/>
              <a:t>LTSS Program Specialist</a:t>
            </a:r>
          </a:p>
          <a:p>
            <a:r>
              <a:rPr lang="en-US" altLang="en-US" sz="2200" b="1" dirty="0" smtClean="0"/>
              <a:t>Texas</a:t>
            </a:r>
          </a:p>
        </p:txBody>
      </p:sp>
    </p:spTree>
    <p:extLst>
      <p:ext uri="{BB962C8B-B14F-4D97-AF65-F5344CB8AC3E}">
        <p14:creationId xmlns:p14="http://schemas.microsoft.com/office/powerpoint/2010/main" val="97743564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533400"/>
            <a:ext cx="7772400" cy="914400"/>
          </a:xfrm>
        </p:spPr>
        <p:txBody>
          <a:bodyPr/>
          <a:lstStyle/>
          <a:p>
            <a:r>
              <a:rPr lang="en-US" altLang="en-US" smtClean="0"/>
              <a:t>Money Follows the Person</a:t>
            </a:r>
            <a:br>
              <a:rPr lang="en-US" altLang="en-US" smtClean="0"/>
            </a:br>
            <a:r>
              <a:rPr lang="en-US" altLang="en-US" smtClean="0"/>
              <a:t>Behavioral Health Pilot (MFP-BHP) Goals</a:t>
            </a:r>
          </a:p>
        </p:txBody>
      </p:sp>
      <p:sp>
        <p:nvSpPr>
          <p:cNvPr id="4099" name="Content Placeholder 2"/>
          <p:cNvSpPr>
            <a:spLocks noGrp="1"/>
          </p:cNvSpPr>
          <p:nvPr>
            <p:ph idx="1"/>
          </p:nvPr>
        </p:nvSpPr>
        <p:spPr>
          <a:xfrm>
            <a:off x="685800" y="1752600"/>
            <a:ext cx="7848600" cy="4343400"/>
          </a:xfrm>
        </p:spPr>
        <p:txBody>
          <a:bodyPr/>
          <a:lstStyle/>
          <a:p>
            <a:pPr>
              <a:lnSpc>
                <a:spcPct val="80000"/>
              </a:lnSpc>
              <a:spcAft>
                <a:spcPts val="1000"/>
              </a:spcAft>
            </a:pPr>
            <a:r>
              <a:rPr lang="en-US" altLang="en-US" sz="2500" smtClean="0"/>
              <a:t>Builds off long-standing MFP efforts </a:t>
            </a:r>
          </a:p>
          <a:p>
            <a:pPr>
              <a:lnSpc>
                <a:spcPct val="80000"/>
              </a:lnSpc>
              <a:spcAft>
                <a:spcPts val="1000"/>
              </a:spcAft>
            </a:pPr>
            <a:r>
              <a:rPr lang="en-US" altLang="en-US" sz="2500" smtClean="0"/>
              <a:t>Transitions adults with severe mental illness and/or substance abuse disorders from nursing facilities to the community</a:t>
            </a:r>
          </a:p>
          <a:p>
            <a:pPr>
              <a:lnSpc>
                <a:spcPct val="80000"/>
              </a:lnSpc>
              <a:spcAft>
                <a:spcPts val="1000"/>
              </a:spcAft>
            </a:pPr>
            <a:r>
              <a:rPr lang="en-US" altLang="en-US" sz="2500" smtClean="0"/>
              <a:t>Helps people be successful  in the community by integrating mental health and substance abuse services with Long-term Services and Supports (LTSS)</a:t>
            </a:r>
          </a:p>
          <a:p>
            <a:pPr>
              <a:lnSpc>
                <a:spcPct val="80000"/>
              </a:lnSpc>
              <a:spcAft>
                <a:spcPts val="1000"/>
              </a:spcAft>
            </a:pPr>
            <a:r>
              <a:rPr lang="en-US" altLang="en-US" sz="2500" smtClean="0"/>
              <a:t>Includes Cognitive Adaptation Training (CA) and substance abuse services provided up to six months before and after discharge</a:t>
            </a:r>
          </a:p>
          <a:p>
            <a:pPr>
              <a:lnSpc>
                <a:spcPct val="80000"/>
              </a:lnSpc>
            </a:pPr>
            <a:r>
              <a:rPr lang="en-US" altLang="en-US" sz="2500" smtClean="0"/>
              <a:t>Results in positive, long-term changes to the Medicaid system </a:t>
            </a:r>
          </a:p>
          <a:p>
            <a:endParaRPr lang="en-US" altLang="en-US" smtClean="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fld id="{1C8866A7-E913-4E3E-8CAA-59466F33734E}" type="slidenum">
              <a:rPr lang="en-US" altLang="en-US" sz="1400">
                <a:latin typeface="Arial" panose="020B0604020202020204" pitchFamily="34" charset="0"/>
              </a:rPr>
              <a:pPr algn="ctr" eaLnBrk="1" hangingPunct="1">
                <a:spcBef>
                  <a:spcPct val="0"/>
                </a:spcBef>
                <a:buFontTx/>
                <a:buNone/>
              </a:pPr>
              <a:t>11</a:t>
            </a:fld>
            <a:endParaRPr lang="en-US" altLang="en-US" sz="1400">
              <a:latin typeface="Arial" panose="020B0604020202020204" pitchFamily="34" charset="0"/>
            </a:endParaRPr>
          </a:p>
        </p:txBody>
      </p:sp>
    </p:spTree>
    <p:extLst>
      <p:ext uri="{BB962C8B-B14F-4D97-AF65-F5344CB8AC3E}">
        <p14:creationId xmlns:p14="http://schemas.microsoft.com/office/powerpoint/2010/main" val="218662951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MFP-BHP Outcomes</a:t>
            </a:r>
          </a:p>
        </p:txBody>
      </p:sp>
      <p:sp>
        <p:nvSpPr>
          <p:cNvPr id="5123" name="Content Placeholder 2"/>
          <p:cNvSpPr>
            <a:spLocks noGrp="1"/>
          </p:cNvSpPr>
          <p:nvPr>
            <p:ph idx="1"/>
          </p:nvPr>
        </p:nvSpPr>
        <p:spPr/>
        <p:txBody>
          <a:bodyPr/>
          <a:lstStyle/>
          <a:p>
            <a:pPr>
              <a:spcAft>
                <a:spcPts val="1000"/>
              </a:spcAft>
            </a:pPr>
            <a:r>
              <a:rPr lang="en-US" altLang="en-US" smtClean="0"/>
              <a:t>381 individuals have transitioned into the community under the pilot since 2008</a:t>
            </a:r>
          </a:p>
          <a:p>
            <a:pPr>
              <a:spcAft>
                <a:spcPts val="1000"/>
              </a:spcAft>
            </a:pPr>
            <a:r>
              <a:rPr lang="en-US" altLang="en-US" smtClean="0"/>
              <a:t>To date, 72% of individuals in the pilot have maintained independence in the community</a:t>
            </a:r>
          </a:p>
          <a:p>
            <a:r>
              <a:rPr lang="en-US" altLang="en-US" smtClean="0"/>
              <a:t>Examples of increased independence include getting a job at competitive wages, driving, volunteering, getting a GED, teaching art classes, leading substance use peer support groups and working toward a college degree</a:t>
            </a:r>
          </a:p>
          <a:p>
            <a:endParaRPr lang="en-US" altLang="en-US" smtClean="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fld id="{BDEB1781-5406-4122-999D-1990BAED5414}" type="slidenum">
              <a:rPr lang="en-US" altLang="en-US" sz="1400">
                <a:latin typeface="Arial" panose="020B0604020202020204" pitchFamily="34" charset="0"/>
              </a:rPr>
              <a:pPr algn="ctr" eaLnBrk="1" hangingPunct="1">
                <a:spcBef>
                  <a:spcPct val="0"/>
                </a:spcBef>
                <a:buFontTx/>
                <a:buNone/>
              </a:pPr>
              <a:t>12</a:t>
            </a:fld>
            <a:endParaRPr lang="en-US" altLang="en-US" sz="1400">
              <a:latin typeface="Arial" panose="020B0604020202020204" pitchFamily="34" charset="0"/>
            </a:endParaRPr>
          </a:p>
        </p:txBody>
      </p:sp>
    </p:spTree>
    <p:extLst>
      <p:ext uri="{BB962C8B-B14F-4D97-AF65-F5344CB8AC3E}">
        <p14:creationId xmlns:p14="http://schemas.microsoft.com/office/powerpoint/2010/main" val="416466694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Community First Choice</a:t>
            </a:r>
          </a:p>
        </p:txBody>
      </p:sp>
      <p:sp>
        <p:nvSpPr>
          <p:cNvPr id="6147" name="Content Placeholder 2"/>
          <p:cNvSpPr>
            <a:spLocks noGrp="1"/>
          </p:cNvSpPr>
          <p:nvPr>
            <p:ph idx="1"/>
          </p:nvPr>
        </p:nvSpPr>
        <p:spPr/>
        <p:txBody>
          <a:bodyPr/>
          <a:lstStyle/>
          <a:p>
            <a:r>
              <a:rPr lang="en-US" altLang="en-US" smtClean="0"/>
              <a:t>Senate Bill 7, 83</a:t>
            </a:r>
            <a:r>
              <a:rPr lang="en-US" altLang="en-US" baseline="30000" smtClean="0"/>
              <a:t>rd</a:t>
            </a:r>
            <a:r>
              <a:rPr lang="en-US" altLang="en-US" smtClean="0"/>
              <a:t> Legislative Session, requires the most cost-effective approach to basic attendant and habilitation service delivery</a:t>
            </a:r>
          </a:p>
          <a:p>
            <a:r>
              <a:rPr lang="en-US" altLang="en-US" smtClean="0"/>
              <a:t>Health and Human Services Commission (HHSC) met this requirement by implementing Community First Choice (CFC) services on June 1, 2015</a:t>
            </a:r>
          </a:p>
          <a:p>
            <a:r>
              <a:rPr lang="en-US" altLang="en-US" smtClean="0"/>
              <a:t>CFC benefits are state plan benefits and available to all individuals enrolled in Medicaid who meet criteria</a:t>
            </a:r>
          </a:p>
          <a:p>
            <a:endParaRPr lang="en-US" altLang="en-US" smtClean="0"/>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6CBC6CF9-E4A3-4663-8DA5-E52B04C80FC3}" type="slidenum">
              <a:rPr lang="en-US" altLang="en-US" sz="1400">
                <a:latin typeface="Arial" panose="020B0604020202020204" pitchFamily="34" charset="0"/>
              </a:rPr>
              <a:pPr algn="ctr" eaLnBrk="1" hangingPunct="1">
                <a:spcBef>
                  <a:spcPct val="0"/>
                </a:spcBef>
                <a:buFontTx/>
                <a:buNone/>
              </a:pPr>
              <a:t>13</a:t>
            </a:fld>
            <a:endParaRPr lang="en-US" altLang="en-US" sz="1400">
              <a:latin typeface="Arial" panose="020B0604020202020204" pitchFamily="34" charset="0"/>
            </a:endParaRPr>
          </a:p>
        </p:txBody>
      </p:sp>
    </p:spTree>
    <p:extLst>
      <p:ext uri="{BB962C8B-B14F-4D97-AF65-F5344CB8AC3E}">
        <p14:creationId xmlns:p14="http://schemas.microsoft.com/office/powerpoint/2010/main" val="196107374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CFC Overview</a:t>
            </a:r>
          </a:p>
        </p:txBody>
      </p:sp>
      <p:sp>
        <p:nvSpPr>
          <p:cNvPr id="7171" name="Content Placeholder 2"/>
          <p:cNvSpPr>
            <a:spLocks noGrp="1"/>
          </p:cNvSpPr>
          <p:nvPr>
            <p:ph idx="1"/>
          </p:nvPr>
        </p:nvSpPr>
        <p:spPr/>
        <p:txBody>
          <a:bodyPr/>
          <a:lstStyle/>
          <a:p>
            <a:r>
              <a:rPr lang="en-US" altLang="en-US" dirty="0" smtClean="0">
                <a:solidFill>
                  <a:srgbClr val="1F497D"/>
                </a:solidFill>
              </a:rPr>
              <a:t>For CFC eligibility, an individual must:</a:t>
            </a:r>
          </a:p>
          <a:p>
            <a:pPr lvl="1"/>
            <a:r>
              <a:rPr lang="en-US" altLang="en-US" dirty="0" smtClean="0">
                <a:solidFill>
                  <a:srgbClr val="1F497D"/>
                </a:solidFill>
              </a:rPr>
              <a:t>Be a child or an adult who is eligible for Medicaid;</a:t>
            </a:r>
            <a:endParaRPr lang="en-US" altLang="en-US" sz="2000" dirty="0" smtClean="0">
              <a:solidFill>
                <a:srgbClr val="1F497D"/>
              </a:solidFill>
            </a:endParaRPr>
          </a:p>
          <a:p>
            <a:pPr lvl="1"/>
            <a:r>
              <a:rPr lang="en-US" altLang="en-US" dirty="0" smtClean="0">
                <a:solidFill>
                  <a:srgbClr val="1F497D"/>
                </a:solidFill>
              </a:rPr>
              <a:t>Require an institutional level of care for:</a:t>
            </a:r>
          </a:p>
          <a:p>
            <a:pPr lvl="2"/>
            <a:r>
              <a:rPr lang="en-US" altLang="en-US" dirty="0" smtClean="0">
                <a:solidFill>
                  <a:srgbClr val="1F497D"/>
                </a:solidFill>
              </a:rPr>
              <a:t>a nursing facility; </a:t>
            </a:r>
          </a:p>
          <a:p>
            <a:pPr lvl="2"/>
            <a:r>
              <a:rPr lang="en-US" altLang="en-US" dirty="0" smtClean="0">
                <a:solidFill>
                  <a:srgbClr val="1F497D"/>
                </a:solidFill>
              </a:rPr>
              <a:t>a hospital;</a:t>
            </a:r>
          </a:p>
          <a:p>
            <a:pPr lvl="2"/>
            <a:r>
              <a:rPr lang="en-US" altLang="en-US" dirty="0" smtClean="0">
                <a:solidFill>
                  <a:srgbClr val="1F497D"/>
                </a:solidFill>
              </a:rPr>
              <a:t>an institution of mental disease (under age 21 or 65 or older); or</a:t>
            </a:r>
          </a:p>
          <a:p>
            <a:pPr lvl="2"/>
            <a:r>
              <a:rPr lang="en-US" altLang="en-US" dirty="0" smtClean="0">
                <a:solidFill>
                  <a:srgbClr val="1F497D"/>
                </a:solidFill>
              </a:rPr>
              <a:t>an intermediate care facility for individuals with an intellectual disability or related condition; and</a:t>
            </a:r>
            <a:endParaRPr lang="en-US" altLang="en-US" sz="1200" dirty="0" smtClean="0">
              <a:solidFill>
                <a:srgbClr val="1F497D"/>
              </a:solidFill>
            </a:endParaRPr>
          </a:p>
          <a:p>
            <a:pPr lvl="1"/>
            <a:r>
              <a:rPr lang="en-US" altLang="en-US" dirty="0" smtClean="0">
                <a:solidFill>
                  <a:srgbClr val="1F497D"/>
                </a:solidFill>
              </a:rPr>
              <a:t>Receive an annual redetermination.</a:t>
            </a: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B6C85C97-8082-448D-A6F1-146DA5FD4EA8}" type="slidenum">
              <a:rPr lang="en-US" altLang="en-US" sz="1400">
                <a:latin typeface="Arial" panose="020B0604020202020204" pitchFamily="34" charset="0"/>
              </a:rPr>
              <a:pPr algn="ctr" eaLnBrk="1" hangingPunct="1">
                <a:spcBef>
                  <a:spcPct val="0"/>
                </a:spcBef>
                <a:buFontTx/>
                <a:buNone/>
              </a:pPr>
              <a:t>14</a:t>
            </a:fld>
            <a:endParaRPr lang="en-US" altLang="en-US" sz="1400">
              <a:latin typeface="Arial" panose="020B0604020202020204" pitchFamily="34" charset="0"/>
            </a:endParaRPr>
          </a:p>
        </p:txBody>
      </p:sp>
    </p:spTree>
    <p:extLst>
      <p:ext uri="{BB962C8B-B14F-4D97-AF65-F5344CB8AC3E}">
        <p14:creationId xmlns:p14="http://schemas.microsoft.com/office/powerpoint/2010/main" val="238932501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CFC Services</a:t>
            </a:r>
          </a:p>
        </p:txBody>
      </p:sp>
      <p:sp>
        <p:nvSpPr>
          <p:cNvPr id="8195" name="Content Placeholder 2"/>
          <p:cNvSpPr>
            <a:spLocks noGrp="1"/>
          </p:cNvSpPr>
          <p:nvPr>
            <p:ph idx="1"/>
          </p:nvPr>
        </p:nvSpPr>
        <p:spPr>
          <a:xfrm>
            <a:off x="685800" y="1676400"/>
            <a:ext cx="7772400" cy="4343400"/>
          </a:xfrm>
        </p:spPr>
        <p:txBody>
          <a:bodyPr/>
          <a:lstStyle/>
          <a:p>
            <a:r>
              <a:rPr lang="en-US" altLang="en-US" smtClean="0">
                <a:cs typeface="Times New Roman" panose="02020603050405020304" pitchFamily="18" charset="0"/>
              </a:rPr>
              <a:t>Personal assistance services</a:t>
            </a:r>
          </a:p>
          <a:p>
            <a:r>
              <a:rPr lang="en-US" altLang="en-US" smtClean="0">
                <a:cs typeface="Times New Roman" panose="02020603050405020304" pitchFamily="18" charset="0"/>
              </a:rPr>
              <a:t>Habilitation</a:t>
            </a:r>
          </a:p>
          <a:p>
            <a:r>
              <a:rPr lang="en-US" altLang="en-US" smtClean="0">
                <a:cs typeface="Times New Roman" panose="02020603050405020304" pitchFamily="18" charset="0"/>
              </a:rPr>
              <a:t>Emergency response services</a:t>
            </a:r>
          </a:p>
          <a:p>
            <a:r>
              <a:rPr lang="en-US" altLang="en-US" smtClean="0">
                <a:cs typeface="Times New Roman" panose="02020603050405020304" pitchFamily="18" charset="0"/>
              </a:rPr>
              <a:t>Support management</a:t>
            </a:r>
          </a:p>
          <a:p>
            <a:endParaRPr lang="en-US" altLang="en-US" smtClean="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B1B2E928-9C98-4EC7-A108-0EEF77B43A6E}" type="slidenum">
              <a:rPr lang="en-US" altLang="en-US" sz="1400">
                <a:latin typeface="Arial" panose="020B0604020202020204" pitchFamily="34" charset="0"/>
              </a:rPr>
              <a:pPr algn="ctr" eaLnBrk="1" hangingPunct="1">
                <a:spcBef>
                  <a:spcPct val="0"/>
                </a:spcBef>
                <a:buFontTx/>
                <a:buNone/>
              </a:pPr>
              <a:t>15</a:t>
            </a:fld>
            <a:endParaRPr lang="en-US" altLang="en-US" sz="1400">
              <a:latin typeface="Arial" panose="020B0604020202020204" pitchFamily="34" charset="0"/>
            </a:endParaRPr>
          </a:p>
        </p:txBody>
      </p:sp>
    </p:spTree>
    <p:extLst>
      <p:ext uri="{BB962C8B-B14F-4D97-AF65-F5344CB8AC3E}">
        <p14:creationId xmlns:p14="http://schemas.microsoft.com/office/powerpoint/2010/main" val="129467834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Community First Choice Goals</a:t>
            </a:r>
          </a:p>
        </p:txBody>
      </p:sp>
      <p:sp>
        <p:nvSpPr>
          <p:cNvPr id="9219" name="Content Placeholder 2"/>
          <p:cNvSpPr>
            <a:spLocks noGrp="1"/>
          </p:cNvSpPr>
          <p:nvPr>
            <p:ph idx="1"/>
          </p:nvPr>
        </p:nvSpPr>
        <p:spPr/>
        <p:txBody>
          <a:bodyPr/>
          <a:lstStyle/>
          <a:p>
            <a:r>
              <a:rPr lang="en-US" altLang="en-US" smtClean="0"/>
              <a:t>Provides an expanded array of state plan Long-term Services and Supports (LTSS) for eligible individuals</a:t>
            </a:r>
          </a:p>
          <a:p>
            <a:r>
              <a:rPr lang="en-US" altLang="en-US" smtClean="0"/>
              <a:t>Provides access to services for individuals with intellectual or developmental disabilities (IDD) currently on waiver interest lists  </a:t>
            </a:r>
          </a:p>
          <a:p>
            <a:r>
              <a:rPr lang="en-US" altLang="en-US" smtClean="0"/>
              <a:t>Allows Texas to claim an enhanced state match for CFC services</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AE83E407-E8D0-4571-94EE-E2E5A6A30AE8}" type="slidenum">
              <a:rPr lang="en-US" altLang="en-US" sz="1400">
                <a:latin typeface="Arial" panose="020B0604020202020204" pitchFamily="34" charset="0"/>
              </a:rPr>
              <a:pPr algn="ctr" eaLnBrk="1" hangingPunct="1">
                <a:spcBef>
                  <a:spcPct val="0"/>
                </a:spcBef>
                <a:buFontTx/>
                <a:buNone/>
              </a:pPr>
              <a:t>16</a:t>
            </a:fld>
            <a:endParaRPr lang="en-US" altLang="en-US" sz="1400">
              <a:latin typeface="Arial" panose="020B0604020202020204" pitchFamily="34" charset="0"/>
            </a:endParaRPr>
          </a:p>
        </p:txBody>
      </p:sp>
    </p:spTree>
    <p:extLst>
      <p:ext uri="{BB962C8B-B14F-4D97-AF65-F5344CB8AC3E}">
        <p14:creationId xmlns:p14="http://schemas.microsoft.com/office/powerpoint/2010/main" val="420878432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914400"/>
            <a:ext cx="7772400" cy="533400"/>
          </a:xfrm>
        </p:spPr>
        <p:txBody>
          <a:bodyPr/>
          <a:lstStyle/>
          <a:p>
            <a:r>
              <a:rPr lang="en-US" altLang="en-US" smtClean="0"/>
              <a:t>CFC Implementation Challenges</a:t>
            </a:r>
          </a:p>
        </p:txBody>
      </p:sp>
      <p:sp>
        <p:nvSpPr>
          <p:cNvPr id="10243" name="Content Placeholder 2"/>
          <p:cNvSpPr>
            <a:spLocks noGrp="1"/>
          </p:cNvSpPr>
          <p:nvPr>
            <p:ph idx="1"/>
          </p:nvPr>
        </p:nvSpPr>
        <p:spPr/>
        <p:txBody>
          <a:bodyPr/>
          <a:lstStyle/>
          <a:p>
            <a:r>
              <a:rPr lang="en-US" altLang="en-US" dirty="0" smtClean="0">
                <a:solidFill>
                  <a:srgbClr val="1F497D"/>
                </a:solidFill>
              </a:rPr>
              <a:t>Timeframe for implementation</a:t>
            </a:r>
          </a:p>
          <a:p>
            <a:pPr lvl="1"/>
            <a:r>
              <a:rPr lang="en-US" altLang="en-US" dirty="0" smtClean="0">
                <a:solidFill>
                  <a:srgbClr val="1F497D"/>
                </a:solidFill>
              </a:rPr>
              <a:t>Competing staffing resources:  </a:t>
            </a:r>
          </a:p>
          <a:p>
            <a:pPr lvl="2"/>
            <a:r>
              <a:rPr lang="en-US" altLang="en-US" dirty="0" smtClean="0">
                <a:solidFill>
                  <a:srgbClr val="1F497D"/>
                </a:solidFill>
              </a:rPr>
              <a:t>Nursing facility carved  into managed care </a:t>
            </a:r>
          </a:p>
          <a:p>
            <a:pPr lvl="2"/>
            <a:r>
              <a:rPr lang="en-US" altLang="en-US" dirty="0" smtClean="0">
                <a:solidFill>
                  <a:srgbClr val="1F497D"/>
                </a:solidFill>
              </a:rPr>
              <a:t>Dual Demonstration</a:t>
            </a:r>
          </a:p>
          <a:p>
            <a:pPr lvl="2"/>
            <a:r>
              <a:rPr lang="en-US" altLang="en-US" dirty="0" smtClean="0">
                <a:solidFill>
                  <a:srgbClr val="1F497D"/>
                </a:solidFill>
              </a:rPr>
              <a:t>Residual work from managed care expansion statewide</a:t>
            </a:r>
          </a:p>
          <a:p>
            <a:r>
              <a:rPr lang="en-US" altLang="en-US" dirty="0" smtClean="0">
                <a:solidFill>
                  <a:srgbClr val="1F497D"/>
                </a:solidFill>
              </a:rPr>
              <a:t>Obtaining an approved State Plan Amendment</a:t>
            </a:r>
          </a:p>
          <a:p>
            <a:r>
              <a:rPr lang="en-US" altLang="en-US" dirty="0" smtClean="0">
                <a:solidFill>
                  <a:srgbClr val="1F497D"/>
                </a:solidFill>
              </a:rPr>
              <a:t>Creating additional LTSS for a state with a robust array of existing LTSS</a:t>
            </a:r>
          </a:p>
          <a:p>
            <a:pPr lvl="1"/>
            <a:endParaRPr lang="en-US" altLang="en-US" dirty="0" smtClean="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C09D6704-FA11-4DAA-A442-5DC2E70FFCAE}" type="slidenum">
              <a:rPr lang="en-US" altLang="en-US" sz="1400">
                <a:latin typeface="Arial" panose="020B0604020202020204" pitchFamily="34" charset="0"/>
              </a:rPr>
              <a:pPr algn="ctr" eaLnBrk="1" hangingPunct="1">
                <a:spcBef>
                  <a:spcPct val="0"/>
                </a:spcBef>
                <a:buFontTx/>
                <a:buNone/>
              </a:pPr>
              <a:t>17</a:t>
            </a:fld>
            <a:endParaRPr lang="en-US" altLang="en-US" sz="1400">
              <a:latin typeface="Arial" panose="020B0604020202020204" pitchFamily="34" charset="0"/>
            </a:endParaRPr>
          </a:p>
        </p:txBody>
      </p:sp>
    </p:spTree>
    <p:extLst>
      <p:ext uri="{BB962C8B-B14F-4D97-AF65-F5344CB8AC3E}">
        <p14:creationId xmlns:p14="http://schemas.microsoft.com/office/powerpoint/2010/main" val="255263744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CFC Implementation Challenges </a:t>
            </a:r>
          </a:p>
        </p:txBody>
      </p:sp>
      <p:sp>
        <p:nvSpPr>
          <p:cNvPr id="11267" name="Content Placeholder 2"/>
          <p:cNvSpPr>
            <a:spLocks noGrp="1"/>
          </p:cNvSpPr>
          <p:nvPr>
            <p:ph idx="1"/>
          </p:nvPr>
        </p:nvSpPr>
        <p:spPr/>
        <p:txBody>
          <a:bodyPr/>
          <a:lstStyle/>
          <a:p>
            <a:r>
              <a:rPr lang="en-US" altLang="en-US" smtClean="0"/>
              <a:t>Collaboration between multiple state agencies, managed care organizations, provider agencies, stakeholder groups, etc.</a:t>
            </a:r>
          </a:p>
          <a:p>
            <a:r>
              <a:rPr lang="en-US" altLang="en-US" smtClean="0"/>
              <a:t>Ability to assess and begin delivery of services timely </a:t>
            </a:r>
          </a:p>
          <a:p>
            <a:r>
              <a:rPr lang="en-US" altLang="en-US" smtClean="0"/>
              <a:t>Stakeholders with competing priorities</a:t>
            </a:r>
          </a:p>
          <a:p>
            <a:endParaRPr lang="en-US" altLang="en-US" smtClean="0"/>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93DC0779-38B7-4555-BECD-A239B6D071FD}" type="slidenum">
              <a:rPr lang="en-US" altLang="en-US" sz="1400">
                <a:latin typeface="Arial" panose="020B0604020202020204" pitchFamily="34" charset="0"/>
              </a:rPr>
              <a:pPr algn="ctr" eaLnBrk="1" hangingPunct="1">
                <a:spcBef>
                  <a:spcPct val="0"/>
                </a:spcBef>
                <a:buFontTx/>
                <a:buNone/>
              </a:pPr>
              <a:t>18</a:t>
            </a:fld>
            <a:endParaRPr lang="en-US" altLang="en-US" sz="1400">
              <a:latin typeface="Arial" panose="020B0604020202020204" pitchFamily="34" charset="0"/>
            </a:endParaRPr>
          </a:p>
        </p:txBody>
      </p:sp>
    </p:spTree>
    <p:extLst>
      <p:ext uri="{BB962C8B-B14F-4D97-AF65-F5344CB8AC3E}">
        <p14:creationId xmlns:p14="http://schemas.microsoft.com/office/powerpoint/2010/main" val="251207331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CFC Implementation Successes</a:t>
            </a:r>
          </a:p>
        </p:txBody>
      </p:sp>
      <p:sp>
        <p:nvSpPr>
          <p:cNvPr id="10243" name="Content Placeholder 2"/>
          <p:cNvSpPr>
            <a:spLocks noGrp="1"/>
          </p:cNvSpPr>
          <p:nvPr>
            <p:ph idx="1"/>
          </p:nvPr>
        </p:nvSpPr>
        <p:spPr/>
        <p:txBody>
          <a:bodyPr/>
          <a:lstStyle/>
          <a:p>
            <a:pPr>
              <a:defRPr/>
            </a:pPr>
            <a:r>
              <a:rPr lang="en-US" altLang="en-US" dirty="0"/>
              <a:t>Able to offer benefits to individuals who would otherwise continue to wait for services</a:t>
            </a:r>
          </a:p>
          <a:p>
            <a:pPr>
              <a:defRPr/>
            </a:pPr>
            <a:r>
              <a:rPr lang="en-US" altLang="en-US" dirty="0" smtClean="0"/>
              <a:t>Used existing provider base</a:t>
            </a:r>
          </a:p>
          <a:p>
            <a:pPr>
              <a:defRPr/>
            </a:pPr>
            <a:r>
              <a:rPr lang="en-US" altLang="en-US" dirty="0" smtClean="0"/>
              <a:t>Used existing Level of Care assessments</a:t>
            </a:r>
          </a:p>
          <a:p>
            <a:pPr>
              <a:defRPr/>
            </a:pPr>
            <a:r>
              <a:rPr lang="en-US" altLang="en-US" dirty="0" smtClean="0"/>
              <a:t>Modified existing functional assessments</a:t>
            </a:r>
          </a:p>
          <a:p>
            <a:pPr>
              <a:defRPr/>
            </a:pPr>
            <a:r>
              <a:rPr lang="en-US" altLang="en-US" dirty="0" smtClean="0"/>
              <a:t>Stakeholder support for implementing CFC</a:t>
            </a:r>
          </a:p>
          <a:p>
            <a:pPr>
              <a:defRPr/>
            </a:pPr>
            <a:r>
              <a:rPr lang="en-US" dirty="0" smtClean="0"/>
              <a:t>Fostering </a:t>
            </a:r>
            <a:r>
              <a:rPr lang="en-US" dirty="0"/>
              <a:t>closer collaboration between multiple entities </a:t>
            </a:r>
            <a:endParaRPr lang="en-US" altLang="en-US" dirty="0" smtClean="0"/>
          </a:p>
          <a:p>
            <a:pPr>
              <a:defRPr/>
            </a:pPr>
            <a:endParaRPr lang="en-US" altLang="en-US" dirty="0" smtClean="0"/>
          </a:p>
          <a:p>
            <a:pPr>
              <a:defRPr/>
            </a:pPr>
            <a:endParaRPr lang="en-US" altLang="en-US" dirty="0" smtClean="0"/>
          </a:p>
          <a:p>
            <a:pPr marL="0" indent="0">
              <a:buFontTx/>
              <a:buNone/>
              <a:defRPr/>
            </a:pPr>
            <a:endParaRPr lang="en-US" altLang="en-US" dirty="0" smtClean="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B3C1AC79-9583-41A6-A85A-A7335A8F9962}" type="slidenum">
              <a:rPr lang="en-US" altLang="en-US" sz="1400">
                <a:latin typeface="Arial" panose="020B0604020202020204" pitchFamily="34" charset="0"/>
              </a:rPr>
              <a:pPr algn="ctr" eaLnBrk="1" hangingPunct="1">
                <a:spcBef>
                  <a:spcPct val="0"/>
                </a:spcBef>
                <a:buFontTx/>
                <a:buNone/>
              </a:pPr>
              <a:t>19</a:t>
            </a:fld>
            <a:endParaRPr lang="en-US" altLang="en-US" sz="1400">
              <a:latin typeface="Arial" panose="020B0604020202020204" pitchFamily="34" charset="0"/>
            </a:endParaRPr>
          </a:p>
        </p:txBody>
      </p:sp>
    </p:spTree>
    <p:extLst>
      <p:ext uri="{BB962C8B-B14F-4D97-AF65-F5344CB8AC3E}">
        <p14:creationId xmlns:p14="http://schemas.microsoft.com/office/powerpoint/2010/main" val="362507063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315996" y="1204596"/>
            <a:ext cx="8531225" cy="4939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lvl="1" eaLnBrk="0" fontAlgn="base" hangingPunct="0">
              <a:spcAft>
                <a:spcPct val="0"/>
              </a:spcAft>
              <a:defRPr/>
            </a:pPr>
            <a:r>
              <a:rPr lang="en-US" sz="2200" b="1" dirty="0" smtClean="0">
                <a:solidFill>
                  <a:srgbClr val="003580"/>
                </a:solidFill>
                <a:latin typeface="Calibri" pitchFamily="34" charset="0"/>
              </a:rPr>
              <a:t>Alexandra Kruse</a:t>
            </a:r>
          </a:p>
          <a:p>
            <a:pPr marL="0" lvl="1" eaLnBrk="0" fontAlgn="base" hangingPunct="0">
              <a:spcAft>
                <a:spcPct val="0"/>
              </a:spcAft>
              <a:defRPr/>
            </a:pPr>
            <a:r>
              <a:rPr lang="en-US" sz="2200" dirty="0" smtClean="0">
                <a:solidFill>
                  <a:srgbClr val="003580"/>
                </a:solidFill>
                <a:latin typeface="Calibri" pitchFamily="34" charset="0"/>
              </a:rPr>
              <a:t>Senior Program Officer, Center for Health Care Strategies</a:t>
            </a:r>
            <a:endParaRPr lang="en-US" sz="2200" dirty="0">
              <a:solidFill>
                <a:srgbClr val="003580"/>
              </a:solidFill>
              <a:latin typeface="Calibri" pitchFamily="34" charset="0"/>
            </a:endParaRPr>
          </a:p>
          <a:p>
            <a:pPr marL="742950" lvl="1" indent="-285750" eaLnBrk="0" fontAlgn="base" hangingPunct="0">
              <a:spcAft>
                <a:spcPct val="0"/>
              </a:spcAft>
              <a:defRPr/>
            </a:pPr>
            <a:endParaRPr lang="en-US" sz="2200" dirty="0" smtClean="0">
              <a:solidFill>
                <a:srgbClr val="003580"/>
              </a:solidFill>
              <a:latin typeface="Calibri" pitchFamily="34" charset="0"/>
            </a:endParaRPr>
          </a:p>
          <a:p>
            <a:r>
              <a:rPr lang="en-US" sz="2200" b="1" dirty="0" smtClean="0">
                <a:latin typeface="Calibri" pitchFamily="34" charset="0"/>
              </a:rPr>
              <a:t>Chris Welch</a:t>
            </a:r>
          </a:p>
          <a:p>
            <a:r>
              <a:rPr lang="en-US" sz="2200" dirty="0" smtClean="0">
                <a:latin typeface="Calibri" pitchFamily="34" charset="0"/>
              </a:rPr>
              <a:t>LTSS Program Specialist, Texas Health and Human Services Commission</a:t>
            </a:r>
          </a:p>
          <a:p>
            <a:endParaRPr lang="en-US" sz="2200" dirty="0" smtClean="0">
              <a:latin typeface="Calibri" pitchFamily="34" charset="0"/>
            </a:endParaRPr>
          </a:p>
          <a:p>
            <a:r>
              <a:rPr lang="en-US" sz="2200" b="1" dirty="0" smtClean="0">
                <a:latin typeface="Calibri" pitchFamily="34" charset="0"/>
              </a:rPr>
              <a:t>Jay Taylor</a:t>
            </a:r>
          </a:p>
          <a:p>
            <a:r>
              <a:rPr lang="en-US" sz="2200" dirty="0" smtClean="0">
                <a:latin typeface="Calibri" pitchFamily="34" charset="0"/>
              </a:rPr>
              <a:t>Deputy of Audit and Compliance for Long Term Services and Supports, Bureau of TennCare, Tennessee Division of Health Care Finance and Administration</a:t>
            </a:r>
          </a:p>
          <a:p>
            <a:endParaRPr lang="en-US" sz="2200" dirty="0" smtClean="0">
              <a:latin typeface="Calibri" pitchFamily="34" charset="0"/>
            </a:endParaRPr>
          </a:p>
          <a:p>
            <a:r>
              <a:rPr lang="en-US" sz="2200" b="1" dirty="0" smtClean="0">
                <a:latin typeface="Calibri" pitchFamily="34" charset="0"/>
              </a:rPr>
              <a:t>Aquila Jordan</a:t>
            </a:r>
          </a:p>
          <a:p>
            <a:r>
              <a:rPr lang="en-US" sz="2200" dirty="0" smtClean="0">
                <a:latin typeface="Calibri" pitchFamily="34" charset="0"/>
              </a:rPr>
              <a:t>Director, Regulation and Policy, Office of the Secretary, Legal Division, Kansas Department for Aging and Disability Services</a:t>
            </a:r>
          </a:p>
          <a:p>
            <a:endParaRPr lang="en-US" dirty="0" smtClean="0"/>
          </a:p>
          <a:p>
            <a:endParaRPr lang="en-US" dirty="0" smtClean="0"/>
          </a:p>
          <a:p>
            <a:pPr marL="742950" lvl="1" indent="-285750" eaLnBrk="0" fontAlgn="base" hangingPunct="0">
              <a:spcAft>
                <a:spcPct val="0"/>
              </a:spcAft>
              <a:defRPr/>
            </a:pPr>
            <a:endParaRPr lang="en-US" sz="2800" dirty="0" smtClean="0">
              <a:solidFill>
                <a:srgbClr val="003580"/>
              </a:solidFill>
              <a:latin typeface="Calibri" pitchFamily="34" charset="0"/>
            </a:endParaRPr>
          </a:p>
          <a:p>
            <a:pPr marL="742950" lvl="1" indent="-285750" eaLnBrk="0" fontAlgn="base" hangingPunct="0">
              <a:spcAft>
                <a:spcPct val="0"/>
              </a:spcAft>
              <a:defRPr/>
            </a:pPr>
            <a:endParaRPr lang="en-US" sz="2800" dirty="0" smtClean="0">
              <a:solidFill>
                <a:srgbClr val="003580"/>
              </a:solidFill>
              <a:latin typeface="Calibri" pitchFamily="34" charset="0"/>
            </a:endParaRPr>
          </a:p>
          <a:p>
            <a:pPr marL="742950" lvl="1" indent="-285750" eaLnBrk="0" fontAlgn="base" hangingPunct="0">
              <a:spcAft>
                <a:spcPct val="0"/>
              </a:spcAft>
              <a:defRPr/>
            </a:pPr>
            <a:endParaRPr lang="en-US" sz="2800" dirty="0" smtClean="0">
              <a:solidFill>
                <a:srgbClr val="003580"/>
              </a:solidFill>
              <a:latin typeface="Calibri" pitchFamily="34" charset="0"/>
            </a:endParaRPr>
          </a:p>
          <a:p>
            <a:pPr marL="742950" lvl="1" indent="-285750" eaLnBrk="0" fontAlgn="base" hangingPunct="0">
              <a:spcAft>
                <a:spcPct val="0"/>
              </a:spcAft>
              <a:defRPr/>
            </a:pPr>
            <a:endParaRPr lang="en-US" sz="1050" dirty="0">
              <a:solidFill>
                <a:srgbClr val="FFFFFF"/>
              </a:solidFill>
              <a:latin typeface="Calibri" pitchFamily="34" charset="0"/>
            </a:endParaRPr>
          </a:p>
          <a:p>
            <a:pPr marL="742950" lvl="1" indent="-285750" eaLnBrk="0" fontAlgn="base" hangingPunct="0">
              <a:spcAft>
                <a:spcPct val="0"/>
              </a:spcAft>
              <a:defRPr/>
            </a:pPr>
            <a:endParaRPr lang="en-US" sz="1050" b="1" dirty="0">
              <a:solidFill>
                <a:srgbClr val="FFFFFF"/>
              </a:solidFill>
              <a:latin typeface="Calibri" pitchFamily="34" charset="0"/>
            </a:endParaRPr>
          </a:p>
          <a:p>
            <a:pPr marL="742950" lvl="1" indent="-285750" eaLnBrk="0" fontAlgn="base" hangingPunct="0">
              <a:spcAft>
                <a:spcPct val="0"/>
              </a:spcAft>
              <a:defRPr/>
            </a:pPr>
            <a:endParaRPr lang="en-US" sz="1050" b="1" dirty="0">
              <a:solidFill>
                <a:srgbClr val="FFFFFF"/>
              </a:solidFill>
              <a:latin typeface="Calibri" pitchFamily="34" charset="0"/>
            </a:endParaRPr>
          </a:p>
          <a:p>
            <a:pPr marL="742950" lvl="1" indent="-285750" eaLnBrk="0" fontAlgn="base" hangingPunct="0">
              <a:spcAft>
                <a:spcPct val="0"/>
              </a:spcAft>
              <a:defRPr/>
            </a:pPr>
            <a:endParaRPr lang="en-US" dirty="0">
              <a:solidFill>
                <a:srgbClr val="003580"/>
              </a:solidFill>
              <a:latin typeface="Calibri" pitchFamily="34" charset="0"/>
            </a:endParaRPr>
          </a:p>
          <a:p>
            <a:pPr marL="742950" lvl="1" indent="-285750" eaLnBrk="0" fontAlgn="base" hangingPunct="0">
              <a:spcAft>
                <a:spcPct val="0"/>
              </a:spcAft>
              <a:defRPr/>
            </a:pPr>
            <a:endParaRPr lang="en-US" dirty="0">
              <a:solidFill>
                <a:srgbClr val="003580"/>
              </a:solidFill>
              <a:latin typeface="Calibri" pitchFamily="34" charset="0"/>
            </a:endParaRPr>
          </a:p>
        </p:txBody>
      </p:sp>
      <p:sp>
        <p:nvSpPr>
          <p:cNvPr id="37890" name="AutoShape 2" descr="https://mail-attachment.googleusercontent.com/attachment/u/0/?ui=2&amp;ik=8ccbd76ab2&amp;view=att&amp;th=13d7e4c29212eeb3&amp;attid=0.1&amp;disp=inline&amp;safe=1&amp;zw&amp;saduie=AG9B_P-cPy_yBLpd_4c8r9bFpqs7&amp;sadet=1363623580102&amp;sads=q5KAik-taKNfZpW7g0F5o7g1YN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3580"/>
              </a:solidFill>
            </a:endParaRPr>
          </a:p>
        </p:txBody>
      </p:sp>
      <p:sp>
        <p:nvSpPr>
          <p:cNvPr id="37892" name="AutoShape 4" descr="https://mail-attachment.googleusercontent.com/attachment/u/0/?ui=2&amp;ik=8ccbd76ab2&amp;view=att&amp;th=13d7e4c29212eeb3&amp;attid=0.1&amp;disp=inline&amp;safe=1&amp;zw&amp;saduie=AG9B_P-cPy_yBLpd_4c8r9bFpqs7&amp;sadet=1363623580102&amp;sads=q5KAik-taKNfZpW7g0F5o7g1YN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3580"/>
              </a:solidFill>
            </a:endParaRPr>
          </a:p>
        </p:txBody>
      </p:sp>
      <p:sp>
        <p:nvSpPr>
          <p:cNvPr id="37896" name="AutoShape 8" descr="Guerra, Veronic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3580"/>
              </a:solidFill>
            </a:endParaRPr>
          </a:p>
        </p:txBody>
      </p:sp>
      <p:sp>
        <p:nvSpPr>
          <p:cNvPr id="16" name="Title 15"/>
          <p:cNvSpPr>
            <a:spLocks noGrp="1"/>
          </p:cNvSpPr>
          <p:nvPr>
            <p:ph type="title"/>
          </p:nvPr>
        </p:nvSpPr>
        <p:spPr/>
        <p:txBody>
          <a:bodyPr/>
          <a:lstStyle/>
          <a:p>
            <a:r>
              <a:rPr lang="en-US" dirty="0" smtClean="0"/>
              <a:t>Welcome and Introductions</a:t>
            </a:r>
            <a:endParaRPr lang="en-US" dirty="0"/>
          </a:p>
        </p:txBody>
      </p:sp>
      <p:sp>
        <p:nvSpPr>
          <p:cNvPr id="14" name="Slide Number Placeholder 5"/>
          <p:cNvSpPr>
            <a:spLocks noGrp="1"/>
          </p:cNvSpPr>
          <p:nvPr>
            <p:ph type="sldNum" sz="quarter" idx="11"/>
          </p:nvPr>
        </p:nvSpPr>
        <p:spPr/>
        <p:txBody>
          <a:bodyPr/>
          <a:lstStyle/>
          <a:p>
            <a:pPr>
              <a:defRPr/>
            </a:pPr>
            <a:fld id="{E2F86D0A-B608-40AC-A50D-02DA6F82E1D4}" type="slidenum">
              <a:rPr lang="en-US" smtClean="0">
                <a:solidFill>
                  <a:srgbClr val="7498BF"/>
                </a:solidFill>
              </a:rPr>
              <a:pPr>
                <a:defRPr/>
              </a:pPr>
              <a:t>2</a:t>
            </a:fld>
            <a:endParaRPr lang="en-US" dirty="0">
              <a:solidFill>
                <a:srgbClr val="7498BF"/>
              </a:solidFill>
            </a:endParaRPr>
          </a:p>
        </p:txBody>
      </p:sp>
    </p:spTree>
    <p:extLst>
      <p:ext uri="{BB962C8B-B14F-4D97-AF65-F5344CB8AC3E}">
        <p14:creationId xmlns:p14="http://schemas.microsoft.com/office/powerpoint/2010/main" val="3944005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Lessons Learned</a:t>
            </a:r>
          </a:p>
        </p:txBody>
      </p:sp>
      <p:sp>
        <p:nvSpPr>
          <p:cNvPr id="13315" name="Content Placeholder 2"/>
          <p:cNvSpPr>
            <a:spLocks noGrp="1"/>
          </p:cNvSpPr>
          <p:nvPr>
            <p:ph idx="1"/>
          </p:nvPr>
        </p:nvSpPr>
        <p:spPr/>
        <p:txBody>
          <a:bodyPr/>
          <a:lstStyle/>
          <a:p>
            <a:r>
              <a:rPr lang="en-US" altLang="en-US" smtClean="0"/>
              <a:t>Start early</a:t>
            </a:r>
          </a:p>
          <a:p>
            <a:r>
              <a:rPr lang="en-US" altLang="en-US" smtClean="0"/>
              <a:t>Stakeholder input and buy-in early in development process</a:t>
            </a:r>
          </a:p>
          <a:p>
            <a:r>
              <a:rPr lang="en-US" altLang="en-US" smtClean="0"/>
              <a:t>Adequate stakeholder education</a:t>
            </a:r>
          </a:p>
          <a:p>
            <a:r>
              <a:rPr lang="en-US" altLang="en-US" smtClean="0"/>
              <a:t>Develop program independent of existing infrastructures</a:t>
            </a:r>
          </a:p>
          <a:p>
            <a:endParaRPr lang="en-US" altLang="en-US" smtClean="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2098C03E-F0E7-415B-88C8-34D5B3715428}" type="slidenum">
              <a:rPr lang="en-US" altLang="en-US" sz="1400">
                <a:latin typeface="Arial" panose="020B0604020202020204" pitchFamily="34" charset="0"/>
              </a:rPr>
              <a:pPr algn="ctr" eaLnBrk="1" hangingPunct="1">
                <a:spcBef>
                  <a:spcPct val="0"/>
                </a:spcBef>
                <a:buFontTx/>
                <a:buNone/>
              </a:pPr>
              <a:t>20</a:t>
            </a:fld>
            <a:endParaRPr lang="en-US" altLang="en-US" sz="1400">
              <a:latin typeface="Arial" panose="020B0604020202020204" pitchFamily="34" charset="0"/>
            </a:endParaRPr>
          </a:p>
        </p:txBody>
      </p:sp>
    </p:spTree>
    <p:extLst>
      <p:ext uri="{BB962C8B-B14F-4D97-AF65-F5344CB8AC3E}">
        <p14:creationId xmlns:p14="http://schemas.microsoft.com/office/powerpoint/2010/main" val="130742527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Future Goals for LTSS in Texas</a:t>
            </a:r>
          </a:p>
        </p:txBody>
      </p:sp>
      <p:sp>
        <p:nvSpPr>
          <p:cNvPr id="19459" name="Content Placeholder 2"/>
          <p:cNvSpPr>
            <a:spLocks noGrp="1"/>
          </p:cNvSpPr>
          <p:nvPr>
            <p:ph idx="1"/>
          </p:nvPr>
        </p:nvSpPr>
        <p:spPr/>
        <p:txBody>
          <a:bodyPr/>
          <a:lstStyle/>
          <a:p>
            <a:pPr>
              <a:defRPr/>
            </a:pPr>
            <a:r>
              <a:rPr lang="en-US" altLang="en-US" dirty="0" smtClean="0"/>
              <a:t>Legislative direction to offer additional services for STAR+PLUS members with intellectual or developmental disabilities was provided in 84</a:t>
            </a:r>
            <a:r>
              <a:rPr lang="en-US" altLang="en-US" baseline="30000" dirty="0" smtClean="0"/>
              <a:t>th</a:t>
            </a:r>
            <a:r>
              <a:rPr lang="en-US" altLang="en-US" dirty="0" smtClean="0"/>
              <a:t> </a:t>
            </a:r>
            <a:r>
              <a:rPr lang="en-US" altLang="en-US" dirty="0" smtClean="0">
                <a:solidFill>
                  <a:srgbClr val="1F497D"/>
                </a:solidFill>
              </a:rPr>
              <a:t>Legislative session</a:t>
            </a:r>
          </a:p>
          <a:p>
            <a:pPr lvl="1">
              <a:defRPr/>
            </a:pPr>
            <a:r>
              <a:rPr lang="en-US" altLang="en-US" dirty="0" smtClean="0">
                <a:solidFill>
                  <a:srgbClr val="1F497D"/>
                </a:solidFill>
              </a:rPr>
              <a:t>Non-medical transportation</a:t>
            </a:r>
          </a:p>
          <a:p>
            <a:pPr lvl="1">
              <a:defRPr/>
            </a:pPr>
            <a:r>
              <a:rPr lang="en-US" altLang="en-US" dirty="0" smtClean="0">
                <a:solidFill>
                  <a:srgbClr val="1F497D"/>
                </a:solidFill>
              </a:rPr>
              <a:t>Respite care</a:t>
            </a:r>
          </a:p>
          <a:p>
            <a:pPr>
              <a:defRPr/>
            </a:pPr>
            <a:r>
              <a:rPr lang="en-US" altLang="en-US" dirty="0">
                <a:solidFill>
                  <a:srgbClr val="1F497D"/>
                </a:solidFill>
              </a:rPr>
              <a:t>Implement the successful </a:t>
            </a:r>
            <a:r>
              <a:rPr lang="en-US" altLang="en-US" dirty="0"/>
              <a:t>interventions and practices from the Behavioral Health Pilot in Medicaid managed care system</a:t>
            </a:r>
          </a:p>
          <a:p>
            <a:pPr>
              <a:defRPr/>
            </a:pPr>
            <a:endParaRPr lang="en-US" altLang="en-US" dirty="0" smtClean="0"/>
          </a:p>
          <a:p>
            <a:pPr>
              <a:defRPr/>
            </a:pPr>
            <a:endParaRPr lang="en-US" altLang="en-US" dirty="0" smtClean="0"/>
          </a:p>
          <a:p>
            <a:pPr marL="0" indent="0">
              <a:buFontTx/>
              <a:buNone/>
              <a:defRPr/>
            </a:pPr>
            <a:endParaRPr lang="en-US" altLang="en-US" dirty="0" smtClean="0"/>
          </a:p>
          <a:p>
            <a:pPr>
              <a:defRPr/>
            </a:pPr>
            <a:endParaRPr lang="en-US" altLang="en-US" dirty="0" smtClean="0"/>
          </a:p>
          <a:p>
            <a:pPr>
              <a:defRPr/>
            </a:pPr>
            <a:endParaRPr lang="en-US" altLang="en-US" dirty="0" smtClean="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040B2430-58C2-4339-88B4-3F29EB57171C}" type="slidenum">
              <a:rPr lang="en-US" altLang="en-US" sz="1400">
                <a:latin typeface="Arial" panose="020B0604020202020204" pitchFamily="34" charset="0"/>
              </a:rPr>
              <a:pPr algn="ctr" eaLnBrk="1" hangingPunct="1">
                <a:spcBef>
                  <a:spcPct val="0"/>
                </a:spcBef>
                <a:buFontTx/>
                <a:buNone/>
              </a:pPr>
              <a:t>21</a:t>
            </a:fld>
            <a:endParaRPr lang="en-US" altLang="en-US" sz="1400">
              <a:latin typeface="Arial" panose="020B0604020202020204" pitchFamily="34" charset="0"/>
            </a:endParaRPr>
          </a:p>
        </p:txBody>
      </p:sp>
    </p:spTree>
    <p:extLst>
      <p:ext uri="{BB962C8B-B14F-4D97-AF65-F5344CB8AC3E}">
        <p14:creationId xmlns:p14="http://schemas.microsoft.com/office/powerpoint/2010/main" val="2944328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Contact Information for CFC</a:t>
            </a:r>
          </a:p>
        </p:txBody>
      </p:sp>
      <p:sp>
        <p:nvSpPr>
          <p:cNvPr id="3" name="Content Placeholder 2"/>
          <p:cNvSpPr>
            <a:spLocks noGrp="1"/>
          </p:cNvSpPr>
          <p:nvPr>
            <p:ph idx="1"/>
          </p:nvPr>
        </p:nvSpPr>
        <p:spPr/>
        <p:txBody>
          <a:bodyPr/>
          <a:lstStyle/>
          <a:p>
            <a:pPr>
              <a:defRPr/>
            </a:pPr>
            <a:r>
              <a:rPr lang="en-US" dirty="0" smtClean="0"/>
              <a:t>Community First Choice – </a:t>
            </a:r>
            <a:r>
              <a:rPr lang="en-US" u="sng" dirty="0" smtClean="0"/>
              <a:t>http://www.hhsc.state.tx.us/medicaid/managed-care/community-first-choice/</a:t>
            </a:r>
            <a:endParaRPr lang="en-US" dirty="0" smtClean="0"/>
          </a:p>
          <a:p>
            <a:pPr lvl="1">
              <a:defRPr/>
            </a:pPr>
            <a:r>
              <a:rPr lang="en-US" dirty="0" smtClean="0">
                <a:solidFill>
                  <a:srgbClr val="1F497D"/>
                </a:solidFill>
                <a:cs typeface="Times New Roman" panose="02020603050405020304" pitchFamily="18" charset="0"/>
              </a:rPr>
              <a:t>Email questions to: </a:t>
            </a:r>
            <a:r>
              <a:rPr lang="en-US" u="sng" dirty="0" smtClean="0">
                <a:solidFill>
                  <a:schemeClr val="accent2">
                    <a:lumMod val="75000"/>
                  </a:schemeClr>
                </a:solidFill>
                <a:cs typeface="Times New Roman" panose="02020603050405020304" pitchFamily="18" charset="0"/>
              </a:rPr>
              <a:t>MCD_CFC@hhsc.state.tx.us</a:t>
            </a:r>
          </a:p>
          <a:p>
            <a:pPr>
              <a:defRPr/>
            </a:pPr>
            <a:r>
              <a:rPr lang="en-US" altLang="en-US" dirty="0"/>
              <a:t>MFP-BHP - http://www.dshs.state.tx.us/mhsa/MFP/ </a:t>
            </a:r>
          </a:p>
          <a:p>
            <a:pPr lvl="1">
              <a:defRPr/>
            </a:pPr>
            <a:r>
              <a:rPr lang="en-US" altLang="en-US" dirty="0">
                <a:solidFill>
                  <a:srgbClr val="1F497D"/>
                </a:solidFill>
              </a:rPr>
              <a:t>Jessie Aric, MHP-BHP Program Manager </a:t>
            </a:r>
            <a:r>
              <a:rPr lang="en-US" altLang="en-US" u="sng" dirty="0">
                <a:solidFill>
                  <a:schemeClr val="accent2">
                    <a:lumMod val="75000"/>
                  </a:schemeClr>
                </a:solidFill>
              </a:rPr>
              <a:t>Jessie.aric@dshs.state.tx.us</a:t>
            </a:r>
          </a:p>
          <a:p>
            <a:pPr>
              <a:defRPr/>
            </a:pPr>
            <a:endParaRPr lang="en-US" u="sng" dirty="0" smtClean="0">
              <a:cs typeface="Times New Roman" panose="02020603050405020304" pitchFamily="18" charset="0"/>
            </a:endParaRPr>
          </a:p>
          <a:p>
            <a:pPr marL="0" indent="0" algn="ctr">
              <a:buFontTx/>
              <a:buNone/>
              <a:defRPr/>
            </a:pPr>
            <a:endParaRPr lang="en-US" sz="2400" b="1" dirty="0">
              <a:cs typeface="Times New Roman" panose="02020603050405020304" pitchFamily="18" charset="0"/>
            </a:endParaRPr>
          </a:p>
          <a:p>
            <a:pPr>
              <a:defRPr/>
            </a:pPr>
            <a:endParaRPr lang="en-US" dirty="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800">
                <a:solidFill>
                  <a:srgbClr val="000066"/>
                </a:solidFill>
                <a:latin typeface="Times New Roman" panose="02020603050405020304" pitchFamily="18" charset="0"/>
              </a:defRPr>
            </a:lvl1pPr>
            <a:lvl2pPr marL="742950" indent="-285750" algn="l" eaLnBrk="0" hangingPunct="0">
              <a:spcBef>
                <a:spcPct val="20000"/>
              </a:spcBef>
              <a:buClr>
                <a:srgbClr val="8C001B"/>
              </a:buClr>
              <a:buChar char="•"/>
              <a:defRPr sz="2400">
                <a:solidFill>
                  <a:srgbClr val="8C001B"/>
                </a:solidFill>
                <a:latin typeface="Times New Roman" panose="02020603050405020304" pitchFamily="18" charset="0"/>
              </a:defRPr>
            </a:lvl2pPr>
            <a:lvl3pPr marL="1143000" indent="-228600" algn="l" eaLnBrk="0" hangingPunct="0">
              <a:spcBef>
                <a:spcPct val="20000"/>
              </a:spcBef>
              <a:buChar char="•"/>
              <a:defRPr sz="2000">
                <a:solidFill>
                  <a:srgbClr val="000066"/>
                </a:solidFill>
                <a:latin typeface="Times New Roman" panose="02020603050405020304" pitchFamily="18" charset="0"/>
              </a:defRPr>
            </a:lvl3pPr>
            <a:lvl4pPr marL="1600200" indent="-228600" algn="l" eaLnBrk="0" hangingPunct="0">
              <a:spcBef>
                <a:spcPct val="20000"/>
              </a:spcBef>
              <a:buChar char="•"/>
              <a:defRPr>
                <a:solidFill>
                  <a:srgbClr val="8C001B"/>
                </a:solidFill>
                <a:latin typeface="Times New Roman" panose="02020603050405020304" pitchFamily="18" charset="0"/>
              </a:defRPr>
            </a:lvl4pPr>
            <a:lvl5pPr marL="2057400" indent="-228600" algn="l" eaLnBrk="0" hangingPunct="0">
              <a:spcBef>
                <a:spcPct val="20000"/>
              </a:spcBef>
              <a:buChar char="•"/>
              <a:defRPr>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a:solidFill>
                  <a:srgbClr val="000066"/>
                </a:solidFill>
                <a:latin typeface="Times New Roman" panose="02020603050405020304" pitchFamily="18" charset="0"/>
              </a:defRPr>
            </a:lvl9pPr>
          </a:lstStyle>
          <a:p>
            <a:pPr algn="ctr" eaLnBrk="1" hangingPunct="1">
              <a:spcBef>
                <a:spcPct val="0"/>
              </a:spcBef>
              <a:buFontTx/>
              <a:buNone/>
            </a:pPr>
            <a:r>
              <a:rPr lang="en-US" altLang="en-US" sz="1400">
                <a:latin typeface="Arial" panose="020B0604020202020204" pitchFamily="34" charset="0"/>
              </a:rPr>
              <a:t>Page </a:t>
            </a:r>
            <a:fld id="{3F68740A-424C-4F70-9DC9-A5AC6B30E640}" type="slidenum">
              <a:rPr lang="en-US" altLang="en-US" sz="1400">
                <a:latin typeface="Arial" panose="020B0604020202020204" pitchFamily="34" charset="0"/>
              </a:rPr>
              <a:pPr algn="ctr" eaLnBrk="1" hangingPunct="1">
                <a:spcBef>
                  <a:spcPct val="0"/>
                </a:spcBef>
                <a:buFontTx/>
                <a:buNone/>
              </a:pPr>
              <a:t>22</a:t>
            </a:fld>
            <a:endParaRPr lang="en-US" altLang="en-US" sz="1400">
              <a:latin typeface="Arial" panose="020B0604020202020204" pitchFamily="34" charset="0"/>
            </a:endParaRPr>
          </a:p>
        </p:txBody>
      </p:sp>
    </p:spTree>
    <p:extLst>
      <p:ext uri="{BB962C8B-B14F-4D97-AF65-F5344CB8AC3E}">
        <p14:creationId xmlns:p14="http://schemas.microsoft.com/office/powerpoint/2010/main" val="284884735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2699722679"/>
              </p:ext>
            </p:extLst>
          </p:nvPr>
        </p:nvGraphicFramePr>
        <p:xfrm>
          <a:off x="448101" y="1359090"/>
          <a:ext cx="8040806" cy="3709178"/>
        </p:xfrm>
        <a:graphic>
          <a:graphicData uri="http://schemas.openxmlformats.org/drawingml/2006/table">
            <a:tbl>
              <a:tblPr/>
              <a:tblGrid>
                <a:gridCol w="8040806"/>
              </a:tblGrid>
              <a:tr h="274638">
                <a:tc>
                  <a:txBody>
                    <a:bodyPr/>
                    <a:lstStyle/>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CHCS Introduction and Overview of National Long-Term Services and Support Scan</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Texas: </a:t>
                      </a:r>
                      <a:r>
                        <a:rPr kumimoji="0" lang="en-US" altLang="en-US" sz="2200" b="0" i="0" u="none" strike="noStrike" kern="1200" cap="none" normalizeH="0" baseline="0" noProof="0" dirty="0" smtClean="0">
                          <a:ln>
                            <a:noFill/>
                          </a:ln>
                          <a:solidFill>
                            <a:srgbClr val="003580"/>
                          </a:solidFill>
                          <a:effectLst/>
                          <a:latin typeface="Calibri" pitchFamily="34" charset="0"/>
                          <a:ea typeface="+mn-ea"/>
                          <a:cs typeface="+mn-cs"/>
                        </a:rPr>
                        <a:t>State Innovations in Long-Term Services and Supports: Providing Person-Centered, Community-Based Care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1" i="0" u="none" strike="noStrike" cap="none" normalizeH="0" baseline="0" dirty="0" smtClean="0">
                          <a:ln>
                            <a:noFill/>
                          </a:ln>
                          <a:solidFill>
                            <a:srgbClr val="003580"/>
                          </a:solidFill>
                          <a:effectLst/>
                          <a:latin typeface="Calibri" pitchFamily="34" charset="0"/>
                        </a:rPr>
                        <a:t>Tennessee: TennCare Long Term Services &amp; Supports Value Based Purchasing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Kansas: Integrating Long-Term Services and Supports in Managed Care</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Questions and Answers</a:t>
                      </a:r>
                    </a:p>
                  </a:txBody>
                  <a:tcPr marL="82058" marR="82058" marT="41029" marB="41029"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Title 6"/>
          <p:cNvSpPr>
            <a:spLocks noGrp="1"/>
          </p:cNvSpPr>
          <p:nvPr>
            <p:ph type="title"/>
          </p:nvPr>
        </p:nvSpPr>
        <p:spPr/>
        <p:txBody>
          <a:bodyPr/>
          <a:lstStyle/>
          <a:p>
            <a:r>
              <a:rPr lang="en-US" dirty="0" smtClean="0"/>
              <a:t>Agenda</a:t>
            </a:r>
            <a:endParaRPr lang="en-US" dirty="0"/>
          </a:p>
        </p:txBody>
      </p:sp>
      <p:sp>
        <p:nvSpPr>
          <p:cNvPr id="9" name="Slide Number Placeholder 8"/>
          <p:cNvSpPr>
            <a:spLocks noGrp="1"/>
          </p:cNvSpPr>
          <p:nvPr>
            <p:ph type="sldNum" sz="quarter" idx="11"/>
          </p:nvPr>
        </p:nvSpPr>
        <p:spPr/>
        <p:txBody>
          <a:bodyPr/>
          <a:lstStyle/>
          <a:p>
            <a:pPr>
              <a:defRPr/>
            </a:pPr>
            <a:fld id="{03F961D5-DD75-4353-BA83-7E0540E4EC44}" type="slidenum">
              <a:rPr lang="en-US" smtClean="0">
                <a:solidFill>
                  <a:srgbClr val="7498BF"/>
                </a:solidFill>
              </a:rPr>
              <a:pPr>
                <a:defRPr/>
              </a:pPr>
              <a:t>23</a:t>
            </a:fld>
            <a:endParaRPr lang="en-US" dirty="0">
              <a:solidFill>
                <a:srgbClr val="7498BF"/>
              </a:solidFill>
            </a:endParaRPr>
          </a:p>
        </p:txBody>
      </p:sp>
    </p:spTree>
    <p:extLst>
      <p:ext uri="{BB962C8B-B14F-4D97-AF65-F5344CB8AC3E}">
        <p14:creationId xmlns:p14="http://schemas.microsoft.com/office/powerpoint/2010/main" val="40745780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2"/>
          <p:cNvSpPr txBox="1">
            <a:spLocks noGrp="1" noChangeArrowheads="1"/>
          </p:cNvSpPr>
          <p:nvPr>
            <p:ph type="ctrTitle"/>
          </p:nvPr>
        </p:nvSpPr>
        <p:spPr bwMode="auto">
          <a:xfrm>
            <a:off x="0" y="4317106"/>
            <a:ext cx="8839200" cy="1569660"/>
          </a:xfrm>
          <a:prstGeom prst="rect">
            <a:avLst/>
          </a:prstGeom>
          <a:noFill/>
          <a:ln w="9525">
            <a:noFill/>
            <a:miter lim="800000"/>
            <a:headEnd/>
            <a:tailEnd/>
          </a:ln>
        </p:spPr>
        <p:txBody>
          <a:bodyPr>
            <a:spAutoFit/>
          </a:bodyPr>
          <a:lstStyle/>
          <a:p>
            <a:pPr algn="ctr">
              <a:defRPr/>
            </a:pPr>
            <a:r>
              <a:rPr lang="en-US" sz="2400" dirty="0">
                <a:latin typeface="Open Sans" panose="020B0606030504020204" pitchFamily="34" charset="0"/>
                <a:ea typeface="Open Sans" panose="020B0606030504020204" pitchFamily="34" charset="0"/>
                <a:cs typeface="Open Sans" panose="020B0606030504020204" pitchFamily="34" charset="0"/>
              </a:rPr>
              <a:t>TENNCARE</a:t>
            </a:r>
          </a:p>
          <a:p>
            <a:pPr algn="ctr">
              <a:defRPr/>
            </a:pPr>
            <a:r>
              <a:rPr lang="en-US" sz="2400" dirty="0">
                <a:latin typeface="Open Sans" panose="020B0606030504020204" pitchFamily="34" charset="0"/>
                <a:ea typeface="Open Sans" panose="020B0606030504020204" pitchFamily="34" charset="0"/>
                <a:cs typeface="Open Sans" panose="020B0606030504020204" pitchFamily="34" charset="0"/>
              </a:rPr>
              <a:t>LONG TERM SERVICES &amp; </a:t>
            </a:r>
            <a:r>
              <a:rPr lang="en-US" sz="2400" dirty="0" smtClean="0">
                <a:latin typeface="Open Sans" panose="020B0606030504020204" pitchFamily="34" charset="0"/>
                <a:ea typeface="Open Sans" panose="020B0606030504020204" pitchFamily="34" charset="0"/>
                <a:cs typeface="Open Sans" panose="020B0606030504020204" pitchFamily="34" charset="0"/>
              </a:rPr>
              <a:t>SUPPORTS (LTSS)</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b="1" dirty="0" smtClean="0">
                <a:latin typeface="Open Sans" panose="020B0606030504020204" pitchFamily="34" charset="0"/>
                <a:ea typeface="Open Sans" panose="020B0606030504020204" pitchFamily="34" charset="0"/>
                <a:cs typeface="Open Sans" panose="020B0606030504020204" pitchFamily="34" charset="0"/>
              </a:rPr>
              <a:t>Value Based Purchasing</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7809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Presentation Goals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143000"/>
            <a:ext cx="8839200" cy="4850766"/>
          </a:xfrm>
        </p:spPr>
        <p:txBody>
          <a:bodyPr>
            <a:normAutofit fontScale="92500" lnSpcReduction="10000"/>
          </a:bodyPr>
          <a:lstStyle/>
          <a:p>
            <a:pPr>
              <a:spcAft>
                <a:spcPts val="1000"/>
              </a:spcAft>
            </a:pPr>
            <a:r>
              <a:rPr lang="en-US" sz="3600" dirty="0" smtClean="0"/>
              <a:t>Provide an overview of TennCare LTSS </a:t>
            </a:r>
            <a:r>
              <a:rPr lang="en-US" sz="3600" dirty="0"/>
              <a:t>Value Based Purchasing </a:t>
            </a:r>
            <a:r>
              <a:rPr lang="en-US" sz="3600" dirty="0" smtClean="0"/>
              <a:t>(VBP) initiatives</a:t>
            </a:r>
          </a:p>
          <a:p>
            <a:pPr>
              <a:spcAft>
                <a:spcPts val="1000"/>
              </a:spcAft>
            </a:pPr>
            <a:r>
              <a:rPr lang="en-US" sz="3600" dirty="0" smtClean="0"/>
              <a:t>Discuss the Quality Improvement in LTSS (QuILTSS) development process, including stakeholder engagement</a:t>
            </a:r>
          </a:p>
          <a:p>
            <a:pPr>
              <a:spcAft>
                <a:spcPts val="1000"/>
              </a:spcAft>
            </a:pPr>
            <a:r>
              <a:rPr lang="en-US" sz="3600" dirty="0" smtClean="0"/>
              <a:t>Discuss the lessons learned from QuILTSS for Nursing Facilities (NFs)</a:t>
            </a:r>
          </a:p>
          <a:p>
            <a:r>
              <a:rPr lang="en-US" sz="3600" dirty="0" smtClean="0"/>
              <a:t>Preview next </a:t>
            </a:r>
            <a:r>
              <a:rPr lang="en-US" sz="3600" dirty="0"/>
              <a:t>s</a:t>
            </a:r>
            <a:r>
              <a:rPr lang="en-US" sz="3600" dirty="0" smtClean="0"/>
              <a:t>teps for LTSS VBP, applying lessons learned to HCBS</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884816"/>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95807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TennCare’s LTSS VBP</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143000"/>
            <a:ext cx="8839200" cy="4953000"/>
          </a:xfrm>
        </p:spPr>
        <p:txBody>
          <a:bodyPr>
            <a:normAutofit fontScale="92500"/>
          </a:bodyPr>
          <a:lstStyle/>
          <a:p>
            <a:r>
              <a:rPr lang="en-US" sz="2800" dirty="0" smtClean="0"/>
              <a:t>QuILTSS focused on the member’s experience in NFs and HCBS for seniors and adults with physical disabilities</a:t>
            </a:r>
          </a:p>
          <a:p>
            <a:r>
              <a:rPr lang="en-US" sz="2800" dirty="0"/>
              <a:t>Enhanced Respiratory Care </a:t>
            </a:r>
            <a:r>
              <a:rPr lang="en-US" sz="2800" dirty="0" smtClean="0"/>
              <a:t>initiative for ventilator-dependent individuals or others with significant </a:t>
            </a:r>
            <a:r>
              <a:rPr lang="en-US" sz="2800" dirty="0"/>
              <a:t>respiratory care needs receiving services in a </a:t>
            </a:r>
            <a:r>
              <a:rPr lang="en-US" sz="2800" dirty="0" smtClean="0"/>
              <a:t>NF</a:t>
            </a:r>
          </a:p>
          <a:p>
            <a:pPr marL="401638" lvl="1" indent="-401638">
              <a:buFont typeface="Arial" panose="020B0604020202020204" pitchFamily="34" charset="0"/>
              <a:buChar char="•"/>
            </a:pPr>
            <a:r>
              <a:rPr lang="en-US" sz="2800" dirty="0" smtClean="0"/>
              <a:t>Services provided to individuals with I/DD:</a:t>
            </a:r>
          </a:p>
          <a:p>
            <a:pPr lvl="1"/>
            <a:r>
              <a:rPr lang="en-US" sz="2600" dirty="0" smtClean="0"/>
              <a:t>New Behavioral Health Crisis Prevention, Intervention and Stabilization services and Model of Support</a:t>
            </a:r>
            <a:endParaRPr lang="en-US" sz="2600" dirty="0"/>
          </a:p>
          <a:p>
            <a:pPr lvl="1"/>
            <a:r>
              <a:rPr lang="en-US" sz="2600" dirty="0" smtClean="0"/>
              <a:t>Section 1915(c) waivers</a:t>
            </a:r>
          </a:p>
          <a:p>
            <a:pPr lvl="1"/>
            <a:r>
              <a:rPr lang="en-US" sz="2600" dirty="0" smtClean="0"/>
              <a:t>New MLTSS program – Employment and Community First CHOICES</a:t>
            </a:r>
          </a:p>
          <a:p>
            <a:pPr lvl="1"/>
            <a:r>
              <a:rPr lang="en-US" sz="2600" i="1" dirty="0" smtClean="0"/>
              <a:t>May</a:t>
            </a:r>
            <a:r>
              <a:rPr lang="en-US" sz="2600" dirty="0" smtClean="0"/>
              <a:t> include ICF/IID services in the future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76" y="5902401"/>
            <a:ext cx="914324" cy="914324"/>
          </a:xfrm>
          <a:prstGeom prst="rect">
            <a:avLst/>
          </a:prstGeom>
        </p:spPr>
      </p:pic>
      <p:sp>
        <p:nvSpPr>
          <p:cNvPr id="6"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339195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20"/>
          <p:cNvSpPr txBox="1">
            <a:spLocks noChangeArrowheads="1"/>
          </p:cNvSpPr>
          <p:nvPr/>
        </p:nvSpPr>
        <p:spPr bwMode="auto">
          <a:xfrm>
            <a:off x="1314450" y="6196013"/>
            <a:ext cx="990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dirty="0">
                <a:solidFill>
                  <a:prstClr val="white"/>
                </a:solidFill>
                <a:latin typeface="Monotype Corsiva" pitchFamily="66" charset="0"/>
                <a:cs typeface="Arial" charset="0"/>
              </a:rPr>
              <a:t>a division of</a:t>
            </a:r>
          </a:p>
        </p:txBody>
      </p:sp>
      <p:sp>
        <p:nvSpPr>
          <p:cNvPr id="7176" name="Title 11"/>
          <p:cNvSpPr>
            <a:spLocks noGrp="1" noChangeAspect="1"/>
          </p:cNvSpPr>
          <p:nvPr>
            <p:ph type="title"/>
          </p:nvPr>
        </p:nvSpPr>
        <p:spPr>
          <a:xfrm>
            <a:off x="152400" y="173736"/>
            <a:ext cx="8842248" cy="824277"/>
          </a:xfrm>
        </p:spPr>
        <p:txBody>
          <a:bodyPr/>
          <a:lstStyle/>
          <a:p>
            <a:r>
              <a:rPr lang="en-US" altLang="en-US" b="1" dirty="0" smtClean="0">
                <a:latin typeface="Open Sans" panose="020B0606030504020204" pitchFamily="34" charset="0"/>
                <a:ea typeface="Open Sans" panose="020B0606030504020204" pitchFamily="34" charset="0"/>
                <a:cs typeface="Open Sans" panose="020B0606030504020204" pitchFamily="34" charset="0"/>
              </a:rPr>
              <a:t>QuILTSS Stakeholder Engagement</a:t>
            </a:r>
          </a:p>
        </p:txBody>
      </p:sp>
      <p:sp>
        <p:nvSpPr>
          <p:cNvPr id="7177" name="Content Placeholder 12"/>
          <p:cNvSpPr>
            <a:spLocks noGrp="1"/>
          </p:cNvSpPr>
          <p:nvPr>
            <p:ph idx="1"/>
          </p:nvPr>
        </p:nvSpPr>
        <p:spPr>
          <a:xfrm>
            <a:off x="339930" y="1143000"/>
            <a:ext cx="8499269" cy="5053013"/>
          </a:xfrm>
        </p:spPr>
        <p:txBody>
          <a:bodyPr>
            <a:noAutofit/>
          </a:bodyPr>
          <a:lstStyle/>
          <a:p>
            <a:pPr>
              <a:spcAft>
                <a:spcPts val="1000"/>
              </a:spcAft>
            </a:pPr>
            <a:r>
              <a:rPr lang="en-US" altLang="en-US" sz="2700" dirty="0" smtClean="0"/>
              <a:t>RWJF grant for technical assistance provided by Lipscomb University School of TransformAging</a:t>
            </a:r>
          </a:p>
          <a:p>
            <a:pPr>
              <a:spcAft>
                <a:spcPts val="1000"/>
              </a:spcAft>
            </a:pPr>
            <a:r>
              <a:rPr lang="en-US" altLang="en-US" sz="2700" dirty="0" smtClean="0"/>
              <a:t>18 </a:t>
            </a:r>
            <a:r>
              <a:rPr lang="en-US" altLang="en-US" sz="2700" dirty="0"/>
              <a:t>community forums in 9 </a:t>
            </a:r>
            <a:r>
              <a:rPr lang="en-US" altLang="en-US" sz="2700" dirty="0" smtClean="0"/>
              <a:t>cities and online </a:t>
            </a:r>
            <a:r>
              <a:rPr lang="en-US" altLang="en-US" sz="2700" dirty="0"/>
              <a:t>survey </a:t>
            </a:r>
            <a:r>
              <a:rPr lang="en-US" altLang="en-US" sz="2700" dirty="0" smtClean="0"/>
              <a:t>of consumers, families, and providers</a:t>
            </a:r>
            <a:endParaRPr lang="en-US" altLang="en-US" sz="2700" dirty="0"/>
          </a:p>
          <a:p>
            <a:pPr>
              <a:spcAft>
                <a:spcPts val="1000"/>
              </a:spcAft>
            </a:pPr>
            <a:r>
              <a:rPr lang="en-US" altLang="en-US" sz="2700" dirty="0" smtClean="0"/>
              <a:t>Findings: </a:t>
            </a:r>
            <a:r>
              <a:rPr lang="en-US" altLang="en-US" sz="2700" dirty="0" smtClean="0">
                <a:hlinkClick r:id="rId3"/>
              </a:rPr>
              <a:t>http://www.lipscomb.edu/transformaging/tareport</a:t>
            </a:r>
            <a:r>
              <a:rPr lang="en-US" altLang="en-US" sz="2700" dirty="0" smtClean="0"/>
              <a:t> used to develop a Quality Framework</a:t>
            </a:r>
          </a:p>
          <a:p>
            <a:pPr>
              <a:spcAft>
                <a:spcPts val="1000"/>
              </a:spcAft>
            </a:pPr>
            <a:r>
              <a:rPr lang="en-US" altLang="en-US" sz="2700" dirty="0" smtClean="0"/>
              <a:t>Stakeholders provided input into the design of the bridge payment approach and reconsideration process</a:t>
            </a:r>
          </a:p>
          <a:p>
            <a:pPr>
              <a:spcAft>
                <a:spcPts val="1000"/>
              </a:spcAft>
            </a:pPr>
            <a:r>
              <a:rPr lang="en-US" altLang="en-US" sz="2700" dirty="0" smtClean="0"/>
              <a:t>Stakeholder processes continue as the model evolves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369"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299998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QuILTSS Timeline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228600" y="1143000"/>
            <a:ext cx="8763000" cy="4572000"/>
          </a:xfrm>
        </p:spPr>
        <p:txBody>
          <a:bodyPr>
            <a:noAutofit/>
          </a:bodyPr>
          <a:lstStyle/>
          <a:p>
            <a:pPr>
              <a:spcAft>
                <a:spcPts val="1000"/>
              </a:spcAft>
            </a:pPr>
            <a:r>
              <a:rPr lang="en-US" dirty="0" smtClean="0"/>
              <a:t>October and November 2013: Community forums</a:t>
            </a:r>
          </a:p>
          <a:p>
            <a:pPr>
              <a:spcAft>
                <a:spcPts val="1000"/>
              </a:spcAft>
            </a:pPr>
            <a:r>
              <a:rPr lang="en-US" dirty="0" smtClean="0"/>
              <a:t>December 2013: Technical Assistance Report</a:t>
            </a:r>
          </a:p>
          <a:p>
            <a:pPr>
              <a:spcAft>
                <a:spcPts val="1000"/>
              </a:spcAft>
            </a:pPr>
            <a:r>
              <a:rPr lang="en-US" dirty="0" smtClean="0"/>
              <a:t>Spring 2014: Stakeholder meetings to establish QuILTSS framework and specific measures</a:t>
            </a:r>
          </a:p>
          <a:p>
            <a:pPr>
              <a:spcAft>
                <a:spcPts val="1000"/>
              </a:spcAft>
            </a:pPr>
            <a:r>
              <a:rPr lang="en-US" dirty="0" smtClean="0"/>
              <a:t>August 2014: Implement Bridge payment process for NFs, including on-line submission, multiple reviews, feedback, and reconsideration process with external stakeholder committee</a:t>
            </a:r>
          </a:p>
          <a:p>
            <a:pPr>
              <a:spcAft>
                <a:spcPts val="1000"/>
              </a:spcAft>
            </a:pPr>
            <a:r>
              <a:rPr lang="en-US" dirty="0" smtClean="0"/>
              <a:t>Fall 2014: Stakeholder meetings to establish HCBS measures</a:t>
            </a:r>
          </a:p>
          <a:p>
            <a:r>
              <a:rPr lang="en-US" dirty="0" smtClean="0"/>
              <a:t>2015: MCO contract changes, HCBS settings rule assessments (system, MCOs, and provider), NCI-AD, new technologies to collect point-of-service quality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449"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911570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20"/>
          <p:cNvSpPr txBox="1">
            <a:spLocks noChangeArrowheads="1"/>
          </p:cNvSpPr>
          <p:nvPr/>
        </p:nvSpPr>
        <p:spPr bwMode="auto">
          <a:xfrm>
            <a:off x="1314450" y="6196013"/>
            <a:ext cx="990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dirty="0">
                <a:solidFill>
                  <a:prstClr val="white"/>
                </a:solidFill>
                <a:latin typeface="Monotype Corsiva" pitchFamily="66" charset="0"/>
                <a:cs typeface="Arial" charset="0"/>
              </a:rPr>
              <a:t>a division of</a:t>
            </a:r>
          </a:p>
        </p:txBody>
      </p:sp>
      <p:sp>
        <p:nvSpPr>
          <p:cNvPr id="8200" name="Title 9"/>
          <p:cNvSpPr>
            <a:spLocks noGrp="1"/>
          </p:cNvSpPr>
          <p:nvPr>
            <p:ph type="title"/>
          </p:nvPr>
        </p:nvSpPr>
        <p:spPr>
          <a:xfrm>
            <a:off x="155448" y="173736"/>
            <a:ext cx="8842248" cy="822960"/>
          </a:xfrm>
        </p:spPr>
        <p:txBody>
          <a:bodyPr/>
          <a:lstStyle/>
          <a:p>
            <a:r>
              <a:rPr lang="en-US" altLang="en-US" b="1" dirty="0" smtClean="0">
                <a:latin typeface="Open Sans" panose="020B0606030504020204" pitchFamily="34" charset="0"/>
                <a:ea typeface="Open Sans" panose="020B0606030504020204" pitchFamily="34" charset="0"/>
                <a:cs typeface="Open Sans" panose="020B0606030504020204" pitchFamily="34" charset="0"/>
              </a:rPr>
              <a:t>QuILTSS Quality Framework</a:t>
            </a:r>
          </a:p>
        </p:txBody>
      </p:sp>
      <p:sp>
        <p:nvSpPr>
          <p:cNvPr id="8201" name="Content Placeholder 11"/>
          <p:cNvSpPr>
            <a:spLocks noGrp="1"/>
          </p:cNvSpPr>
          <p:nvPr>
            <p:ph idx="1"/>
          </p:nvPr>
        </p:nvSpPr>
        <p:spPr>
          <a:xfrm>
            <a:off x="304800" y="576006"/>
            <a:ext cx="8839200" cy="5641793"/>
          </a:xfrm>
        </p:spPr>
        <p:txBody>
          <a:bodyPr>
            <a:normAutofit fontScale="92500" lnSpcReduction="20000"/>
          </a:bodyPr>
          <a:lstStyle/>
          <a:p>
            <a:pPr marL="233363" indent="-233363" eaLnBrk="1" hangingPunct="1">
              <a:lnSpc>
                <a:spcPct val="90000"/>
              </a:lnSpc>
              <a:spcBef>
                <a:spcPct val="0"/>
              </a:spcBef>
              <a:spcAft>
                <a:spcPct val="50000"/>
              </a:spcAft>
              <a:buFontTx/>
              <a:buNone/>
              <a:defRPr/>
            </a:pPr>
            <a:r>
              <a:rPr lang="en-US" sz="2400" b="1" i="1" dirty="0" smtClean="0"/>
              <a:t>   </a:t>
            </a:r>
          </a:p>
          <a:p>
            <a:pPr marL="233363" indent="-233363" algn="ctr">
              <a:spcBef>
                <a:spcPct val="0"/>
              </a:spcBef>
              <a:spcAft>
                <a:spcPct val="50000"/>
              </a:spcAft>
              <a:buFontTx/>
              <a:buNone/>
              <a:defRPr/>
            </a:pPr>
            <a:r>
              <a:rPr lang="en-US" sz="2000" b="1" dirty="0" smtClean="0">
                <a:latin typeface="Open Sans" panose="020B0606030504020204" pitchFamily="34" charset="0"/>
                <a:ea typeface="Open Sans" panose="020B0606030504020204" pitchFamily="34" charset="0"/>
                <a:cs typeface="Open Sans" panose="020B0606030504020204" pitchFamily="34" charset="0"/>
              </a:rPr>
              <a:t>This framework was developed with the stakeholder group based on the input received during the community forums, with the intent of applying across LTSS and settings, where appropriate (some measures will be different for HCBS)</a:t>
            </a:r>
          </a:p>
          <a:p>
            <a:pPr>
              <a:defRPr/>
            </a:pPr>
            <a:r>
              <a:rPr lang="en-US" sz="3200" u="sng" dirty="0">
                <a:latin typeface="Open Sans" panose="020B0606030504020204" pitchFamily="34" charset="0"/>
                <a:ea typeface="Open Sans" panose="020B0606030504020204" pitchFamily="34" charset="0"/>
                <a:cs typeface="Open Sans" panose="020B0606030504020204" pitchFamily="34" charset="0"/>
              </a:rPr>
              <a:t>Threshold Measures</a:t>
            </a:r>
          </a:p>
          <a:p>
            <a:pPr lvl="1">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Minimum standards to participate in QuILTSS</a:t>
            </a:r>
          </a:p>
          <a:p>
            <a:pPr>
              <a:defRPr/>
            </a:pPr>
            <a:r>
              <a:rPr lang="en-US" sz="3200" u="sng" dirty="0" smtClean="0">
                <a:latin typeface="Open Sans" panose="020B0606030504020204" pitchFamily="34" charset="0"/>
                <a:ea typeface="Open Sans" panose="020B0606030504020204" pitchFamily="34" charset="0"/>
                <a:cs typeface="Open Sans" panose="020B0606030504020204" pitchFamily="34" charset="0"/>
              </a:rPr>
              <a:t>Quality </a:t>
            </a:r>
            <a:r>
              <a:rPr lang="en-US" sz="3200" u="sng" dirty="0">
                <a:latin typeface="Open Sans" panose="020B0606030504020204" pitchFamily="34" charset="0"/>
                <a:ea typeface="Open Sans" panose="020B0606030504020204" pitchFamily="34" charset="0"/>
                <a:cs typeface="Open Sans" panose="020B0606030504020204" pitchFamily="34" charset="0"/>
              </a:rPr>
              <a:t>Measures</a:t>
            </a:r>
            <a:endParaRPr lang="en-US" sz="3200" dirty="0">
              <a:latin typeface="Open Sans" panose="020B0606030504020204" pitchFamily="34" charset="0"/>
              <a:ea typeface="Open Sans" panose="020B0606030504020204" pitchFamily="34" charset="0"/>
              <a:cs typeface="Open Sans" panose="020B0606030504020204" pitchFamily="34" charset="0"/>
            </a:endParaRPr>
          </a:p>
          <a:p>
            <a:pPr lvl="1">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Satisfaction of Member/Resident, Family and Staff</a:t>
            </a:r>
            <a:r>
              <a:rPr lang="en-US" sz="2400" dirty="0"/>
              <a:t> </a:t>
            </a:r>
            <a:r>
              <a:rPr lang="en-US" sz="2400" dirty="0" smtClean="0"/>
              <a:t>(</a:t>
            </a:r>
            <a:r>
              <a:rPr lang="en-US" sz="2400" b="1" dirty="0" smtClean="0">
                <a:latin typeface="Open Sans" panose="020B0606030504020204" pitchFamily="34" charset="0"/>
                <a:ea typeface="Open Sans" panose="020B0606030504020204" pitchFamily="34" charset="0"/>
                <a:cs typeface="Open Sans" panose="020B0606030504020204" pitchFamily="34" charset="0"/>
              </a:rPr>
              <a:t>35 points)</a:t>
            </a:r>
          </a:p>
          <a:p>
            <a:pPr lvl="2">
              <a:defRPr/>
            </a:pPr>
            <a:r>
              <a:rPr lang="en-US" sz="2000" dirty="0" smtClean="0"/>
              <a:t>Conducting surveys and taking action based on results</a:t>
            </a:r>
            <a:endParaRPr lang="en-US" sz="2000" dirty="0"/>
          </a:p>
          <a:p>
            <a:pPr lvl="1">
              <a:defRPr/>
            </a:pPr>
            <a:r>
              <a:rPr lang="en-US" sz="2400" dirty="0">
                <a:latin typeface="Open Sans" panose="020B0606030504020204" pitchFamily="34" charset="0"/>
                <a:ea typeface="Open Sans" panose="020B0606030504020204" pitchFamily="34" charset="0"/>
                <a:cs typeface="Open Sans" panose="020B0606030504020204" pitchFamily="34" charset="0"/>
              </a:rPr>
              <a:t>Culture Change/Quality of </a:t>
            </a:r>
            <a:r>
              <a:rPr lang="en-US" sz="2400" dirty="0" smtClean="0">
                <a:latin typeface="Open Sans" panose="020B0606030504020204" pitchFamily="34" charset="0"/>
                <a:ea typeface="Open Sans" panose="020B0606030504020204" pitchFamily="34" charset="0"/>
                <a:cs typeface="Open Sans" panose="020B0606030504020204" pitchFamily="34" charset="0"/>
              </a:rPr>
              <a:t>Life</a:t>
            </a:r>
            <a:r>
              <a:rPr lang="en-US" sz="2400" dirty="0"/>
              <a:t> </a:t>
            </a:r>
            <a:r>
              <a:rPr lang="en-US" sz="2400" dirty="0" smtClean="0"/>
              <a:t>(</a:t>
            </a:r>
            <a:r>
              <a:rPr lang="en-US" sz="2400" b="1" dirty="0" smtClean="0">
                <a:latin typeface="Open Sans" panose="020B0606030504020204" pitchFamily="34" charset="0"/>
                <a:ea typeface="Open Sans" panose="020B0606030504020204" pitchFamily="34" charset="0"/>
                <a:cs typeface="Open Sans" panose="020B0606030504020204" pitchFamily="34" charset="0"/>
              </a:rPr>
              <a:t>30 Points)</a:t>
            </a:r>
          </a:p>
          <a:p>
            <a:pPr lvl="2">
              <a:defRPr/>
            </a:pPr>
            <a:r>
              <a:rPr lang="en-US" sz="2000" dirty="0" smtClean="0"/>
              <a:t>Respectful treatment, member choice, member/family input, meaningful activities</a:t>
            </a:r>
            <a:endParaRPr lang="en-US" sz="2000" dirty="0"/>
          </a:p>
          <a:p>
            <a:pPr lvl="1">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Staffing/Staff Competency</a:t>
            </a:r>
            <a:r>
              <a:rPr lang="en-US" sz="2400" dirty="0"/>
              <a:t> </a:t>
            </a:r>
            <a:r>
              <a:rPr lang="en-US" sz="2400" dirty="0" smtClean="0"/>
              <a:t>(</a:t>
            </a:r>
            <a:r>
              <a:rPr lang="en-US" sz="2400" b="1" dirty="0" smtClean="0">
                <a:latin typeface="Open Sans" panose="020B0606030504020204" pitchFamily="34" charset="0"/>
                <a:ea typeface="Open Sans" panose="020B0606030504020204" pitchFamily="34" charset="0"/>
                <a:cs typeface="Open Sans" panose="020B0606030504020204" pitchFamily="34" charset="0"/>
              </a:rPr>
              <a:t>25 Points)</a:t>
            </a:r>
          </a:p>
          <a:p>
            <a:pPr lvl="2">
              <a:defRPr/>
            </a:pPr>
            <a:r>
              <a:rPr lang="en-US" sz="2000" dirty="0" smtClean="0"/>
              <a:t>Volume of staff, choice of staff, consistency of staff, initial and  ongoing staff training</a:t>
            </a:r>
            <a:endParaRPr lang="en-US" sz="2000" dirty="0"/>
          </a:p>
          <a:p>
            <a:pPr lvl="1">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Clinical Performance</a:t>
            </a:r>
            <a:r>
              <a:rPr lang="en-US" sz="2400" dirty="0"/>
              <a:t> </a:t>
            </a:r>
            <a:r>
              <a:rPr lang="en-US" sz="2400" dirty="0" smtClean="0"/>
              <a:t>(</a:t>
            </a:r>
            <a:r>
              <a:rPr lang="en-US" sz="2400" b="1" dirty="0" smtClean="0">
                <a:latin typeface="Open Sans" panose="020B0606030504020204" pitchFamily="34" charset="0"/>
                <a:ea typeface="Open Sans" panose="020B0606030504020204" pitchFamily="34" charset="0"/>
                <a:cs typeface="Open Sans" panose="020B0606030504020204" pitchFamily="34" charset="0"/>
              </a:rPr>
              <a:t>10 Points)</a:t>
            </a:r>
          </a:p>
          <a:p>
            <a:pPr lvl="2">
              <a:defRPr/>
            </a:pPr>
            <a:r>
              <a:rPr lang="en-US" sz="2000" dirty="0" smtClean="0"/>
              <a:t>Health related measures, prevention and early detection, ongoing functional assessment</a:t>
            </a:r>
          </a:p>
          <a:p>
            <a:pPr marL="457200" lvl="1" indent="0">
              <a:buNone/>
              <a:defRPr/>
            </a:pPr>
            <a:endParaRPr lang="en-US" sz="1600" dirty="0"/>
          </a:p>
          <a:p>
            <a:pPr marL="233363" indent="-233363" eaLnBrk="1" hangingPunct="1">
              <a:lnSpc>
                <a:spcPct val="90000"/>
              </a:lnSpc>
              <a:spcBef>
                <a:spcPct val="0"/>
              </a:spcBef>
              <a:spcAft>
                <a:spcPct val="50000"/>
              </a:spcAft>
              <a:buFontTx/>
              <a:buNone/>
              <a:defRPr/>
            </a:pPr>
            <a:endParaRPr lang="en-US" sz="2400" b="1" i="1" dirty="0" smtClean="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2" y="5993766"/>
            <a:ext cx="3566160" cy="8229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338" y="5869819"/>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277209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3562721705"/>
              </p:ext>
            </p:extLst>
          </p:nvPr>
        </p:nvGraphicFramePr>
        <p:xfrm>
          <a:off x="448101" y="1359090"/>
          <a:ext cx="8040806" cy="3709178"/>
        </p:xfrm>
        <a:graphic>
          <a:graphicData uri="http://schemas.openxmlformats.org/drawingml/2006/table">
            <a:tbl>
              <a:tblPr/>
              <a:tblGrid>
                <a:gridCol w="8040806"/>
              </a:tblGrid>
              <a:tr h="274638">
                <a:tc>
                  <a:txBody>
                    <a:bodyPr/>
                    <a:lstStyle/>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1" i="0" u="none" strike="noStrike" cap="none" normalizeH="0" baseline="0" dirty="0" smtClean="0">
                          <a:ln>
                            <a:noFill/>
                          </a:ln>
                          <a:solidFill>
                            <a:srgbClr val="003580"/>
                          </a:solidFill>
                          <a:effectLst/>
                          <a:latin typeface="Calibri" pitchFamily="34" charset="0"/>
                        </a:rPr>
                        <a:t>CHCS Introduction and Overview of National Long-Term Services and Support Scan</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Texas: </a:t>
                      </a:r>
                      <a:r>
                        <a:rPr kumimoji="0" lang="en-US" altLang="en-US" sz="2200" b="0" i="0" u="none" strike="noStrike" kern="1200" cap="none" normalizeH="0" baseline="0" noProof="0" dirty="0" smtClean="0">
                          <a:ln>
                            <a:noFill/>
                          </a:ln>
                          <a:solidFill>
                            <a:srgbClr val="003580"/>
                          </a:solidFill>
                          <a:effectLst/>
                          <a:latin typeface="Calibri" pitchFamily="34" charset="0"/>
                          <a:ea typeface="+mn-ea"/>
                          <a:cs typeface="+mn-cs"/>
                        </a:rPr>
                        <a:t>State Innovations in Long-Term Services and Supports: Providing Person-Centered, Community-Based Care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Tennessee: TennCare Long Term Services &amp; Supports Value Based Purchasing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Kansas: Integrating Long-Term Services and Supports in Managed Care</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Questions and Answers</a:t>
                      </a:r>
                    </a:p>
                  </a:txBody>
                  <a:tcPr marL="82058" marR="82058" marT="41029" marB="41029"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Title 6"/>
          <p:cNvSpPr>
            <a:spLocks noGrp="1"/>
          </p:cNvSpPr>
          <p:nvPr>
            <p:ph type="title"/>
          </p:nvPr>
        </p:nvSpPr>
        <p:spPr/>
        <p:txBody>
          <a:bodyPr/>
          <a:lstStyle/>
          <a:p>
            <a:r>
              <a:rPr lang="en-US" dirty="0" smtClean="0"/>
              <a:t>Agenda</a:t>
            </a:r>
            <a:endParaRPr lang="en-US" dirty="0"/>
          </a:p>
        </p:txBody>
      </p:sp>
      <p:sp>
        <p:nvSpPr>
          <p:cNvPr id="9" name="Slide Number Placeholder 8"/>
          <p:cNvSpPr>
            <a:spLocks noGrp="1"/>
          </p:cNvSpPr>
          <p:nvPr>
            <p:ph type="sldNum" sz="quarter" idx="11"/>
          </p:nvPr>
        </p:nvSpPr>
        <p:spPr/>
        <p:txBody>
          <a:bodyPr/>
          <a:lstStyle/>
          <a:p>
            <a:pPr>
              <a:defRPr/>
            </a:pPr>
            <a:fld id="{03F961D5-DD75-4353-BA83-7E0540E4EC44}" type="slidenum">
              <a:rPr lang="en-US" smtClean="0">
                <a:solidFill>
                  <a:srgbClr val="7498BF"/>
                </a:solidFill>
              </a:rPr>
              <a:pPr>
                <a:defRPr/>
              </a:pPr>
              <a:t>3</a:t>
            </a:fld>
            <a:endParaRPr lang="en-US" dirty="0">
              <a:solidFill>
                <a:srgbClr val="7498BF"/>
              </a:solidFill>
            </a:endParaRPr>
          </a:p>
        </p:txBody>
      </p:sp>
    </p:spTree>
    <p:extLst>
      <p:ext uri="{BB962C8B-B14F-4D97-AF65-F5344CB8AC3E}">
        <p14:creationId xmlns:p14="http://schemas.microsoft.com/office/powerpoint/2010/main" val="26382789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Box 20"/>
          <p:cNvSpPr txBox="1">
            <a:spLocks noChangeArrowheads="1"/>
          </p:cNvSpPr>
          <p:nvPr/>
        </p:nvSpPr>
        <p:spPr bwMode="auto">
          <a:xfrm>
            <a:off x="1314450" y="6196013"/>
            <a:ext cx="990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dirty="0">
                <a:solidFill>
                  <a:prstClr val="white"/>
                </a:solidFill>
                <a:latin typeface="Monotype Corsiva" pitchFamily="66" charset="0"/>
                <a:cs typeface="Arial" charset="0"/>
              </a:rPr>
              <a:t>a division of</a:t>
            </a:r>
          </a:p>
        </p:txBody>
      </p:sp>
      <p:sp>
        <p:nvSpPr>
          <p:cNvPr id="15368" name="Title 9"/>
          <p:cNvSpPr>
            <a:spLocks noGrp="1"/>
          </p:cNvSpPr>
          <p:nvPr>
            <p:ph type="title"/>
          </p:nvPr>
        </p:nvSpPr>
        <p:spPr>
          <a:xfrm>
            <a:off x="155448" y="173736"/>
            <a:ext cx="8839200" cy="825500"/>
          </a:xfrm>
        </p:spPr>
        <p:txBody>
          <a:bodyPr/>
          <a:lstStyle/>
          <a:p>
            <a:r>
              <a:rPr lang="en-US" altLang="en-US" b="1" dirty="0" smtClean="0">
                <a:latin typeface="Open Sans" panose="020B0606030504020204" pitchFamily="34" charset="0"/>
                <a:ea typeface="Open Sans" panose="020B0606030504020204" pitchFamily="34" charset="0"/>
                <a:cs typeface="Open Sans" panose="020B0606030504020204" pitchFamily="34" charset="0"/>
              </a:rPr>
              <a:t>Current Status</a:t>
            </a:r>
            <a:endParaRPr lang="en-US" altLang="en-US"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11"/>
          <p:cNvSpPr>
            <a:spLocks noGrp="1"/>
          </p:cNvSpPr>
          <p:nvPr>
            <p:ph idx="1"/>
          </p:nvPr>
        </p:nvSpPr>
        <p:spPr>
          <a:xfrm>
            <a:off x="304800" y="1219199"/>
            <a:ext cx="8382000" cy="4683125"/>
          </a:xfrm>
        </p:spPr>
        <p:txBody>
          <a:bodyPr>
            <a:normAutofit lnSpcReduction="10000"/>
          </a:bodyPr>
          <a:lstStyle/>
          <a:p>
            <a:pPr marL="233363" indent="-233363" eaLnBrk="1" hangingPunct="1">
              <a:lnSpc>
                <a:spcPct val="80000"/>
              </a:lnSpc>
              <a:spcBef>
                <a:spcPct val="0"/>
              </a:spcBef>
              <a:spcAft>
                <a:spcPct val="50000"/>
              </a:spcAft>
              <a:buFontTx/>
              <a:buNone/>
              <a:defRPr/>
            </a:pPr>
            <a:r>
              <a:rPr lang="en-US" sz="2800" b="1" dirty="0" smtClean="0">
                <a:latin typeface="Open Sans" panose="020B0606030504020204" pitchFamily="34" charset="0"/>
                <a:ea typeface="Open Sans" panose="020B0606030504020204" pitchFamily="34" charset="0"/>
                <a:cs typeface="Open Sans" panose="020B0606030504020204" pitchFamily="34" charset="0"/>
              </a:rPr>
              <a:t>As of August 1, 2015:</a:t>
            </a:r>
          </a:p>
          <a:p>
            <a:pPr eaLnBrk="1" hangingPunct="1">
              <a:lnSpc>
                <a:spcPct val="80000"/>
              </a:lnSpc>
              <a:spcBef>
                <a:spcPct val="0"/>
              </a:spcBef>
              <a:spcAft>
                <a:spcPct val="50000"/>
              </a:spcAft>
              <a:defRPr/>
            </a:pPr>
            <a:r>
              <a:rPr lang="en-US" sz="2800" dirty="0" smtClean="0">
                <a:latin typeface="Open Sans" panose="020B0606030504020204" pitchFamily="34" charset="0"/>
                <a:ea typeface="Open Sans" panose="020B0606030504020204" pitchFamily="34" charset="0"/>
                <a:cs typeface="Open Sans" panose="020B0606030504020204" pitchFamily="34" charset="0"/>
              </a:rPr>
              <a:t>QuILTSS for NFs has been active for one year</a:t>
            </a:r>
          </a:p>
          <a:p>
            <a:pPr lvl="1">
              <a:lnSpc>
                <a:spcPct val="80000"/>
              </a:lnSpc>
              <a:spcBef>
                <a:spcPct val="0"/>
              </a:spcBef>
              <a:spcAft>
                <a:spcPct val="50000"/>
              </a:spcAf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291 NFs have made submissions (296 Medicaid)</a:t>
            </a:r>
          </a:p>
          <a:p>
            <a:pPr lvl="1">
              <a:lnSpc>
                <a:spcPct val="80000"/>
              </a:lnSpc>
              <a:spcBef>
                <a:spcPct val="0"/>
              </a:spcBef>
              <a:spcAft>
                <a:spcPct val="50000"/>
              </a:spcAf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NFs have completed 5 quarterly submissions</a:t>
            </a:r>
          </a:p>
          <a:p>
            <a:pPr lvl="1">
              <a:lnSpc>
                <a:spcPct val="80000"/>
              </a:lnSpc>
              <a:spcBef>
                <a:spcPct val="0"/>
              </a:spcBef>
              <a:spcAft>
                <a:spcPct val="50000"/>
              </a:spcAft>
              <a:defRPr/>
            </a:pPr>
            <a:r>
              <a:rPr lang="en-US" sz="2400" dirty="0" smtClean="0">
                <a:latin typeface="Open Sans" panose="020B0606030504020204" pitchFamily="34" charset="0"/>
                <a:ea typeface="Open Sans" panose="020B0606030504020204" pitchFamily="34" charset="0"/>
                <a:cs typeface="Open Sans" panose="020B0606030504020204" pitchFamily="34" charset="0"/>
              </a:rPr>
              <a:t>MCOs have distributed over $16 million in payments for quality-based rate adjustments for the first 4 submissions</a:t>
            </a:r>
          </a:p>
          <a:p>
            <a:pPr eaLnBrk="1" hangingPunct="1">
              <a:lnSpc>
                <a:spcPct val="80000"/>
              </a:lnSpc>
              <a:spcBef>
                <a:spcPct val="0"/>
              </a:spcBef>
              <a:spcAft>
                <a:spcPct val="50000"/>
              </a:spcAft>
              <a:defRPr/>
            </a:pPr>
            <a:r>
              <a:rPr lang="en-US" sz="2800" dirty="0" smtClean="0"/>
              <a:t>QuILTSS for HCBS is in development</a:t>
            </a:r>
          </a:p>
          <a:p>
            <a:pPr lvl="1">
              <a:lnSpc>
                <a:spcPct val="80000"/>
              </a:lnSpc>
              <a:spcBef>
                <a:spcPct val="0"/>
              </a:spcBef>
              <a:spcAft>
                <a:spcPct val="50000"/>
              </a:spcAft>
              <a:defRPr/>
            </a:pPr>
            <a:r>
              <a:rPr lang="en-US" sz="2400" dirty="0"/>
              <a:t>H</a:t>
            </a:r>
            <a:r>
              <a:rPr lang="en-US" sz="2400" dirty="0" smtClean="0"/>
              <a:t>osted a series of HCBS-specific stakeholder meetings</a:t>
            </a:r>
          </a:p>
          <a:p>
            <a:pPr lvl="1">
              <a:lnSpc>
                <a:spcPct val="80000"/>
              </a:lnSpc>
              <a:spcBef>
                <a:spcPct val="0"/>
              </a:spcBef>
              <a:spcAft>
                <a:spcPct val="50000"/>
              </a:spcAft>
              <a:defRPr/>
            </a:pPr>
            <a:r>
              <a:rPr lang="en-US" sz="2400" dirty="0" smtClean="0"/>
              <a:t>Program changes / capacity development to support QuILTSS in process</a:t>
            </a:r>
          </a:p>
          <a:p>
            <a:pPr marL="0" indent="0" eaLnBrk="1" hangingPunct="1">
              <a:lnSpc>
                <a:spcPct val="80000"/>
              </a:lnSpc>
              <a:spcBef>
                <a:spcPct val="0"/>
              </a:spcBef>
              <a:spcAft>
                <a:spcPct val="50000"/>
              </a:spcAft>
              <a:buNone/>
              <a:defRPr/>
            </a:pPr>
            <a:endParaRPr lang="en-US" sz="24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399" y="5896539"/>
            <a:ext cx="914324" cy="914324"/>
          </a:xfrm>
          <a:prstGeom prst="rect">
            <a:avLst/>
          </a:prstGeom>
        </p:spPr>
      </p:pic>
      <p:sp>
        <p:nvSpPr>
          <p:cNvPr id="8"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620064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itle 9"/>
          <p:cNvSpPr>
            <a:spLocks noGrp="1"/>
          </p:cNvSpPr>
          <p:nvPr>
            <p:ph type="title"/>
          </p:nvPr>
        </p:nvSpPr>
        <p:spPr>
          <a:xfrm>
            <a:off x="457200" y="152400"/>
            <a:ext cx="8839200" cy="825500"/>
          </a:xfrm>
        </p:spPr>
        <p:txBody>
          <a:bodyPr/>
          <a:lstStyle/>
          <a:p>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NF Performance</a:t>
            </a:r>
            <a:r>
              <a:rPr lang="en-US" altLang="en-US" sz="2800" b="1" dirty="0" smtClean="0"/>
              <a:t/>
            </a:r>
            <a:br>
              <a:rPr lang="en-US" altLang="en-US" sz="2800" b="1" dirty="0" smtClean="0"/>
            </a:br>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Total QuILTSS Scores</a:t>
            </a:r>
            <a:endParaRPr lang="en-US" altLang="en-US" sz="2800" dirty="0" smtClean="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74188994"/>
              </p:ext>
            </p:extLst>
          </p:nvPr>
        </p:nvGraphicFramePr>
        <p:xfrm>
          <a:off x="1076960" y="1676400"/>
          <a:ext cx="7355840" cy="34442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261" y="5943676"/>
            <a:ext cx="914324" cy="9143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36187"/>
            <a:ext cx="3566160" cy="822959"/>
          </a:xfrm>
          <a:prstGeom prst="rect">
            <a:avLst/>
          </a:prstGeom>
        </p:spPr>
      </p:pic>
      <p:sp>
        <p:nvSpPr>
          <p:cNvPr id="8"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
        <p:nvSpPr>
          <p:cNvPr id="3" name="TextBox 2"/>
          <p:cNvSpPr txBox="1"/>
          <p:nvPr/>
        </p:nvSpPr>
        <p:spPr>
          <a:xfrm>
            <a:off x="3586480" y="5235246"/>
            <a:ext cx="2733040" cy="400110"/>
          </a:xfrm>
          <a:prstGeom prst="rect">
            <a:avLst/>
          </a:prstGeom>
          <a:noFill/>
        </p:spPr>
        <p:txBody>
          <a:bodyPr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QuILTSS Submission</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447040" y="2265422"/>
            <a:ext cx="492443" cy="2021840"/>
          </a:xfrm>
          <a:prstGeom prst="rect">
            <a:avLst/>
          </a:prstGeom>
          <a:noFill/>
        </p:spPr>
        <p:txBody>
          <a:bodyPr vert="vert270"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Available Points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2999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itle 9"/>
          <p:cNvSpPr>
            <a:spLocks noGrp="1"/>
          </p:cNvSpPr>
          <p:nvPr>
            <p:ph type="title"/>
          </p:nvPr>
        </p:nvSpPr>
        <p:spPr>
          <a:xfrm>
            <a:off x="457200" y="152400"/>
            <a:ext cx="8839200" cy="825500"/>
          </a:xfrm>
        </p:spPr>
        <p:txBody>
          <a:bodyPr/>
          <a:lstStyle/>
          <a:p>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NF Performance</a:t>
            </a:r>
            <a:r>
              <a:rPr lang="en-US" altLang="en-US" sz="2800" b="1" dirty="0" smtClean="0"/>
              <a:t/>
            </a:r>
            <a:br>
              <a:rPr lang="en-US" altLang="en-US" sz="2800" b="1" dirty="0" smtClean="0"/>
            </a:br>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Total QuILTSS Scores</a:t>
            </a:r>
            <a:endParaRPr lang="en-US" altLang="en-US" sz="2800" dirty="0" smtClean="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42594213"/>
              </p:ext>
            </p:extLst>
          </p:nvPr>
        </p:nvGraphicFramePr>
        <p:xfrm>
          <a:off x="1030148" y="1600200"/>
          <a:ext cx="7594740" cy="365470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261" y="5943676"/>
            <a:ext cx="914324" cy="9143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36187"/>
            <a:ext cx="3566160" cy="822959"/>
          </a:xfrm>
          <a:prstGeom prst="rect">
            <a:avLst/>
          </a:prstGeom>
        </p:spPr>
      </p:pic>
      <p:sp>
        <p:nvSpPr>
          <p:cNvPr id="8"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
        <p:nvSpPr>
          <p:cNvPr id="3" name="TextBox 2"/>
          <p:cNvSpPr txBox="1"/>
          <p:nvPr/>
        </p:nvSpPr>
        <p:spPr>
          <a:xfrm>
            <a:off x="3183038" y="5336986"/>
            <a:ext cx="2639028" cy="400110"/>
          </a:xfrm>
          <a:prstGeom prst="rect">
            <a:avLst/>
          </a:prstGeom>
          <a:noFill/>
        </p:spPr>
        <p:txBody>
          <a:bodyPr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QuILTSS Submission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40936" y="2390172"/>
            <a:ext cx="492443" cy="1701478"/>
          </a:xfrm>
          <a:prstGeom prst="rect">
            <a:avLst/>
          </a:prstGeom>
          <a:noFill/>
        </p:spPr>
        <p:txBody>
          <a:bodyPr vert="vert270"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 of Facilities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7558267" y="2286000"/>
            <a:ext cx="925976" cy="400110"/>
          </a:xfrm>
          <a:prstGeom prst="rect">
            <a:avLst/>
          </a:prstGeom>
          <a:noFill/>
        </p:spPr>
        <p:txBody>
          <a:bodyPr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Score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6718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itle 9"/>
          <p:cNvSpPr>
            <a:spLocks noGrp="1"/>
          </p:cNvSpPr>
          <p:nvPr>
            <p:ph type="title"/>
          </p:nvPr>
        </p:nvSpPr>
        <p:spPr>
          <a:xfrm>
            <a:off x="457200" y="0"/>
            <a:ext cx="8229600" cy="1143000"/>
          </a:xfrm>
        </p:spPr>
        <p:txBody>
          <a:bodyPr/>
          <a:lstStyle/>
          <a:p>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NF Performance</a:t>
            </a:r>
            <a:b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br>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Facilities receiving QuILTSS points</a:t>
            </a:r>
          </a:p>
        </p:txBody>
      </p:sp>
      <p:graphicFrame>
        <p:nvGraphicFramePr>
          <p:cNvPr id="2" name="Chart 3"/>
          <p:cNvGraphicFramePr>
            <a:graphicFrameLocks/>
          </p:cNvGraphicFramePr>
          <p:nvPr>
            <p:extLst>
              <p:ext uri="{D42A27DB-BD31-4B8C-83A1-F6EECF244321}">
                <p14:modId xmlns:p14="http://schemas.microsoft.com/office/powerpoint/2010/main" val="2285911264"/>
              </p:ext>
            </p:extLst>
          </p:nvPr>
        </p:nvGraphicFramePr>
        <p:xfrm>
          <a:off x="1076446" y="1447799"/>
          <a:ext cx="7442521" cy="3934429"/>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261" y="5943676"/>
            <a:ext cx="914324" cy="9143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36187"/>
            <a:ext cx="3566160" cy="822959"/>
          </a:xfrm>
          <a:prstGeom prst="rect">
            <a:avLst/>
          </a:prstGeom>
        </p:spPr>
      </p:pic>
      <p:sp>
        <p:nvSpPr>
          <p:cNvPr id="6"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
        <p:nvSpPr>
          <p:cNvPr id="3" name="TextBox 2"/>
          <p:cNvSpPr txBox="1"/>
          <p:nvPr/>
        </p:nvSpPr>
        <p:spPr>
          <a:xfrm>
            <a:off x="2688414" y="5497975"/>
            <a:ext cx="2821136" cy="400110"/>
          </a:xfrm>
          <a:prstGeom prst="rect">
            <a:avLst/>
          </a:prstGeom>
          <a:noFill/>
        </p:spPr>
        <p:txBody>
          <a:bodyPr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QuILTSS Submission</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451412" y="2152891"/>
            <a:ext cx="492443" cy="1851950"/>
          </a:xfrm>
          <a:prstGeom prst="rect">
            <a:avLst/>
          </a:prstGeom>
          <a:noFill/>
        </p:spPr>
        <p:txBody>
          <a:bodyPr vert="vert270"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 of Facilities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0809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9"/>
          <p:cNvSpPr>
            <a:spLocks noGrp="1"/>
          </p:cNvSpPr>
          <p:nvPr>
            <p:ph type="title"/>
          </p:nvPr>
        </p:nvSpPr>
        <p:spPr>
          <a:xfrm>
            <a:off x="457200" y="152400"/>
            <a:ext cx="8229600" cy="838200"/>
          </a:xfrm>
        </p:spPr>
        <p:txBody>
          <a:bodyPr/>
          <a:lstStyle/>
          <a:p>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NF Performance</a:t>
            </a:r>
            <a:r>
              <a:rPr lang="en-US" altLang="en-US" sz="2800" b="1" dirty="0" smtClean="0"/>
              <a:t/>
            </a:r>
            <a:br>
              <a:rPr lang="en-US" altLang="en-US" sz="2800" b="1" dirty="0" smtClean="0"/>
            </a:br>
            <a:r>
              <a:rPr lang="en-US" altLang="en-US" sz="2800" b="1" dirty="0" smtClean="0">
                <a:latin typeface="Open Sans" panose="020B0606030504020204" pitchFamily="34" charset="0"/>
                <a:ea typeface="Open Sans" panose="020B0606030504020204" pitchFamily="34" charset="0"/>
                <a:cs typeface="Open Sans" panose="020B0606030504020204" pitchFamily="34" charset="0"/>
              </a:rPr>
              <a:t>Facilities receiving QuILTSS points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24620229"/>
              </p:ext>
            </p:extLst>
          </p:nvPr>
        </p:nvGraphicFramePr>
        <p:xfrm>
          <a:off x="937549" y="1271528"/>
          <a:ext cx="7673051" cy="412227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261" y="5943676"/>
            <a:ext cx="914324" cy="9143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36187"/>
            <a:ext cx="3566160" cy="822959"/>
          </a:xfrm>
          <a:prstGeom prst="rect">
            <a:avLst/>
          </a:prstGeom>
        </p:spPr>
      </p:pic>
      <p:sp>
        <p:nvSpPr>
          <p:cNvPr id="6"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
        <p:nvSpPr>
          <p:cNvPr id="3" name="TextBox 2"/>
          <p:cNvSpPr txBox="1"/>
          <p:nvPr/>
        </p:nvSpPr>
        <p:spPr>
          <a:xfrm>
            <a:off x="2754775" y="5509549"/>
            <a:ext cx="2847370" cy="400110"/>
          </a:xfrm>
          <a:prstGeom prst="rect">
            <a:avLst/>
          </a:prstGeom>
          <a:noFill/>
        </p:spPr>
        <p:txBody>
          <a:bodyPr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QuILTSS Submission</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44087" y="2361235"/>
            <a:ext cx="492443" cy="1794076"/>
          </a:xfrm>
          <a:prstGeom prst="rect">
            <a:avLst/>
          </a:prstGeom>
          <a:noFill/>
        </p:spPr>
        <p:txBody>
          <a:bodyPr vert="vert270" wrap="square" rtlCol="0">
            <a:spAutoFi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 of Facilities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86805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itle 9"/>
          <p:cNvSpPr>
            <a:spLocks noGrp="1"/>
          </p:cNvSpPr>
          <p:nvPr>
            <p:ph type="title"/>
          </p:nvPr>
        </p:nvSpPr>
        <p:spPr/>
        <p:txBody>
          <a:bodyPr/>
          <a:lstStyle/>
          <a:p>
            <a:r>
              <a:rPr lang="en-US" altLang="en-US" sz="4000" b="1" dirty="0" smtClean="0">
                <a:latin typeface="Open Sans" panose="020B0606030504020204" pitchFamily="34" charset="0"/>
                <a:ea typeface="Open Sans" panose="020B0606030504020204" pitchFamily="34" charset="0"/>
                <a:cs typeface="Open Sans" panose="020B0606030504020204" pitchFamily="34" charset="0"/>
              </a:rPr>
              <a:t>TN 5 Star rating is improving</a:t>
            </a:r>
            <a:endParaRPr lang="en-US" altLang="en-US" sz="40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26633" name="Text Placeholder 1"/>
          <p:cNvSpPr>
            <a:spLocks noGrp="1"/>
          </p:cNvSpPr>
          <p:nvPr>
            <p:ph type="body" idx="1"/>
          </p:nvPr>
        </p:nvSpPr>
        <p:spPr>
          <a:xfrm>
            <a:off x="476250" y="1143000"/>
            <a:ext cx="4040188" cy="639763"/>
          </a:xfrm>
        </p:spPr>
        <p:txBody>
          <a:bodyPr/>
          <a:lstStyle/>
          <a:p>
            <a:r>
              <a:rPr lang="en-US" altLang="en-US" sz="2000" dirty="0" smtClean="0">
                <a:latin typeface="Open Sans" panose="020B0606030504020204" pitchFamily="34" charset="0"/>
                <a:ea typeface="Open Sans" panose="020B0606030504020204" pitchFamily="34" charset="0"/>
                <a:cs typeface="Open Sans" panose="020B0606030504020204" pitchFamily="34" charset="0"/>
              </a:rPr>
              <a:t>October 2013, average=2.9	</a:t>
            </a:r>
          </a:p>
        </p:txBody>
      </p:sp>
      <p:sp>
        <p:nvSpPr>
          <p:cNvPr id="14345" name="Content Placeholder 11"/>
          <p:cNvSpPr>
            <a:spLocks noGrp="1"/>
          </p:cNvSpPr>
          <p:nvPr>
            <p:ph sz="half" idx="2"/>
          </p:nvPr>
        </p:nvSpPr>
        <p:spPr/>
        <p:txBody>
          <a:bodyPr/>
          <a:lstStyle/>
          <a:p>
            <a:pPr>
              <a:buFont typeface="Arial" charset="0"/>
              <a:buNone/>
              <a:defRPr/>
            </a:pPr>
            <a:endParaRPr lang="en-US" altLang="en-US" sz="3600" dirty="0" smtClean="0"/>
          </a:p>
          <a:p>
            <a:pPr>
              <a:buFont typeface="Arial" charset="0"/>
              <a:buNone/>
              <a:defRPr/>
            </a:pPr>
            <a:endParaRPr lang="en-US" altLang="en-US" sz="3600" dirty="0" smtClean="0"/>
          </a:p>
          <a:p>
            <a:pPr>
              <a:buFont typeface="Arial" charset="0"/>
              <a:buNone/>
              <a:defRPr/>
            </a:pPr>
            <a:endParaRPr lang="en-US" altLang="en-US" sz="3600" dirty="0" smtClean="0"/>
          </a:p>
          <a:p>
            <a:pPr>
              <a:buFont typeface="Arial" charset="0"/>
              <a:buNone/>
              <a:defRPr/>
            </a:pPr>
            <a:endParaRPr lang="en-US" altLang="en-US" sz="3600" dirty="0" smtClean="0"/>
          </a:p>
          <a:p>
            <a:pPr marL="0" indent="0">
              <a:buFont typeface="Arial" charset="0"/>
              <a:buNone/>
              <a:defRPr/>
            </a:pPr>
            <a:endParaRPr lang="en-US" altLang="en-US" dirty="0" smtClean="0"/>
          </a:p>
        </p:txBody>
      </p:sp>
      <p:sp>
        <p:nvSpPr>
          <p:cNvPr id="26635" name="Text Placeholder 2"/>
          <p:cNvSpPr>
            <a:spLocks noGrp="1"/>
          </p:cNvSpPr>
          <p:nvPr>
            <p:ph type="body" sz="quarter" idx="3"/>
          </p:nvPr>
        </p:nvSpPr>
        <p:spPr>
          <a:xfrm>
            <a:off x="4648200" y="1143000"/>
            <a:ext cx="4041775" cy="639763"/>
          </a:xfrm>
        </p:spPr>
        <p:txBody>
          <a:bodyPr/>
          <a:lstStyle/>
          <a:p>
            <a:r>
              <a:rPr lang="en-US" altLang="en-US" sz="2000" dirty="0" smtClean="0">
                <a:latin typeface="Open Sans" panose="020B0606030504020204" pitchFamily="34" charset="0"/>
                <a:ea typeface="Open Sans" panose="020B0606030504020204" pitchFamily="34" charset="0"/>
                <a:cs typeface="Open Sans" panose="020B0606030504020204" pitchFamily="34" charset="0"/>
              </a:rPr>
              <a:t>February 2015, average=3.2</a:t>
            </a:r>
          </a:p>
        </p:txBody>
      </p:sp>
      <p:graphicFrame>
        <p:nvGraphicFramePr>
          <p:cNvPr id="2" name="Content Placeholder 4"/>
          <p:cNvGraphicFramePr>
            <a:graphicFrameLocks noGrp="1"/>
          </p:cNvGraphicFramePr>
          <p:nvPr>
            <p:ph sz="quarter" idx="4"/>
            <p:extLst/>
          </p:nvPr>
        </p:nvGraphicFramePr>
        <p:xfrm>
          <a:off x="4572000" y="1676400"/>
          <a:ext cx="42672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6"/>
          <p:cNvGraphicFramePr>
            <a:graphicFrameLocks/>
          </p:cNvGraphicFramePr>
          <p:nvPr>
            <p:extLst>
              <p:ext uri="{D42A27DB-BD31-4B8C-83A1-F6EECF244321}">
                <p14:modId xmlns:p14="http://schemas.microsoft.com/office/powerpoint/2010/main" val="2816592267"/>
              </p:ext>
            </p:extLst>
          </p:nvPr>
        </p:nvGraphicFramePr>
        <p:xfrm>
          <a:off x="31461" y="1505213"/>
          <a:ext cx="4891666"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36187"/>
            <a:ext cx="3566160" cy="822959"/>
          </a:xfrm>
          <a:prstGeom prst="rect">
            <a:avLst/>
          </a:prstGeom>
        </p:spPr>
      </p:pic>
      <p:sp>
        <p:nvSpPr>
          <p:cNvPr id="9"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497024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Comparison of QuILTSS for NF vs. HCBS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p:cNvSpPr>
            <a:spLocks noGrp="1"/>
          </p:cNvSpPr>
          <p:nvPr>
            <p:ph idx="1"/>
          </p:nvPr>
        </p:nvSpPr>
        <p:spPr>
          <a:xfrm>
            <a:off x="304800" y="1064173"/>
            <a:ext cx="8839200" cy="5562600"/>
          </a:xfrm>
        </p:spPr>
        <p:txBody>
          <a:bodyPr>
            <a:normAutofit/>
          </a:bodyPr>
          <a:lstStyle/>
          <a:p>
            <a:pPr marL="0" indent="0">
              <a:buNone/>
            </a:pPr>
            <a:r>
              <a:rPr lang="en-US" sz="2800" b="1" dirty="0" smtClean="0"/>
              <a:t>NFs</a:t>
            </a:r>
          </a:p>
          <a:p>
            <a:r>
              <a:rPr lang="en-US" sz="2800" dirty="0" smtClean="0"/>
              <a:t>296 facilities</a:t>
            </a:r>
          </a:p>
          <a:p>
            <a:r>
              <a:rPr lang="en-US" sz="2800" dirty="0" smtClean="0"/>
              <a:t>Homogeneous providers</a:t>
            </a:r>
          </a:p>
          <a:p>
            <a:r>
              <a:rPr lang="en-US" sz="2800" dirty="0" smtClean="0"/>
              <a:t>History of data collection</a:t>
            </a:r>
          </a:p>
          <a:p>
            <a:r>
              <a:rPr lang="en-US" sz="2800" dirty="0" smtClean="0"/>
              <a:t>History of QI processes</a:t>
            </a:r>
          </a:p>
          <a:p>
            <a:r>
              <a:rPr lang="en-US" sz="2800" dirty="0" smtClean="0"/>
              <a:t>24/7 interaction with members</a:t>
            </a:r>
          </a:p>
          <a:p>
            <a:r>
              <a:rPr lang="en-US" sz="2800" dirty="0" smtClean="0"/>
              <a:t>Well-organized industry groups</a:t>
            </a:r>
          </a:p>
          <a:p>
            <a:r>
              <a:rPr lang="en-US" sz="2800" dirty="0" smtClean="0"/>
              <a:t>New money</a:t>
            </a:r>
            <a:r>
              <a:rPr lang="en-US" sz="2800" dirty="0"/>
              <a:t> </a:t>
            </a:r>
            <a:r>
              <a:rPr lang="en-US" sz="2800" dirty="0" smtClean="0"/>
              <a:t>to support quality </a:t>
            </a:r>
            <a:br>
              <a:rPr lang="en-US" sz="2800" dirty="0" smtClean="0"/>
            </a:br>
            <a:r>
              <a:rPr lang="en-US" sz="2800" dirty="0" smtClean="0"/>
              <a:t>component of rate </a:t>
            </a:r>
            <a:endParaRPr lang="en-US" sz="2800" dirty="0"/>
          </a:p>
        </p:txBody>
      </p:sp>
      <p:sp>
        <p:nvSpPr>
          <p:cNvPr id="6" name="Content Placeholder 5"/>
          <p:cNvSpPr>
            <a:spLocks noGrp="1"/>
          </p:cNvSpPr>
          <p:nvPr>
            <p:ph idx="4294967295"/>
          </p:nvPr>
        </p:nvSpPr>
        <p:spPr>
          <a:xfrm>
            <a:off x="4674476" y="1099208"/>
            <a:ext cx="3733800" cy="5475014"/>
          </a:xfrm>
        </p:spPr>
        <p:txBody>
          <a:bodyPr>
            <a:normAutofit fontScale="85000" lnSpcReduction="20000"/>
          </a:bodyPr>
          <a:lstStyle/>
          <a:p>
            <a:pPr marL="0" indent="0">
              <a:buClr>
                <a:schemeClr val="bg2"/>
              </a:buClr>
              <a:buNone/>
            </a:pPr>
            <a:r>
              <a:rPr lang="en-US" sz="3000" b="1" dirty="0" smtClean="0">
                <a:latin typeface="Open Sans" panose="020B0606030504020204" pitchFamily="34" charset="0"/>
                <a:ea typeface="Open Sans" panose="020B0606030504020204" pitchFamily="34" charset="0"/>
                <a:cs typeface="Open Sans" panose="020B0606030504020204" pitchFamily="34" charset="0"/>
              </a:rPr>
              <a:t>HCBS</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500+</a:t>
            </a:r>
            <a:r>
              <a:rPr lang="en-US" sz="30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smtClean="0">
                <a:latin typeface="Open Sans" panose="020B0606030504020204" pitchFamily="34" charset="0"/>
                <a:ea typeface="Open Sans" panose="020B0606030504020204" pitchFamily="34" charset="0"/>
                <a:cs typeface="Open Sans" panose="020B0606030504020204" pitchFamily="34" charset="0"/>
              </a:rPr>
              <a:t>providers</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Heterogeneous providers</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Diversity of</a:t>
            </a:r>
          </a:p>
          <a:p>
            <a:pPr lvl="1">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Data collection history</a:t>
            </a:r>
          </a:p>
          <a:p>
            <a:pPr lvl="1">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QI process history</a:t>
            </a:r>
          </a:p>
          <a:p>
            <a:pPr lvl="1">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Organizational structure</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Periodic interaction with members</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Industry group is not as well-organized</a:t>
            </a:r>
          </a:p>
          <a:p>
            <a:pPr>
              <a:buClr>
                <a:schemeClr val="bg2"/>
              </a:buClr>
            </a:pPr>
            <a:r>
              <a:rPr lang="en-US" sz="3000" dirty="0" smtClean="0">
                <a:latin typeface="Open Sans" panose="020B0606030504020204" pitchFamily="34" charset="0"/>
                <a:ea typeface="Open Sans" panose="020B0606030504020204" pitchFamily="34" charset="0"/>
                <a:cs typeface="Open Sans" panose="020B0606030504020204" pitchFamily="34" charset="0"/>
              </a:rPr>
              <a:t>No new money, rates adjust higher and lower</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873093"/>
            <a:ext cx="914324" cy="914324"/>
          </a:xfrm>
          <a:prstGeom prst="rect">
            <a:avLst/>
          </a:prstGeom>
        </p:spPr>
      </p:pic>
      <p:sp>
        <p:nvSpPr>
          <p:cNvPr id="8"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129502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Lessons Learned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7"/>
          <p:cNvSpPr>
            <a:spLocks noGrp="1"/>
          </p:cNvSpPr>
          <p:nvPr>
            <p:ph idx="1"/>
          </p:nvPr>
        </p:nvSpPr>
        <p:spPr>
          <a:xfrm>
            <a:off x="152400" y="1061112"/>
            <a:ext cx="8991600" cy="5105400"/>
          </a:xfrm>
        </p:spPr>
        <p:txBody>
          <a:bodyPr>
            <a:noAutofit/>
          </a:bodyPr>
          <a:lstStyle/>
          <a:p>
            <a:r>
              <a:rPr lang="en-US" sz="2200" dirty="0" smtClean="0"/>
              <a:t>Stakeholder involvement (formal and informal)</a:t>
            </a:r>
          </a:p>
          <a:p>
            <a:r>
              <a:rPr lang="en-US" sz="2200" dirty="0" smtClean="0"/>
              <a:t>Transparency is key (nobody likes surprises)</a:t>
            </a:r>
          </a:p>
          <a:p>
            <a:r>
              <a:rPr lang="en-US" sz="2200" dirty="0" smtClean="0"/>
              <a:t>This is an iterative process (you cannot get there all at once)</a:t>
            </a:r>
          </a:p>
          <a:p>
            <a:r>
              <a:rPr lang="en-US" sz="2200" dirty="0" smtClean="0"/>
              <a:t>You will need to develop the capacity of the system to measure and improve quality</a:t>
            </a:r>
          </a:p>
          <a:p>
            <a:r>
              <a:rPr lang="en-US" sz="2200" dirty="0" smtClean="0"/>
              <a:t>Be at least two steps ahead of the system (you need a lot of lead time for the planning)</a:t>
            </a:r>
          </a:p>
          <a:p>
            <a:r>
              <a:rPr lang="en-US" sz="2200" dirty="0" smtClean="0"/>
              <a:t>Communication, communication, communication (and then communicate some more)</a:t>
            </a:r>
          </a:p>
          <a:p>
            <a:pPr lvl="1"/>
            <a:r>
              <a:rPr lang="en-US" sz="2200" dirty="0" smtClean="0"/>
              <a:t>Frequent </a:t>
            </a:r>
          </a:p>
          <a:p>
            <a:pPr lvl="1"/>
            <a:r>
              <a:rPr lang="en-US" sz="2200" dirty="0" smtClean="0"/>
              <a:t>Consistent</a:t>
            </a:r>
          </a:p>
          <a:p>
            <a:pPr lvl="1"/>
            <a:r>
              <a:rPr lang="en-US" sz="2200" dirty="0" smtClean="0"/>
              <a:t>Questions</a:t>
            </a:r>
          </a:p>
          <a:p>
            <a:r>
              <a:rPr lang="en-US" sz="2200" dirty="0" smtClean="0"/>
              <a:t>Program must support member-focused quality</a:t>
            </a:r>
          </a:p>
          <a:p>
            <a:r>
              <a:rPr lang="en-US" sz="2200" dirty="0" smtClean="0"/>
              <a:t>Clear expectations and clear feedback to providers </a:t>
            </a:r>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884816"/>
            <a:ext cx="914324" cy="914324"/>
          </a:xfrm>
          <a:prstGeom prst="rect">
            <a:avLst/>
          </a:prstGeom>
        </p:spPr>
      </p:pic>
      <p:sp>
        <p:nvSpPr>
          <p:cNvPr id="6"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303090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100"/>
            <a:ext cx="8839200" cy="825500"/>
          </a:xfrm>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QuILTSS for HCBS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143000"/>
            <a:ext cx="8839200" cy="4800600"/>
          </a:xfrm>
        </p:spPr>
        <p:txBody>
          <a:bodyPr>
            <a:normAutofit fontScale="92500"/>
          </a:bodyPr>
          <a:lstStyle/>
          <a:p>
            <a:r>
              <a:rPr lang="en-US" sz="3200" dirty="0" smtClean="0"/>
              <a:t>Focus on Personal Assistance and Residential Services</a:t>
            </a:r>
          </a:p>
          <a:p>
            <a:r>
              <a:rPr lang="en-US" sz="3200" dirty="0" smtClean="0"/>
              <a:t>Utilize the QuILTSS framework, with adjustments as appropriate</a:t>
            </a:r>
          </a:p>
          <a:p>
            <a:r>
              <a:rPr lang="en-US" sz="3200" dirty="0"/>
              <a:t>Person-Centered Plan is key to driving the member experience</a:t>
            </a:r>
          </a:p>
          <a:p>
            <a:pPr lvl="1"/>
            <a:r>
              <a:rPr lang="en-US" sz="2800" dirty="0"/>
              <a:t>Goals and </a:t>
            </a:r>
            <a:r>
              <a:rPr lang="en-US" sz="2800" dirty="0" smtClean="0"/>
              <a:t>preferences</a:t>
            </a:r>
          </a:p>
          <a:p>
            <a:pPr lvl="1"/>
            <a:r>
              <a:rPr lang="en-US" sz="2800" dirty="0" smtClean="0"/>
              <a:t>Employment and community integration</a:t>
            </a:r>
          </a:p>
          <a:p>
            <a:r>
              <a:rPr lang="en-US" sz="3200" dirty="0" smtClean="0"/>
              <a:t>Leverage technology </a:t>
            </a:r>
          </a:p>
          <a:p>
            <a:pPr lvl="1"/>
            <a:r>
              <a:rPr lang="en-US" sz="2800" dirty="0" smtClean="0"/>
              <a:t>Point-of-service satisfaction survey in Electronic Visit Verification</a:t>
            </a:r>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953" y="5902401"/>
            <a:ext cx="914324" cy="914324"/>
          </a:xfrm>
          <a:prstGeom prst="rect">
            <a:avLst/>
          </a:prstGeom>
        </p:spPr>
      </p:pic>
      <p:sp>
        <p:nvSpPr>
          <p:cNvPr id="6"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921023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VBP for I/DD services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142999"/>
            <a:ext cx="8839200" cy="5216563"/>
          </a:xfrm>
        </p:spPr>
        <p:txBody>
          <a:bodyPr>
            <a:normAutofit/>
          </a:bodyPr>
          <a:lstStyle/>
          <a:p>
            <a:pPr marL="342900" lvl="1" indent="-342900">
              <a:buFont typeface="Arial" panose="020B0604020202020204" pitchFamily="34" charset="0"/>
              <a:buChar char="•"/>
            </a:pPr>
            <a:r>
              <a:rPr lang="en-US" sz="2400" dirty="0"/>
              <a:t>New Behavioral Health Crisis Prevention, Intervention and Stabilization </a:t>
            </a:r>
            <a:r>
              <a:rPr lang="en-US" sz="2400" dirty="0" smtClean="0"/>
              <a:t>services and </a:t>
            </a:r>
            <a:r>
              <a:rPr lang="en-US" sz="2400" dirty="0"/>
              <a:t>Model of </a:t>
            </a:r>
            <a:r>
              <a:rPr lang="en-US" sz="2400" dirty="0" smtClean="0"/>
              <a:t>Support to be implemented later this year</a:t>
            </a:r>
            <a:endParaRPr lang="en-US" sz="2400" dirty="0"/>
          </a:p>
          <a:p>
            <a:pPr lvl="1"/>
            <a:r>
              <a:rPr lang="en-US" dirty="0" smtClean="0"/>
              <a:t>Delivered under managed care program, in collaboration with I/DD agency</a:t>
            </a:r>
          </a:p>
          <a:p>
            <a:pPr lvl="1"/>
            <a:r>
              <a:rPr lang="en-US" dirty="0" smtClean="0"/>
              <a:t>Focus on crisis prevention and in-home stabilization, sustained community living, reduced inpatient utilization</a:t>
            </a:r>
          </a:p>
          <a:p>
            <a:pPr lvl="1"/>
            <a:r>
              <a:rPr lang="en-US" dirty="0" smtClean="0"/>
              <a:t>Performance measures (e.g., decrease </a:t>
            </a:r>
            <a:r>
              <a:rPr lang="en-US" dirty="0"/>
              <a:t>in </a:t>
            </a:r>
            <a:r>
              <a:rPr lang="en-US" dirty="0" smtClean="0"/>
              <a:t>PRN </a:t>
            </a:r>
            <a:r>
              <a:rPr lang="en-US" dirty="0"/>
              <a:t>use of </a:t>
            </a:r>
            <a:r>
              <a:rPr lang="en-US" dirty="0" smtClean="0"/>
              <a:t>anti-psychotics, decrease </a:t>
            </a:r>
            <a:r>
              <a:rPr lang="en-US" dirty="0"/>
              <a:t>in crisis events, </a:t>
            </a:r>
            <a:r>
              <a:rPr lang="en-US" dirty="0" smtClean="0"/>
              <a:t>increase </a:t>
            </a:r>
            <a:r>
              <a:rPr lang="en-US" dirty="0"/>
              <a:t>in in-place stabilization when crises occur, and </a:t>
            </a:r>
            <a:r>
              <a:rPr lang="en-US" dirty="0" smtClean="0"/>
              <a:t>decrease </a:t>
            </a:r>
            <a:r>
              <a:rPr lang="en-US" dirty="0"/>
              <a:t>in inpatient psychiatric admissions and inpatient </a:t>
            </a:r>
            <a:r>
              <a:rPr lang="en-US" dirty="0" smtClean="0"/>
              <a:t>days) will be tracked and utilized to establish a VBP component (incentive or shared savings) for the reimbursement structure </a:t>
            </a:r>
          </a:p>
          <a:p>
            <a:pPr marL="342900" lvl="1" indent="-342900">
              <a:buFont typeface="Arial" panose="020B0604020202020204" pitchFamily="34" charset="0"/>
              <a:buChar char="•"/>
            </a:pPr>
            <a:r>
              <a:rPr lang="en-US" sz="2400" dirty="0" smtClean="0"/>
              <a:t>Section </a:t>
            </a:r>
            <a:r>
              <a:rPr lang="en-US" sz="2400" dirty="0"/>
              <a:t>1915(c) waivers</a:t>
            </a:r>
          </a:p>
          <a:p>
            <a:pPr lvl="1"/>
            <a:r>
              <a:rPr lang="en-US" dirty="0" smtClean="0"/>
              <a:t>Under SIM grant, developing acuity-based reimbursement approach for residential and day services, using the Supports Intensity Scale</a:t>
            </a:r>
          </a:p>
          <a:p>
            <a:pPr lvl="1"/>
            <a:r>
              <a:rPr lang="en-US" dirty="0" smtClean="0"/>
              <a:t>Plan to develop a “QuILTSS-like” quality component  or reimbursement as well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061"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93111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ADAB6D-5D2F-473C-A2F7-8895C8D5FC33}" type="slidenum">
              <a:rPr lang="en-US" smtClean="0">
                <a:solidFill>
                  <a:srgbClr val="7498BF"/>
                </a:solidFill>
              </a:rPr>
              <a:pPr>
                <a:defRPr/>
              </a:pPr>
              <a:t>4</a:t>
            </a:fld>
            <a:endParaRPr lang="en-US" dirty="0">
              <a:solidFill>
                <a:srgbClr val="7498BF"/>
              </a:solidFill>
            </a:endParaRPr>
          </a:p>
        </p:txBody>
      </p:sp>
      <p:sp>
        <p:nvSpPr>
          <p:cNvPr id="8" name="Rectangle 2"/>
          <p:cNvSpPr txBox="1">
            <a:spLocks noChangeArrowheads="1"/>
          </p:cNvSpPr>
          <p:nvPr/>
        </p:nvSpPr>
        <p:spPr bwMode="auto">
          <a:xfrm>
            <a:off x="163850" y="92074"/>
            <a:ext cx="90678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kern="0" dirty="0">
                <a:solidFill>
                  <a:srgbClr val="FFFFFF"/>
                </a:solidFill>
                <a:latin typeface="Calibri" pitchFamily="34" charset="0"/>
                <a:ea typeface="ＭＳ Ｐゴシック" pitchFamily="1" charset="-128"/>
                <a:cs typeface="Calibri" pitchFamily="34" charset="0"/>
              </a:rPr>
              <a:t>About the Center for Health Care Strategies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50" y="6400800"/>
            <a:ext cx="2917767" cy="304800"/>
          </a:xfrm>
          <a:prstGeom prst="rect">
            <a:avLst/>
          </a:prstGeom>
        </p:spPr>
      </p:pic>
      <p:sp>
        <p:nvSpPr>
          <p:cNvPr id="5" name="Rectangle 4"/>
          <p:cNvSpPr/>
          <p:nvPr/>
        </p:nvSpPr>
        <p:spPr>
          <a:xfrm>
            <a:off x="494269" y="2105751"/>
            <a:ext cx="2767915" cy="3416320"/>
          </a:xfrm>
          <a:prstGeom prst="rect">
            <a:avLst/>
          </a:prstGeom>
        </p:spPr>
        <p:txBody>
          <a:bodyPr wrap="square">
            <a:spAutoFit/>
          </a:bodyPr>
          <a:lstStyle/>
          <a:p>
            <a:pPr fontAlgn="base">
              <a:lnSpc>
                <a:spcPct val="150000"/>
              </a:lnSpc>
              <a:spcBef>
                <a:spcPct val="0"/>
              </a:spcBef>
              <a:spcAft>
                <a:spcPts val="600"/>
              </a:spcAft>
              <a:defRPr/>
            </a:pPr>
            <a:r>
              <a:rPr lang="en-US" sz="2400" b="1" kern="0" dirty="0">
                <a:solidFill>
                  <a:srgbClr val="003580"/>
                </a:solidFill>
                <a:latin typeface="Calibri" pitchFamily="34" charset="0"/>
                <a:ea typeface="ＭＳ Ｐゴシック" pitchFamily="1" charset="-128"/>
                <a:cs typeface="Calibri" pitchFamily="34" charset="0"/>
              </a:rPr>
              <a:t>A non-profit health policy center dedicated to improving the health of low-income Americans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630" y="1161108"/>
            <a:ext cx="5522490" cy="5544491"/>
          </a:xfrm>
          <a:prstGeom prst="rect">
            <a:avLst/>
          </a:prstGeom>
        </p:spPr>
      </p:pic>
    </p:spTree>
    <p:extLst>
      <p:ext uri="{BB962C8B-B14F-4D97-AF65-F5344CB8AC3E}">
        <p14:creationId xmlns:p14="http://schemas.microsoft.com/office/powerpoint/2010/main" val="780851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VBP for I/DD services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246185" y="1295400"/>
            <a:ext cx="8839200" cy="5216563"/>
          </a:xfrm>
        </p:spPr>
        <p:txBody>
          <a:bodyPr>
            <a:normAutofit/>
          </a:bodyPr>
          <a:lstStyle/>
          <a:p>
            <a:r>
              <a:rPr lang="en-US" sz="2700" dirty="0" smtClean="0"/>
              <a:t>Employment and Community First CHOICES</a:t>
            </a:r>
          </a:p>
          <a:p>
            <a:pPr lvl="1"/>
            <a:r>
              <a:rPr lang="en-US" sz="2300" dirty="0" smtClean="0"/>
              <a:t>MLTSS program to be implemented in 2016</a:t>
            </a:r>
          </a:p>
          <a:p>
            <a:pPr lvl="1"/>
            <a:r>
              <a:rPr lang="en-US" sz="2300" dirty="0" smtClean="0"/>
              <a:t>Promotes integrated employment and community living as the first and preferred outcome for individuals with I/DD</a:t>
            </a:r>
          </a:p>
          <a:p>
            <a:pPr lvl="1"/>
            <a:r>
              <a:rPr lang="en-US" sz="2300" dirty="0" smtClean="0"/>
              <a:t>Outcome-based reimbursement for certain employment services</a:t>
            </a:r>
          </a:p>
          <a:p>
            <a:pPr lvl="1"/>
            <a:r>
              <a:rPr lang="en-US" sz="2300" dirty="0" smtClean="0"/>
              <a:t>Reimbursement approach for other services will take into account provider’s performance on key outcomes, including number of persons employed in integrated settings and # of hours of employment  (after a reasonable period for data collection and benchmarking)</a:t>
            </a:r>
          </a:p>
          <a:p>
            <a:pPr marL="342900" lvl="1" indent="-342900">
              <a:buFont typeface="Arial" panose="020B0604020202020204" pitchFamily="34" charset="0"/>
              <a:buChar char="•"/>
            </a:pPr>
            <a:r>
              <a:rPr lang="en-US" sz="2700" dirty="0" smtClean="0"/>
              <a:t>May modify ICF/IID reimbursement structure in the future, using approach similar to NF services (with modifications, as appropriate)</a:t>
            </a:r>
            <a:endParaRPr lang="en-US" sz="2700" dirty="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061"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728509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panose="020B0606030504020204"/>
              </a:rPr>
              <a:t>Enhanced Respiratory Care (ERC)</a:t>
            </a:r>
            <a:endParaRPr lang="en-US" dirty="0">
              <a:latin typeface="Open Sans" panose="020B0606030504020204"/>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246185" y="1295400"/>
            <a:ext cx="8839200" cy="5216563"/>
          </a:xfrm>
        </p:spPr>
        <p:txBody>
          <a:bodyPr>
            <a:normAutofit lnSpcReduction="10000"/>
          </a:bodyPr>
          <a:lstStyle/>
          <a:p>
            <a:r>
              <a:rPr lang="en-US" sz="3200" dirty="0"/>
              <a:t>Chronic Ventilator Care, Ventilator Weaning, Tracheal Suctioning</a:t>
            </a:r>
          </a:p>
          <a:p>
            <a:r>
              <a:rPr lang="en-US" sz="3200" dirty="0"/>
              <a:t>Clinical Components</a:t>
            </a:r>
          </a:p>
          <a:p>
            <a:pPr lvl="1"/>
            <a:r>
              <a:rPr lang="en-US" sz="2800" dirty="0"/>
              <a:t>Liberation rates</a:t>
            </a:r>
          </a:p>
          <a:p>
            <a:pPr lvl="1"/>
            <a:r>
              <a:rPr lang="en-US" sz="2800" dirty="0"/>
              <a:t>Time to liberation</a:t>
            </a:r>
          </a:p>
          <a:p>
            <a:pPr lvl="1"/>
            <a:r>
              <a:rPr lang="en-US" sz="2800" dirty="0"/>
              <a:t>Infection rates</a:t>
            </a:r>
          </a:p>
          <a:p>
            <a:pPr lvl="1"/>
            <a:r>
              <a:rPr lang="en-US" sz="2800" dirty="0"/>
              <a:t>Hospitalization rates</a:t>
            </a:r>
          </a:p>
          <a:p>
            <a:r>
              <a:rPr lang="en-US" sz="3200" dirty="0"/>
              <a:t>Technology Components</a:t>
            </a:r>
          </a:p>
          <a:p>
            <a:pPr lvl="1"/>
            <a:r>
              <a:rPr lang="en-US" sz="2800" dirty="0" smtClean="0"/>
              <a:t>Availability and use of state of the art technology that supports liberation and maximizes independence</a:t>
            </a:r>
            <a:endParaRPr lang="en-US" sz="2800" dirty="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061"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624566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Bottom Line…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152400" y="1447799"/>
            <a:ext cx="8839200" cy="4464269"/>
          </a:xfrm>
        </p:spPr>
        <p:txBody>
          <a:bodyPr>
            <a:noAutofit/>
          </a:bodyPr>
          <a:lstStyle/>
          <a:p>
            <a:r>
              <a:rPr lang="en-US" sz="3200" dirty="0" smtClean="0"/>
              <a:t>At the end of the day, LTSS VBP is not about the money.  </a:t>
            </a:r>
            <a:br>
              <a:rPr lang="en-US" sz="3200" dirty="0" smtClean="0"/>
            </a:br>
            <a:r>
              <a:rPr lang="en-US" sz="3200" dirty="0" smtClean="0"/>
              <a:t>It is not about the system.  It is not about the provider.  </a:t>
            </a:r>
            <a:br>
              <a:rPr lang="en-US" sz="3200" dirty="0" smtClean="0"/>
            </a:br>
            <a:r>
              <a:rPr lang="en-US" sz="3200" dirty="0" smtClean="0"/>
              <a:t>VBP is about the members and the quality of their experience.</a:t>
            </a:r>
          </a:p>
          <a:p>
            <a:endParaRPr lang="en-US" sz="800" dirty="0"/>
          </a:p>
          <a:p>
            <a:r>
              <a:rPr lang="en-US" sz="3200" dirty="0" smtClean="0"/>
              <a:t>We want to pay for the right service, in the right place, at the right time…delivered in a manner that is consistent with  members’ needs, goals and preferences, and that helps them live the lives they want to live. </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 y="5993766"/>
            <a:ext cx="3566160" cy="822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953" y="5902401"/>
            <a:ext cx="914324" cy="914324"/>
          </a:xfrm>
          <a:prstGeom prst="rect">
            <a:avLst/>
          </a:prstGeom>
        </p:spPr>
      </p:pic>
      <p:sp>
        <p:nvSpPr>
          <p:cNvPr id="7" name="Slide Number Placeholder 5"/>
          <p:cNvSpPr txBox="1">
            <a:spLocks/>
          </p:cNvSpPr>
          <p:nvPr/>
        </p:nvSpPr>
        <p:spPr bwMode="auto">
          <a:xfrm>
            <a:off x="7772400" y="6245225"/>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941737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2065393004"/>
              </p:ext>
            </p:extLst>
          </p:nvPr>
        </p:nvGraphicFramePr>
        <p:xfrm>
          <a:off x="448101" y="1359090"/>
          <a:ext cx="8040806" cy="3709178"/>
        </p:xfrm>
        <a:graphic>
          <a:graphicData uri="http://schemas.openxmlformats.org/drawingml/2006/table">
            <a:tbl>
              <a:tblPr/>
              <a:tblGrid>
                <a:gridCol w="8040806"/>
              </a:tblGrid>
              <a:tr h="274638">
                <a:tc>
                  <a:txBody>
                    <a:bodyPr/>
                    <a:lstStyle/>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CHCS Introduction and Overview of National Long-Term Services and Support Scan</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Texas: </a:t>
                      </a:r>
                      <a:r>
                        <a:rPr kumimoji="0" lang="en-US" altLang="en-US" sz="2200" b="0" i="0" u="none" strike="noStrike" kern="1200" cap="none" normalizeH="0" baseline="0" noProof="0" dirty="0" smtClean="0">
                          <a:ln>
                            <a:noFill/>
                          </a:ln>
                          <a:solidFill>
                            <a:srgbClr val="003580"/>
                          </a:solidFill>
                          <a:effectLst/>
                          <a:latin typeface="Calibri" pitchFamily="34" charset="0"/>
                          <a:ea typeface="+mn-ea"/>
                          <a:cs typeface="+mn-cs"/>
                        </a:rPr>
                        <a:t>State Innovations in Long-Term Services and Supports: Providing Person-Centered, Community-Based Care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Tennessee: TennCare Long Term Services &amp; Supports Value Based Purchasing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1" i="0" u="none" strike="noStrike" cap="none" normalizeH="0" baseline="0" dirty="0" smtClean="0">
                          <a:ln>
                            <a:noFill/>
                          </a:ln>
                          <a:solidFill>
                            <a:srgbClr val="003580"/>
                          </a:solidFill>
                          <a:effectLst/>
                          <a:latin typeface="Calibri" pitchFamily="34" charset="0"/>
                        </a:rPr>
                        <a:t>Kansas: Integrating Long-Term Services and Supports in Managed Care</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Questions and Answers</a:t>
                      </a:r>
                    </a:p>
                  </a:txBody>
                  <a:tcPr marL="82058" marR="82058" marT="41029" marB="41029"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Title 6"/>
          <p:cNvSpPr>
            <a:spLocks noGrp="1"/>
          </p:cNvSpPr>
          <p:nvPr>
            <p:ph type="title"/>
          </p:nvPr>
        </p:nvSpPr>
        <p:spPr/>
        <p:txBody>
          <a:bodyPr/>
          <a:lstStyle/>
          <a:p>
            <a:r>
              <a:rPr lang="en-US" dirty="0" smtClean="0"/>
              <a:t>Agenda</a:t>
            </a:r>
            <a:endParaRPr lang="en-US" dirty="0"/>
          </a:p>
        </p:txBody>
      </p:sp>
      <p:sp>
        <p:nvSpPr>
          <p:cNvPr id="9" name="Slide Number Placeholder 8"/>
          <p:cNvSpPr>
            <a:spLocks noGrp="1"/>
          </p:cNvSpPr>
          <p:nvPr>
            <p:ph type="sldNum" sz="quarter" idx="11"/>
          </p:nvPr>
        </p:nvSpPr>
        <p:spPr/>
        <p:txBody>
          <a:bodyPr/>
          <a:lstStyle/>
          <a:p>
            <a:pPr>
              <a:defRPr/>
            </a:pPr>
            <a:fld id="{03F961D5-DD75-4353-BA83-7E0540E4EC44}" type="slidenum">
              <a:rPr lang="en-US" smtClean="0">
                <a:solidFill>
                  <a:srgbClr val="7498BF"/>
                </a:solidFill>
              </a:rPr>
              <a:pPr>
                <a:defRPr/>
              </a:pPr>
              <a:t>43</a:t>
            </a:fld>
            <a:endParaRPr lang="en-US" dirty="0">
              <a:solidFill>
                <a:srgbClr val="7498BF"/>
              </a:solidFill>
            </a:endParaRPr>
          </a:p>
        </p:txBody>
      </p:sp>
    </p:spTree>
    <p:extLst>
      <p:ext uri="{BB962C8B-B14F-4D97-AF65-F5344CB8AC3E}">
        <p14:creationId xmlns:p14="http://schemas.microsoft.com/office/powerpoint/2010/main" val="33473121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Integrating LTSS in Managed Care</a:t>
            </a:r>
            <a:endParaRPr lang="en-US" dirty="0">
              <a:solidFill>
                <a:srgbClr val="FFC000"/>
              </a:solidFill>
            </a:endParaRPr>
          </a:p>
        </p:txBody>
      </p:sp>
      <p:sp>
        <p:nvSpPr>
          <p:cNvPr id="3" name="Subtitle 2"/>
          <p:cNvSpPr>
            <a:spLocks noGrp="1"/>
          </p:cNvSpPr>
          <p:nvPr>
            <p:ph type="subTitle" idx="4294967295"/>
          </p:nvPr>
        </p:nvSpPr>
        <p:spPr>
          <a:xfrm>
            <a:off x="3810000" y="5486400"/>
            <a:ext cx="5334000" cy="914400"/>
          </a:xfrm>
        </p:spPr>
        <p:txBody>
          <a:bodyPr>
            <a:noAutofit/>
          </a:bodyPr>
          <a:lstStyle/>
          <a:p>
            <a:pPr marL="0" indent="0" algn="r">
              <a:buNone/>
            </a:pPr>
            <a:r>
              <a:rPr lang="en-US" sz="3000" dirty="0" smtClean="0">
                <a:solidFill>
                  <a:schemeClr val="tx2">
                    <a:lumMod val="75000"/>
                  </a:schemeClr>
                </a:solidFill>
              </a:rPr>
              <a:t>Aquila “Q” Jordan, JD/MPA</a:t>
            </a:r>
          </a:p>
          <a:p>
            <a:pPr marL="0" indent="0" algn="r">
              <a:buNone/>
            </a:pPr>
            <a:r>
              <a:rPr lang="en-US" sz="2000" dirty="0" smtClean="0"/>
              <a:t>Director, Policy and Regulations</a:t>
            </a:r>
          </a:p>
          <a:p>
            <a:pPr marL="0" indent="0" algn="r">
              <a:buNone/>
            </a:pPr>
            <a:r>
              <a:rPr lang="en-US" sz="2000" dirty="0" smtClean="0">
                <a:solidFill>
                  <a:schemeClr val="tx2">
                    <a:lumMod val="75000"/>
                  </a:schemeClr>
                </a:solidFill>
              </a:rPr>
              <a:t>A.Jordan@kdads.ks.gov</a:t>
            </a:r>
            <a:endParaRPr lang="en-US" sz="2000" dirty="0">
              <a:solidFill>
                <a:schemeClr val="tx2">
                  <a:lumMod val="75000"/>
                </a:schemeClr>
              </a:solidFill>
            </a:endParaRPr>
          </a:p>
        </p:txBody>
      </p:sp>
      <p:sp>
        <p:nvSpPr>
          <p:cNvPr id="4" name="Date Placeholder 3"/>
          <p:cNvSpPr>
            <a:spLocks noGrp="1"/>
          </p:cNvSpPr>
          <p:nvPr>
            <p:ph type="dt" sz="half" idx="12"/>
          </p:nvPr>
        </p:nvSpPr>
        <p:spPr>
          <a:xfrm>
            <a:off x="30480" y="6248400"/>
            <a:ext cx="3581400" cy="517525"/>
          </a:xfrm>
        </p:spPr>
        <p:txBody>
          <a:bodyPr/>
          <a:lstStyle/>
          <a:p>
            <a:r>
              <a:rPr lang="en-US" sz="2000" dirty="0" smtClean="0">
                <a:solidFill>
                  <a:srgbClr val="1F497D">
                    <a:lumMod val="75000"/>
                  </a:srgbClr>
                </a:solidFill>
              </a:rPr>
              <a:t>September 1, 2015</a:t>
            </a:r>
            <a:endParaRPr lang="en-US" sz="2000" dirty="0">
              <a:solidFill>
                <a:srgbClr val="1F497D">
                  <a:lumMod val="75000"/>
                </a:srgbClr>
              </a:solidFill>
            </a:endParaRPr>
          </a:p>
        </p:txBody>
      </p:sp>
      <p:cxnSp>
        <p:nvCxnSpPr>
          <p:cNvPr id="5" name="Straight Connector 4"/>
          <p:cNvCxnSpPr/>
          <p:nvPr/>
        </p:nvCxnSpPr>
        <p:spPr>
          <a:xfrm>
            <a:off x="332232" y="3657600"/>
            <a:ext cx="8430768" cy="0"/>
          </a:xfrm>
          <a:prstGeom prst="line">
            <a:avLst/>
          </a:prstGeom>
          <a:ln w="76200">
            <a:solidFill>
              <a:srgbClr val="204C8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1252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770310"/>
            <a:ext cx="8077200" cy="566738"/>
          </a:xfrm>
        </p:spPr>
        <p:txBody>
          <a:bodyPr>
            <a:noAutofit/>
          </a:bodyPr>
          <a:lstStyle/>
          <a:p>
            <a:r>
              <a:rPr lang="en-US" sz="2300" b="1" dirty="0" smtClean="0">
                <a:solidFill>
                  <a:schemeClr val="accent3">
                    <a:lumMod val="50000"/>
                  </a:schemeClr>
                </a:solidFill>
              </a:rPr>
              <a:t>Better Lives for Aging and Disabled Persons in Kansas</a:t>
            </a:r>
            <a:endParaRPr lang="en-US" sz="2300" dirty="0">
              <a:solidFill>
                <a:schemeClr val="accent3">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t="19178" b="16438"/>
          <a:stretch>
            <a:fillRect/>
          </a:stretch>
        </p:blipFill>
        <p:spPr>
          <a:xfrm>
            <a:off x="228599" y="228600"/>
            <a:ext cx="8686801" cy="4343400"/>
          </a:xfrm>
          <a:prstGeom prst="rect">
            <a:avLst/>
          </a:prstGeom>
        </p:spPr>
      </p:pic>
      <p:sp>
        <p:nvSpPr>
          <p:cNvPr id="5" name="TextBox 4"/>
          <p:cNvSpPr txBox="1"/>
          <p:nvPr/>
        </p:nvSpPr>
        <p:spPr>
          <a:xfrm>
            <a:off x="381000" y="5352288"/>
            <a:ext cx="6629400" cy="923330"/>
          </a:xfrm>
          <a:prstGeom prst="rect">
            <a:avLst/>
          </a:prstGeom>
          <a:noFill/>
        </p:spPr>
        <p:txBody>
          <a:bodyPr wrap="square" numCol="2" rtlCol="0">
            <a:spAutoFit/>
          </a:bodyPr>
          <a:lstStyle/>
          <a:p>
            <a:pPr marL="463550" indent="-344488">
              <a:buFont typeface="Wingdings" pitchFamily="2" charset="2"/>
              <a:buChar char="q"/>
            </a:pPr>
            <a:r>
              <a:rPr lang="en-US" dirty="0" smtClean="0">
                <a:solidFill>
                  <a:prstClr val="black"/>
                </a:solidFill>
              </a:rPr>
              <a:t>Self-Determination</a:t>
            </a:r>
          </a:p>
          <a:p>
            <a:pPr marL="463550" indent="-344488">
              <a:buFont typeface="Wingdings" pitchFamily="2" charset="2"/>
              <a:buChar char="q"/>
            </a:pPr>
            <a:r>
              <a:rPr lang="en-US" dirty="0" smtClean="0">
                <a:solidFill>
                  <a:prstClr val="black"/>
                </a:solidFill>
              </a:rPr>
              <a:t>Greater Independence</a:t>
            </a:r>
          </a:p>
          <a:p>
            <a:pPr marL="463550" indent="-344488">
              <a:buFont typeface="Wingdings" pitchFamily="2" charset="2"/>
              <a:buChar char="q"/>
            </a:pPr>
            <a:r>
              <a:rPr lang="en-US" dirty="0" smtClean="0">
                <a:solidFill>
                  <a:prstClr val="black"/>
                </a:solidFill>
              </a:rPr>
              <a:t>Competitive Employment</a:t>
            </a:r>
          </a:p>
          <a:p>
            <a:pPr marL="463550" indent="-344488">
              <a:buFont typeface="Wingdings" pitchFamily="2" charset="2"/>
              <a:buChar char="q"/>
            </a:pPr>
            <a:r>
              <a:rPr lang="en-US" dirty="0">
                <a:solidFill>
                  <a:prstClr val="black"/>
                </a:solidFill>
              </a:rPr>
              <a:t>Improved Access to Services</a:t>
            </a:r>
          </a:p>
          <a:p>
            <a:pPr marL="463550" indent="-344488">
              <a:buFont typeface="Wingdings" pitchFamily="2" charset="2"/>
              <a:buChar char="q"/>
            </a:pPr>
            <a:r>
              <a:rPr lang="en-US" dirty="0" smtClean="0">
                <a:solidFill>
                  <a:prstClr val="black"/>
                </a:solidFill>
              </a:rPr>
              <a:t>Better Overall Care</a:t>
            </a: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45</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633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152400"/>
            <a:ext cx="8338781" cy="990600"/>
          </a:xfrm>
        </p:spPr>
        <p:txBody>
          <a:bodyPr>
            <a:noAutofit/>
          </a:bodyPr>
          <a:lstStyle/>
          <a:p>
            <a:r>
              <a:rPr lang="en-US" sz="3600" b="1" dirty="0" smtClean="0">
                <a:solidFill>
                  <a:srgbClr val="002060"/>
                </a:solidFill>
                <a:latin typeface="Arial Bold" panose="020B0704020202020204" pitchFamily="34" charset="0"/>
                <a:cs typeface="Arial Bold" panose="020B0704020202020204" pitchFamily="34" charset="0"/>
              </a:rPr>
              <a:t>Top Service Challenges for States</a:t>
            </a:r>
            <a:endParaRPr lang="en-US" sz="3600" b="1" dirty="0">
              <a:solidFill>
                <a:srgbClr val="002060"/>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7" name="Content Placeholder 4"/>
          <p:cNvSpPr txBox="1">
            <a:spLocks/>
          </p:cNvSpPr>
          <p:nvPr/>
        </p:nvSpPr>
        <p:spPr>
          <a:xfrm>
            <a:off x="459475" y="1199866"/>
            <a:ext cx="8077200" cy="5105400"/>
          </a:xfrm>
          <a:prstGeom prst="rect">
            <a:avLst/>
          </a:prstGeom>
        </p:spPr>
        <p:txBody>
          <a:bodyPr>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Highest Cost Individuals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People with challenging behavior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	–Criminal offenses adjudicated and non-adjudicated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	–Sexual offenders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	–Mental health disorders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People with significant medical care needs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Waiting Lists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Decreasing or minimizing use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Serving based on priority need or place in 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Managing Cost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Equity &amp; Fairness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Reasonableness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Implementing Promising Practices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Person-Centered Practices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Positive Behavioral Approaches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Competitive Employment</a:t>
            </a:r>
            <a:endParaRPr kumimoji="0" lang="en-US" sz="2800" b="0" i="0" u="none" strike="noStrike" kern="1200" cap="none" spc="0" normalizeH="0" baseline="0" noProof="0" dirty="0">
              <a:ln>
                <a:noFill/>
              </a:ln>
              <a:solidFill>
                <a:schemeClr val="tx2">
                  <a:lumMod val="75000"/>
                </a:schemeClr>
              </a:solidFill>
              <a:effectLst/>
              <a:uLnTx/>
              <a:uFillTx/>
              <a:latin typeface="Arial" pitchFamily="34" charset="0"/>
              <a:ea typeface="+mn-ea"/>
              <a:cs typeface="Arial" pitchFamily="34" charset="0"/>
            </a:endParaRPr>
          </a:p>
        </p:txBody>
      </p:sp>
      <p:sp>
        <p:nvSpPr>
          <p:cNvPr id="9"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571789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905000" y="152400"/>
            <a:ext cx="5334000" cy="990600"/>
          </a:xfrm>
        </p:spPr>
        <p:txBody>
          <a:bodyPr>
            <a:noAutofit/>
          </a:bodyPr>
          <a:lstStyle/>
          <a:p>
            <a:r>
              <a:rPr lang="en-US" sz="3600" b="1" dirty="0" smtClean="0">
                <a:solidFill>
                  <a:srgbClr val="002060"/>
                </a:solidFill>
                <a:uFillTx/>
                <a:latin typeface="Arial Bold" panose="020B0704020202020204" pitchFamily="34" charset="0"/>
                <a:cs typeface="Arial Bold" panose="020B0704020202020204" pitchFamily="34" charset="0"/>
              </a:rPr>
              <a:t>KanCare History</a:t>
            </a:r>
            <a:endParaRPr lang="en-US" sz="3600" b="1" dirty="0">
              <a:solidFill>
                <a:srgbClr val="002060"/>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5" name="Rectangle 4"/>
          <p:cNvSpPr/>
          <p:nvPr/>
        </p:nvSpPr>
        <p:spPr>
          <a:xfrm>
            <a:off x="440709" y="1166063"/>
            <a:ext cx="8105775" cy="4847481"/>
          </a:xfrm>
          <a:prstGeom prst="rect">
            <a:avLst/>
          </a:prstGeom>
        </p:spPr>
        <p:txBody>
          <a:bodyPr wrap="square">
            <a:spAutoFit/>
          </a:bodyPr>
          <a:lstStyle/>
          <a:p>
            <a:pPr marL="342900" indent="-34290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January 1, 2013</a:t>
            </a:r>
          </a:p>
          <a:p>
            <a:pPr marL="342900" indent="-34290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Coordination of care under 1115 Demonstration</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Physical health/Medical services</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Behavioral health services</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Non-emergency medical transportation</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Nursing facility and other long-term care facilities</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Value-added benefits and in lieu of services</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Long-term services and supports (Waiver HCBS) </a:t>
            </a:r>
          </a:p>
          <a:p>
            <a:endParaRPr lang="en-US" sz="1400" dirty="0" smtClean="0">
              <a:solidFill>
                <a:srgbClr val="002060"/>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Mandatory enrollment in managed care</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BUT </a:t>
            </a:r>
            <a:r>
              <a:rPr lang="en-US" sz="2200" dirty="0">
                <a:solidFill>
                  <a:srgbClr val="002060"/>
                </a:solidFill>
                <a:latin typeface="Arial" panose="020B0604020202020204" pitchFamily="34" charset="0"/>
                <a:cs typeface="Arial" panose="020B0604020202020204" pitchFamily="34" charset="0"/>
              </a:rPr>
              <a:t>the HCBS programs continue to operate under the 1915(c) waiver authority concurrently with the </a:t>
            </a:r>
            <a:r>
              <a:rPr lang="en-US" sz="2200" dirty="0" smtClean="0">
                <a:solidFill>
                  <a:srgbClr val="002060"/>
                </a:solidFill>
                <a:latin typeface="Arial" panose="020B0604020202020204" pitchFamily="34" charset="0"/>
                <a:cs typeface="Arial" panose="020B0604020202020204" pitchFamily="34" charset="0"/>
              </a:rPr>
              <a:t>1115 waiver  </a:t>
            </a:r>
          </a:p>
          <a:p>
            <a:pPr marL="800100" lvl="1" indent="-342900">
              <a:buFont typeface="Arial" pitchFamily="34" charset="0"/>
              <a:buChar char="•"/>
            </a:pPr>
            <a:r>
              <a:rPr lang="en-US" sz="2200" dirty="0" smtClean="0">
                <a:solidFill>
                  <a:srgbClr val="002060"/>
                </a:solidFill>
                <a:latin typeface="Arial" panose="020B0604020202020204" pitchFamily="34" charset="0"/>
                <a:cs typeface="Arial" panose="020B0604020202020204" pitchFamily="34" charset="0"/>
              </a:rPr>
              <a:t>Excluded I/DD long-term services and supports</a:t>
            </a:r>
            <a:endParaRPr lang="en-US" sz="2200" dirty="0">
              <a:solidFill>
                <a:srgbClr val="002060"/>
              </a:solidFill>
              <a:latin typeface="Arial" panose="020B0604020202020204" pitchFamily="34" charset="0"/>
              <a:cs typeface="Arial" panose="020B0604020202020204" pitchFamily="34" charset="0"/>
            </a:endParaRP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571789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6172200" y="2892361"/>
            <a:ext cx="2975938" cy="2517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4294967295"/>
          </p:nvPr>
        </p:nvSpPr>
        <p:spPr>
          <a:xfrm>
            <a:off x="0" y="6356350"/>
            <a:ext cx="2895600" cy="365125"/>
          </a:xfrm>
        </p:spPr>
        <p:txBody>
          <a:bodyPr/>
          <a:lstStyle/>
          <a:p>
            <a:r>
              <a:rPr lang="en-US" dirty="0" smtClean="0">
                <a:solidFill>
                  <a:prstClr val="black">
                    <a:tint val="75000"/>
                  </a:prstClr>
                </a:solidFill>
              </a:rPr>
              <a:t>1</a:t>
            </a:r>
            <a:endParaRPr lang="en-US" dirty="0">
              <a:solidFill>
                <a:prstClr val="black">
                  <a:tint val="75000"/>
                </a:prstClr>
              </a:solidFill>
            </a:endParaRPr>
          </a:p>
        </p:txBody>
      </p:sp>
      <p:pic>
        <p:nvPicPr>
          <p:cNvPr id="1026" name="Picture 2" descr="C:\Users\AJordan\AppData\Local\Microsoft\Windows\Temporary Internet Files\Content.Outlook\H5UCGI11\CurrentWaiver (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755"/>
          <a:stretch/>
        </p:blipFill>
        <p:spPr bwMode="auto">
          <a:xfrm>
            <a:off x="332232" y="1"/>
            <a:ext cx="8202168"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5772150"/>
            <a:ext cx="8991600"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75" y="5571596"/>
            <a:ext cx="8830926" cy="12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2438400"/>
            <a:ext cx="3276600" cy="369332"/>
          </a:xfrm>
          <a:prstGeom prst="rect">
            <a:avLst/>
          </a:prstGeom>
          <a:noFill/>
        </p:spPr>
        <p:txBody>
          <a:bodyPr wrap="square" rtlCol="0">
            <a:spAutoFit/>
          </a:bodyPr>
          <a:lstStyle/>
          <a:p>
            <a:endParaRPr lang="en-US" dirty="0">
              <a:solidFill>
                <a:prstClr val="black"/>
              </a:solidFill>
            </a:endParaRPr>
          </a:p>
        </p:txBody>
      </p:sp>
      <p:sp>
        <p:nvSpPr>
          <p:cNvPr id="7" name="TextBox 6"/>
          <p:cNvSpPr txBox="1"/>
          <p:nvPr/>
        </p:nvSpPr>
        <p:spPr>
          <a:xfrm>
            <a:off x="332232" y="2161401"/>
            <a:ext cx="3782568" cy="461665"/>
          </a:xfrm>
          <a:prstGeom prst="rect">
            <a:avLst/>
          </a:prstGeom>
          <a:noFill/>
        </p:spPr>
        <p:txBody>
          <a:bodyPr wrap="square" rtlCol="0">
            <a:spAutoFit/>
          </a:bodyPr>
          <a:lstStyle/>
          <a:p>
            <a:pPr algn="ctr"/>
            <a:r>
              <a:rPr lang="en-US" sz="2400" b="1" dirty="0" smtClean="0">
                <a:solidFill>
                  <a:srgbClr val="FFC000"/>
                </a:solidFill>
                <a:latin typeface="Arial" panose="020B0604020202020204" pitchFamily="34" charset="0"/>
                <a:cs typeface="Arial" panose="020B0604020202020204" pitchFamily="34" charset="0"/>
              </a:rPr>
              <a:t>1115 WAIVER SERVICES</a:t>
            </a:r>
            <a:endParaRPr lang="en-US" sz="2400" b="1" dirty="0">
              <a:solidFill>
                <a:srgbClr val="FFC000"/>
              </a:solidFill>
              <a:latin typeface="Arial" panose="020B0604020202020204" pitchFamily="34" charset="0"/>
              <a:cs typeface="Arial" panose="020B0604020202020204" pitchFamily="34" charset="0"/>
            </a:endParaRPr>
          </a:p>
        </p:txBody>
      </p:sp>
      <p:sp>
        <p:nvSpPr>
          <p:cNvPr id="8" name="TextBox 7"/>
          <p:cNvSpPr txBox="1"/>
          <p:nvPr/>
        </p:nvSpPr>
        <p:spPr>
          <a:xfrm>
            <a:off x="4800600" y="2106459"/>
            <a:ext cx="3733800" cy="461665"/>
          </a:xfrm>
          <a:prstGeom prst="rect">
            <a:avLst/>
          </a:prstGeom>
          <a:noFill/>
        </p:spPr>
        <p:txBody>
          <a:bodyPr wrap="square" rtlCol="0">
            <a:spAutoFit/>
          </a:bodyPr>
          <a:lstStyle/>
          <a:p>
            <a:pPr algn="ctr"/>
            <a:r>
              <a:rPr lang="en-US" sz="2400" b="1" dirty="0" smtClean="0">
                <a:solidFill>
                  <a:srgbClr val="FFC000"/>
                </a:solidFill>
                <a:latin typeface="Arial" panose="020B0604020202020204" pitchFamily="34" charset="0"/>
                <a:cs typeface="Arial" panose="020B0604020202020204" pitchFamily="34" charset="0"/>
              </a:rPr>
              <a:t>1915(</a:t>
            </a:r>
            <a:r>
              <a:rPr lang="en-US" b="1" dirty="0" smtClean="0">
                <a:solidFill>
                  <a:srgbClr val="FFC000"/>
                </a:solidFill>
                <a:latin typeface="Arial" panose="020B0604020202020204" pitchFamily="34" charset="0"/>
                <a:cs typeface="Arial" panose="020B0604020202020204" pitchFamily="34" charset="0"/>
              </a:rPr>
              <a:t>c</a:t>
            </a:r>
            <a:r>
              <a:rPr lang="en-US" sz="2400" b="1" dirty="0" smtClean="0">
                <a:solidFill>
                  <a:srgbClr val="FFC000"/>
                </a:solidFill>
                <a:latin typeface="Arial" panose="020B0604020202020204" pitchFamily="34" charset="0"/>
                <a:cs typeface="Arial" panose="020B0604020202020204" pitchFamily="34" charset="0"/>
              </a:rPr>
              <a:t>) HCBS WAIVERS</a:t>
            </a:r>
            <a:endParaRPr lang="en-US" sz="2400" b="1" dirty="0">
              <a:solidFill>
                <a:srgbClr val="FFC000"/>
              </a:solidFill>
              <a:latin typeface="Arial" panose="020B0604020202020204" pitchFamily="34" charset="0"/>
              <a:cs typeface="Arial" panose="020B0604020202020204" pitchFamily="34" charset="0"/>
            </a:endParaRPr>
          </a:p>
        </p:txBody>
      </p:sp>
      <p:sp>
        <p:nvSpPr>
          <p:cNvPr id="9" name="TextBox 8"/>
          <p:cNvSpPr txBox="1"/>
          <p:nvPr/>
        </p:nvSpPr>
        <p:spPr>
          <a:xfrm>
            <a:off x="413004" y="2614446"/>
            <a:ext cx="4011168" cy="2923877"/>
          </a:xfrm>
          <a:prstGeom prst="rect">
            <a:avLst/>
          </a:prstGeom>
          <a:noFill/>
        </p:spPr>
        <p:txBody>
          <a:bodyPr wrap="square" rtlCol="0">
            <a:spAutoFit/>
          </a:bodyPr>
          <a:lstStyle/>
          <a:p>
            <a:pPr marL="342900" indent="-342900">
              <a:buFont typeface="Wingdings" pitchFamily="2" charset="2"/>
              <a:buChar char="§"/>
            </a:pPr>
            <a:r>
              <a:rPr lang="en-US" sz="2300" b="1" dirty="0" smtClean="0">
                <a:solidFill>
                  <a:srgbClr val="1F497D"/>
                </a:solidFill>
              </a:rPr>
              <a:t>Medical services </a:t>
            </a:r>
          </a:p>
          <a:p>
            <a:pPr marL="342900" indent="-342900">
              <a:buFont typeface="Wingdings" pitchFamily="2" charset="2"/>
              <a:buChar char="§"/>
            </a:pPr>
            <a:r>
              <a:rPr lang="en-US" sz="2300" b="1" dirty="0" smtClean="0">
                <a:solidFill>
                  <a:srgbClr val="1F497D"/>
                </a:solidFill>
              </a:rPr>
              <a:t>Behavioral health services </a:t>
            </a:r>
          </a:p>
          <a:p>
            <a:pPr marL="342900" indent="-342900">
              <a:buFont typeface="Wingdings" pitchFamily="2" charset="2"/>
              <a:buChar char="§"/>
            </a:pPr>
            <a:r>
              <a:rPr lang="en-US" sz="2300" b="1" dirty="0" smtClean="0">
                <a:solidFill>
                  <a:srgbClr val="1F497D"/>
                </a:solidFill>
              </a:rPr>
              <a:t>EPSDT &amp; state plan benefits</a:t>
            </a:r>
          </a:p>
          <a:p>
            <a:pPr marL="342900" indent="-342900">
              <a:buFont typeface="Wingdings" pitchFamily="2" charset="2"/>
              <a:buChar char="§"/>
            </a:pPr>
            <a:r>
              <a:rPr lang="en-US" sz="2300" b="1" dirty="0" smtClean="0">
                <a:solidFill>
                  <a:srgbClr val="1F497D"/>
                </a:solidFill>
              </a:rPr>
              <a:t>Transportation</a:t>
            </a:r>
          </a:p>
          <a:p>
            <a:pPr marL="342900" indent="-342900">
              <a:buFont typeface="Wingdings" pitchFamily="2" charset="2"/>
              <a:buChar char="§"/>
            </a:pPr>
            <a:r>
              <a:rPr lang="en-US" sz="2300" b="1" dirty="0" smtClean="0">
                <a:solidFill>
                  <a:srgbClr val="1F497D"/>
                </a:solidFill>
              </a:rPr>
              <a:t>Nursing facilities</a:t>
            </a:r>
          </a:p>
          <a:p>
            <a:pPr marL="342900" indent="-342900">
              <a:buFont typeface="Wingdings" pitchFamily="2" charset="2"/>
              <a:buChar char="§"/>
            </a:pPr>
            <a:r>
              <a:rPr lang="en-US" sz="2300" b="1" dirty="0">
                <a:solidFill>
                  <a:srgbClr val="1F497D"/>
                </a:solidFill>
              </a:rPr>
              <a:t>O</a:t>
            </a:r>
            <a:r>
              <a:rPr lang="en-US" sz="2300" b="1" dirty="0" smtClean="0">
                <a:solidFill>
                  <a:srgbClr val="1F497D"/>
                </a:solidFill>
              </a:rPr>
              <a:t>ther long-term care </a:t>
            </a:r>
          </a:p>
          <a:p>
            <a:pPr marL="342900" indent="-342900">
              <a:buFont typeface="Wingdings" pitchFamily="2" charset="2"/>
              <a:buChar char="§"/>
            </a:pPr>
            <a:r>
              <a:rPr lang="en-US" sz="2300" b="1" dirty="0" smtClean="0">
                <a:solidFill>
                  <a:srgbClr val="1F497D"/>
                </a:solidFill>
              </a:rPr>
              <a:t>Value-added benefits</a:t>
            </a:r>
          </a:p>
          <a:p>
            <a:pPr marL="342900" indent="-342900">
              <a:buFont typeface="Wingdings" pitchFamily="2" charset="2"/>
              <a:buChar char="§"/>
            </a:pPr>
            <a:r>
              <a:rPr lang="en-US" sz="2300" b="1" dirty="0" smtClean="0">
                <a:solidFill>
                  <a:srgbClr val="1F497D"/>
                </a:solidFill>
              </a:rPr>
              <a:t>In lieu of services</a:t>
            </a:r>
            <a:endParaRPr lang="en-US" sz="2300" b="1" dirty="0">
              <a:solidFill>
                <a:srgbClr val="1F497D"/>
              </a:solidFill>
            </a:endParaRPr>
          </a:p>
        </p:txBody>
      </p:sp>
      <p:sp>
        <p:nvSpPr>
          <p:cNvPr id="10" name="TextBox 9"/>
          <p:cNvSpPr txBox="1"/>
          <p:nvPr/>
        </p:nvSpPr>
        <p:spPr>
          <a:xfrm>
            <a:off x="4800600" y="2627786"/>
            <a:ext cx="3733800" cy="3046988"/>
          </a:xfrm>
          <a:prstGeom prst="rect">
            <a:avLst/>
          </a:prstGeom>
          <a:solidFill>
            <a:schemeClr val="bg1"/>
          </a:solidFill>
          <a:ln w="19050">
            <a:noFill/>
          </a:ln>
        </p:spPr>
        <p:txBody>
          <a:bodyPr wrap="square" lIns="0" tIns="0" rIns="0" bIns="0" rtlCol="0">
            <a:spAutoFit/>
          </a:bodyPr>
          <a:lstStyle/>
          <a:p>
            <a:pPr marL="342900" indent="-342900">
              <a:buFont typeface="Wingdings" pitchFamily="2" charset="2"/>
              <a:buChar char="§"/>
            </a:pPr>
            <a:r>
              <a:rPr lang="en-US" sz="2200" b="1" dirty="0" smtClean="0">
                <a:solidFill>
                  <a:srgbClr val="1F497D"/>
                </a:solidFill>
              </a:rPr>
              <a:t>Autism</a:t>
            </a:r>
          </a:p>
          <a:p>
            <a:pPr marL="342900" indent="-342900">
              <a:buFont typeface="Wingdings" pitchFamily="2" charset="2"/>
              <a:buChar char="§"/>
            </a:pPr>
            <a:r>
              <a:rPr lang="en-US" sz="2200" b="1" dirty="0" smtClean="0">
                <a:solidFill>
                  <a:srgbClr val="1F497D"/>
                </a:solidFill>
              </a:rPr>
              <a:t>Frail elderly (FE)</a:t>
            </a:r>
          </a:p>
          <a:p>
            <a:pPr marL="342900" indent="-342900">
              <a:buFont typeface="Wingdings" pitchFamily="2" charset="2"/>
              <a:buChar char="§"/>
            </a:pPr>
            <a:r>
              <a:rPr lang="en-US" sz="2200" b="1" dirty="0">
                <a:solidFill>
                  <a:srgbClr val="1F497D"/>
                </a:solidFill>
              </a:rPr>
              <a:t>Intellectual/Developmental  </a:t>
            </a:r>
            <a:r>
              <a:rPr lang="en-US" sz="2200" b="1" dirty="0" smtClean="0">
                <a:solidFill>
                  <a:srgbClr val="1F497D"/>
                </a:solidFill>
              </a:rPr>
              <a:t>disability </a:t>
            </a:r>
            <a:r>
              <a:rPr lang="en-US" sz="2200" b="1" dirty="0">
                <a:solidFill>
                  <a:srgbClr val="1F497D"/>
                </a:solidFill>
              </a:rPr>
              <a:t>(I/DD)</a:t>
            </a:r>
          </a:p>
          <a:p>
            <a:pPr marL="342900" indent="-342900">
              <a:buFont typeface="Wingdings" pitchFamily="2" charset="2"/>
              <a:buChar char="§"/>
            </a:pPr>
            <a:r>
              <a:rPr lang="en-US" sz="2200" b="1" dirty="0" smtClean="0">
                <a:solidFill>
                  <a:srgbClr val="1F497D"/>
                </a:solidFill>
              </a:rPr>
              <a:t>Physical disability (PD)</a:t>
            </a:r>
          </a:p>
          <a:p>
            <a:pPr marL="342900" indent="-342900">
              <a:buFont typeface="Wingdings" pitchFamily="2" charset="2"/>
              <a:buChar char="§"/>
            </a:pPr>
            <a:r>
              <a:rPr lang="en-US" sz="2200" b="1" dirty="0" smtClean="0">
                <a:solidFill>
                  <a:srgbClr val="1F497D"/>
                </a:solidFill>
              </a:rPr>
              <a:t>Serious emotional disturbance (SED)</a:t>
            </a:r>
          </a:p>
          <a:p>
            <a:pPr marL="342900" indent="-342900">
              <a:buFont typeface="Wingdings" pitchFamily="2" charset="2"/>
              <a:buChar char="§"/>
            </a:pPr>
            <a:r>
              <a:rPr lang="en-US" sz="2200" b="1" dirty="0" smtClean="0">
                <a:solidFill>
                  <a:srgbClr val="1F497D"/>
                </a:solidFill>
              </a:rPr>
              <a:t>Technology assistance (TA)</a:t>
            </a:r>
          </a:p>
          <a:p>
            <a:pPr marL="342900" indent="-342900">
              <a:buFont typeface="Wingdings" pitchFamily="2" charset="2"/>
              <a:buChar char="§"/>
            </a:pPr>
            <a:r>
              <a:rPr lang="en-US" sz="2200" b="1" dirty="0" smtClean="0">
                <a:solidFill>
                  <a:srgbClr val="1F497D"/>
                </a:solidFill>
              </a:rPr>
              <a:t>Traumatic brain injury (TBI)</a:t>
            </a:r>
          </a:p>
        </p:txBody>
      </p:sp>
      <p:cxnSp>
        <p:nvCxnSpPr>
          <p:cNvPr id="12" name="Straight Connector 11"/>
          <p:cNvCxnSpPr/>
          <p:nvPr/>
        </p:nvCxnSpPr>
        <p:spPr>
          <a:xfrm>
            <a:off x="4800600" y="5701718"/>
            <a:ext cx="3962400" cy="0"/>
          </a:xfrm>
          <a:prstGeom prst="line">
            <a:avLst/>
          </a:prstGeom>
          <a:ln w="76200">
            <a:solidFill>
              <a:srgbClr val="204C82"/>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32232" y="5701718"/>
            <a:ext cx="4091940" cy="0"/>
          </a:xfrm>
          <a:prstGeom prst="line">
            <a:avLst/>
          </a:prstGeom>
          <a:ln w="76200">
            <a:solidFill>
              <a:srgbClr val="204C82"/>
            </a:solidFill>
          </a:ln>
        </p:spPr>
        <p:style>
          <a:lnRef idx="1">
            <a:schemeClr val="dk1"/>
          </a:lnRef>
          <a:fillRef idx="0">
            <a:schemeClr val="dk1"/>
          </a:fillRef>
          <a:effectRef idx="0">
            <a:schemeClr val="dk1"/>
          </a:effectRef>
          <a:fontRef idx="minor">
            <a:schemeClr val="tx1"/>
          </a:fontRef>
        </p:style>
      </p:cxnSp>
      <p:sp>
        <p:nvSpPr>
          <p:cNvPr id="15"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951522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86200"/>
            <a:ext cx="9067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3"/>
          <p:cNvSpPr txBox="1"/>
          <p:nvPr/>
        </p:nvSpPr>
        <p:spPr>
          <a:xfrm>
            <a:off x="469899" y="1409700"/>
            <a:ext cx="8354061" cy="359073"/>
          </a:xfrm>
          <a:prstGeom prst="rect">
            <a:avLst/>
          </a:prstGeom>
          <a:noFill/>
        </p:spPr>
        <p:txBody>
          <a:bodyPr vert="horz" wrap="square" lIns="0" tIns="0" rIns="0" bIns="0" rtlCol="0">
            <a:spAutoFit/>
          </a:bodyPr>
          <a:lstStyle/>
          <a:p>
            <a:pPr>
              <a:lnSpc>
                <a:spcPts val="2760"/>
              </a:lnSpc>
            </a:pPr>
            <a:r>
              <a:rPr lang="en-US" sz="2400" dirty="0" smtClean="0">
                <a:solidFill>
                  <a:srgbClr val="17375E"/>
                </a:solidFill>
                <a:latin typeface="Arial"/>
                <a:cs typeface="Arial"/>
              </a:rPr>
              <a:t> </a:t>
            </a:r>
            <a:endParaRPr lang="en-CA" sz="2400" dirty="0">
              <a:solidFill>
                <a:srgbClr val="000000"/>
              </a:solidFill>
            </a:endParaRPr>
          </a:p>
        </p:txBody>
      </p:sp>
      <p:sp>
        <p:nvSpPr>
          <p:cNvPr id="10" name="TextBox 9"/>
          <p:cNvSpPr txBox="1"/>
          <p:nvPr/>
        </p:nvSpPr>
        <p:spPr>
          <a:xfrm>
            <a:off x="685800" y="1589236"/>
            <a:ext cx="8138160" cy="1200329"/>
          </a:xfrm>
          <a:prstGeom prst="rect">
            <a:avLst/>
          </a:prstGeom>
          <a:noFill/>
        </p:spPr>
        <p:txBody>
          <a:bodyPr wrap="square" rtlCol="0">
            <a:spAutoFit/>
          </a:bodyPr>
          <a:lstStyle/>
          <a:p>
            <a:r>
              <a:rPr lang="en-US" sz="2400" dirty="0">
                <a:solidFill>
                  <a:prstClr val="black"/>
                </a:solidFill>
              </a:rPr>
              <a:t>Under the 1915(c) waivers, more than 25,000 individuals receive long-term services and supports in one of seven waivers</a:t>
            </a:r>
            <a:r>
              <a:rPr lang="en-US" sz="2400" dirty="0" smtClean="0">
                <a:solidFill>
                  <a:prstClr val="black"/>
                </a:solidFill>
              </a:rPr>
              <a:t>:</a:t>
            </a:r>
            <a:endParaRPr lang="en-US" sz="2400" dirty="0" smtClean="0">
              <a:solidFill>
                <a:srgbClr val="1F497D"/>
              </a:solidFill>
            </a:endParaRPr>
          </a:p>
        </p:txBody>
      </p:sp>
      <p:sp>
        <p:nvSpPr>
          <p:cNvPr id="11" name="Title 1"/>
          <p:cNvSpPr txBox="1">
            <a:spLocks/>
          </p:cNvSpPr>
          <p:nvPr/>
        </p:nvSpPr>
        <p:spPr>
          <a:xfrm>
            <a:off x="245297" y="304800"/>
            <a:ext cx="860232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600"/>
              </a:lnSpc>
            </a:pPr>
            <a:r>
              <a:rPr lang="en-US" sz="3600" b="1" dirty="0" smtClean="0">
                <a:solidFill>
                  <a:srgbClr val="002060"/>
                </a:solidFill>
                <a:latin typeface="Arial Bold"/>
                <a:cs typeface="Arial Bold"/>
              </a:rPr>
              <a:t>HCBS Programs under 1915(c)</a:t>
            </a:r>
            <a:endParaRPr lang="en-US" sz="3600" b="1" dirty="0">
              <a:solidFill>
                <a:srgbClr val="002060"/>
              </a:solidFill>
              <a:latin typeface="Arial Bold"/>
              <a:cs typeface="Arial Bold"/>
            </a:endParaRPr>
          </a:p>
        </p:txBody>
      </p:sp>
      <p:sp>
        <p:nvSpPr>
          <p:cNvPr id="14" name="Rectangle 13"/>
          <p:cNvSpPr/>
          <p:nvPr/>
        </p:nvSpPr>
        <p:spPr>
          <a:xfrm>
            <a:off x="533400" y="3244334"/>
            <a:ext cx="7831207" cy="369332"/>
          </a:xfrm>
          <a:prstGeom prst="rect">
            <a:avLst/>
          </a:prstGeom>
        </p:spPr>
        <p:txBody>
          <a:bodyPr wrap="square">
            <a:spAutoFit/>
          </a:bodyPr>
          <a:lstStyle/>
          <a:p>
            <a:endParaRPr lang="en-US" dirty="0">
              <a:solidFill>
                <a:prstClr val="black"/>
              </a:solidFill>
            </a:endParaRPr>
          </a:p>
        </p:txBody>
      </p:sp>
      <p:graphicFrame>
        <p:nvGraphicFramePr>
          <p:cNvPr id="15" name="Table 14"/>
          <p:cNvGraphicFramePr>
            <a:graphicFrameLocks noGrp="1"/>
          </p:cNvGraphicFramePr>
          <p:nvPr>
            <p:extLst/>
          </p:nvPr>
        </p:nvGraphicFramePr>
        <p:xfrm>
          <a:off x="378373" y="1326037"/>
          <a:ext cx="8418786" cy="4932872"/>
        </p:xfrm>
        <a:graphic>
          <a:graphicData uri="http://schemas.openxmlformats.org/drawingml/2006/table">
            <a:tbl>
              <a:tblPr firstRow="1" firstCol="1" bandRow="1">
                <a:tableStyleId>{5C22544A-7EE6-4342-B048-85BDC9FD1C3A}</a:tableStyleId>
              </a:tblPr>
              <a:tblGrid>
                <a:gridCol w="3385879"/>
                <a:gridCol w="5032907"/>
              </a:tblGrid>
              <a:tr h="492936">
                <a:tc>
                  <a:txBody>
                    <a:bodyPr/>
                    <a:lstStyle/>
                    <a:p>
                      <a:pPr marL="0" marR="0" algn="l">
                        <a:spcBef>
                          <a:spcPts val="0"/>
                        </a:spcBef>
                        <a:spcAft>
                          <a:spcPts val="0"/>
                        </a:spcAft>
                      </a:pPr>
                      <a:r>
                        <a:rPr lang="en-US" sz="2000" u="none" cap="all" baseline="0" dirty="0">
                          <a:effectLst/>
                          <a:latin typeface="Arial" pitchFamily="34" charset="0"/>
                          <a:cs typeface="Arial" pitchFamily="34" charset="0"/>
                        </a:rPr>
                        <a:t>        </a:t>
                      </a:r>
                      <a:r>
                        <a:rPr lang="en-US" sz="2000" u="none" cap="all" baseline="0" dirty="0" smtClean="0">
                          <a:effectLst/>
                          <a:latin typeface="Arial" pitchFamily="34" charset="0"/>
                          <a:cs typeface="Arial" pitchFamily="34" charset="0"/>
                        </a:rPr>
                        <a:t>Waiver</a:t>
                      </a:r>
                      <a:endParaRPr lang="en-US" sz="2000" u="none" cap="all" baseline="0" dirty="0">
                        <a:effectLst/>
                        <a:latin typeface="Arial" pitchFamily="34" charset="0"/>
                        <a:cs typeface="Arial" pitchFamily="34" charset="0"/>
                      </a:endParaRPr>
                    </a:p>
                  </a:txBody>
                  <a:tcPr marL="68580" marR="68580" marT="0" marB="0" anchor="ctr"/>
                </a:tc>
                <a:tc>
                  <a:txBody>
                    <a:bodyPr/>
                    <a:lstStyle/>
                    <a:p>
                      <a:pPr marL="0" marR="0" algn="l">
                        <a:spcBef>
                          <a:spcPts val="0"/>
                        </a:spcBef>
                        <a:spcAft>
                          <a:spcPts val="0"/>
                        </a:spcAft>
                      </a:pPr>
                      <a:r>
                        <a:rPr lang="en-US" sz="2000" u="none" strike="noStrike" cap="all" baseline="0" dirty="0">
                          <a:effectLst/>
                          <a:latin typeface="Arial" pitchFamily="34" charset="0"/>
                          <a:cs typeface="Arial" pitchFamily="34" charset="0"/>
                        </a:rPr>
                        <a:t> </a:t>
                      </a:r>
                      <a:r>
                        <a:rPr lang="en-US" sz="2000" u="none" cap="all" baseline="0" dirty="0" smtClean="0">
                          <a:effectLst/>
                          <a:latin typeface="Arial" pitchFamily="34" charset="0"/>
                          <a:cs typeface="Arial" pitchFamily="34" charset="0"/>
                        </a:rPr>
                        <a:t>Population Served</a:t>
                      </a:r>
                      <a:endParaRPr lang="en-US" sz="2000" u="none" cap="all" baseline="0" dirty="0">
                        <a:effectLst/>
                        <a:latin typeface="Arial" pitchFamily="34" charset="0"/>
                        <a:cs typeface="Arial" pitchFamily="34" charset="0"/>
                      </a:endParaRPr>
                    </a:p>
                  </a:txBody>
                  <a:tcPr marL="68580" marR="68580" marT="0" marB="0" anchor="ctr"/>
                </a:tc>
              </a:tr>
              <a:tr h="625343">
                <a:tc>
                  <a:txBody>
                    <a:bodyPr/>
                    <a:lstStyle/>
                    <a:p>
                      <a:pPr marL="0" marR="0" lvl="0" indent="0" algn="l">
                        <a:spcBef>
                          <a:spcPts val="0"/>
                        </a:spcBef>
                        <a:spcAft>
                          <a:spcPts val="0"/>
                        </a:spcAft>
                        <a:buFont typeface="+mj-lt"/>
                        <a:buNone/>
                      </a:pPr>
                      <a:r>
                        <a:rPr lang="en-US" sz="1800" dirty="0" smtClean="0">
                          <a:effectLst/>
                          <a:latin typeface="Arial" pitchFamily="34" charset="0"/>
                          <a:cs typeface="Arial" pitchFamily="34" charset="0"/>
                        </a:rPr>
                        <a:t>Autism</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individuals with Autism Spectrum Disorder (ASD) ages 0-5 years</a:t>
                      </a:r>
                      <a:endParaRPr lang="en-US" sz="1600" dirty="0">
                        <a:effectLst/>
                        <a:latin typeface="Arial" pitchFamily="34" charset="0"/>
                        <a:ea typeface="Calibri"/>
                        <a:cs typeface="Arial" pitchFamily="34" charset="0"/>
                      </a:endParaRPr>
                    </a:p>
                  </a:txBody>
                  <a:tcPr marL="68580" marR="68580" marT="0" marB="0" anchor="ctr"/>
                </a:tc>
              </a:tr>
              <a:tr h="547175">
                <a:tc>
                  <a:txBody>
                    <a:bodyPr/>
                    <a:lstStyle/>
                    <a:p>
                      <a:pPr marL="0" marR="0" lvl="0" indent="0" algn="l">
                        <a:spcBef>
                          <a:spcPts val="0"/>
                        </a:spcBef>
                        <a:spcAft>
                          <a:spcPts val="0"/>
                        </a:spcAft>
                        <a:buFont typeface="+mj-lt"/>
                        <a:buNone/>
                      </a:pPr>
                      <a:r>
                        <a:rPr lang="en-US" sz="1800" dirty="0">
                          <a:effectLst/>
                          <a:latin typeface="Arial" pitchFamily="34" charset="0"/>
                          <a:cs typeface="Arial" pitchFamily="34" charset="0"/>
                        </a:rPr>
                        <a:t>Frail </a:t>
                      </a:r>
                      <a:r>
                        <a:rPr lang="en-US" sz="1800" dirty="0" smtClean="0">
                          <a:effectLst/>
                          <a:latin typeface="Arial" pitchFamily="34" charset="0"/>
                          <a:cs typeface="Arial" pitchFamily="34" charset="0"/>
                        </a:rPr>
                        <a:t>Elderly</a:t>
                      </a:r>
                      <a:endParaRPr lang="en-US" sz="1800" dirty="0">
                        <a:effectLst/>
                        <a:latin typeface="Arial" pitchFamily="34" charset="0"/>
                        <a:cs typeface="Arial" pitchFamily="34" charset="0"/>
                      </a:endParaRP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frail </a:t>
                      </a:r>
                      <a:r>
                        <a:rPr lang="en-US" sz="1600" dirty="0" smtClean="0">
                          <a:effectLst/>
                          <a:latin typeface="Arial" pitchFamily="34" charset="0"/>
                          <a:cs typeface="Arial" pitchFamily="34" charset="0"/>
                        </a:rPr>
                        <a:t>individuals</a:t>
                      </a:r>
                      <a:r>
                        <a:rPr lang="en-US" sz="1600" baseline="0" dirty="0" smtClean="0">
                          <a:effectLst/>
                          <a:latin typeface="Arial" pitchFamily="34" charset="0"/>
                          <a:cs typeface="Arial" pitchFamily="34" charset="0"/>
                        </a:rPr>
                        <a:t> </a:t>
                      </a:r>
                      <a:r>
                        <a:rPr lang="en-US" sz="1600" dirty="0" smtClean="0">
                          <a:effectLst/>
                          <a:latin typeface="Arial" pitchFamily="34" charset="0"/>
                          <a:cs typeface="Arial" pitchFamily="34" charset="0"/>
                        </a:rPr>
                        <a:t>over </a:t>
                      </a:r>
                      <a:r>
                        <a:rPr lang="en-US" sz="1600" dirty="0">
                          <a:effectLst/>
                          <a:latin typeface="Arial" pitchFamily="34" charset="0"/>
                          <a:cs typeface="Arial" pitchFamily="34" charset="0"/>
                        </a:rPr>
                        <a:t>age 64</a:t>
                      </a:r>
                      <a:endParaRPr lang="en-US" sz="1600" dirty="0">
                        <a:effectLst/>
                        <a:latin typeface="Arial" pitchFamily="34" charset="0"/>
                        <a:ea typeface="Calibri"/>
                        <a:cs typeface="Arial" pitchFamily="34" charset="0"/>
                      </a:endParaRPr>
                    </a:p>
                  </a:txBody>
                  <a:tcPr marL="68580" marR="68580" marT="0" marB="0" anchor="ctr"/>
                </a:tc>
              </a:tr>
              <a:tr h="766046">
                <a:tc>
                  <a:txBody>
                    <a:bodyPr/>
                    <a:lstStyle/>
                    <a:p>
                      <a:pPr marL="0" marR="0" lvl="0" indent="0" algn="l">
                        <a:spcBef>
                          <a:spcPts val="0"/>
                        </a:spcBef>
                        <a:spcAft>
                          <a:spcPts val="0"/>
                        </a:spcAft>
                        <a:buFont typeface="+mj-lt"/>
                        <a:buNone/>
                      </a:pPr>
                      <a:r>
                        <a:rPr lang="en-US" sz="1800" dirty="0" smtClean="0">
                          <a:effectLst/>
                          <a:latin typeface="Arial" pitchFamily="34" charset="0"/>
                          <a:cs typeface="Arial" pitchFamily="34" charset="0"/>
                        </a:rPr>
                        <a:t>Intellectual</a:t>
                      </a:r>
                      <a:r>
                        <a:rPr lang="en-US" sz="1800" baseline="0" dirty="0" smtClean="0">
                          <a:effectLst/>
                          <a:latin typeface="Arial" pitchFamily="34" charset="0"/>
                          <a:cs typeface="Arial" pitchFamily="34" charset="0"/>
                        </a:rPr>
                        <a:t> and Developmental Disability</a:t>
                      </a:r>
                      <a:endParaRPr lang="en-US" sz="1800" dirty="0">
                        <a:effectLst/>
                        <a:latin typeface="Arial" pitchFamily="34" charset="0"/>
                        <a:cs typeface="Arial" pitchFamily="34" charset="0"/>
                      </a:endParaRP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individuals with intellectual disabilities and developmental disabilities (</a:t>
                      </a:r>
                      <a:r>
                        <a:rPr lang="en-US" sz="1600" dirty="0" smtClean="0">
                          <a:effectLst/>
                          <a:latin typeface="Arial" pitchFamily="34" charset="0"/>
                          <a:cs typeface="Arial" pitchFamily="34" charset="0"/>
                        </a:rPr>
                        <a:t>I/DD</a:t>
                      </a:r>
                      <a:r>
                        <a:rPr lang="en-US" sz="1600" dirty="0">
                          <a:effectLst/>
                          <a:latin typeface="Arial" pitchFamily="34" charset="0"/>
                          <a:cs typeface="Arial" pitchFamily="34" charset="0"/>
                        </a:rPr>
                        <a:t>) ages 5 and </a:t>
                      </a:r>
                      <a:r>
                        <a:rPr lang="en-US" sz="1600" dirty="0" smtClean="0">
                          <a:effectLst/>
                          <a:latin typeface="Arial" pitchFamily="34" charset="0"/>
                          <a:cs typeface="Arial" pitchFamily="34" charset="0"/>
                        </a:rPr>
                        <a:t>older</a:t>
                      </a:r>
                      <a:endParaRPr lang="en-US" sz="1600" dirty="0">
                        <a:effectLst/>
                        <a:latin typeface="Arial" pitchFamily="34" charset="0"/>
                        <a:cs typeface="Arial" pitchFamily="34" charset="0"/>
                      </a:endParaRPr>
                    </a:p>
                  </a:txBody>
                  <a:tcPr marL="68580" marR="68580" marT="0" marB="0" anchor="ctr"/>
                </a:tc>
              </a:tr>
              <a:tr h="625343">
                <a:tc>
                  <a:txBody>
                    <a:bodyPr/>
                    <a:lstStyle/>
                    <a:p>
                      <a:pPr marL="0" marR="0" lvl="0" indent="0" algn="l">
                        <a:spcBef>
                          <a:spcPts val="0"/>
                        </a:spcBef>
                        <a:spcAft>
                          <a:spcPts val="0"/>
                        </a:spcAft>
                        <a:buFont typeface="+mj-lt"/>
                        <a:buNone/>
                      </a:pPr>
                      <a:r>
                        <a:rPr lang="en-US" sz="1800" dirty="0">
                          <a:effectLst/>
                          <a:latin typeface="Arial" pitchFamily="34" charset="0"/>
                          <a:cs typeface="Arial" pitchFamily="34" charset="0"/>
                        </a:rPr>
                        <a:t>Physical Disability </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individuals ages 16-64 with physical </a:t>
                      </a:r>
                      <a:r>
                        <a:rPr lang="en-US" sz="1600" dirty="0" smtClean="0">
                          <a:effectLst/>
                          <a:latin typeface="Arial" pitchFamily="34" charset="0"/>
                          <a:cs typeface="Arial" pitchFamily="34" charset="0"/>
                        </a:rPr>
                        <a:t>disabilities</a:t>
                      </a:r>
                      <a:endParaRPr lang="en-US" sz="1600" dirty="0">
                        <a:effectLst/>
                        <a:latin typeface="Arial" pitchFamily="34" charset="0"/>
                        <a:cs typeface="Arial" pitchFamily="34" charset="0"/>
                      </a:endParaRPr>
                    </a:p>
                  </a:txBody>
                  <a:tcPr marL="68580" marR="68580" marT="0" marB="0" anchor="ctr"/>
                </a:tc>
              </a:tr>
              <a:tr h="625343">
                <a:tc>
                  <a:txBody>
                    <a:bodyPr/>
                    <a:lstStyle/>
                    <a:p>
                      <a:pPr marL="0" marR="0" lvl="0" indent="0" algn="l">
                        <a:spcBef>
                          <a:spcPts val="0"/>
                        </a:spcBef>
                        <a:spcAft>
                          <a:spcPts val="0"/>
                        </a:spcAft>
                        <a:buFont typeface="+mj-lt"/>
                        <a:buNone/>
                      </a:pPr>
                      <a:r>
                        <a:rPr lang="en-US" sz="1800" dirty="0">
                          <a:effectLst/>
                          <a:latin typeface="Arial" pitchFamily="34" charset="0"/>
                          <a:cs typeface="Arial" pitchFamily="34" charset="0"/>
                        </a:rPr>
                        <a:t>Serious  Emotional </a:t>
                      </a:r>
                      <a:r>
                        <a:rPr lang="en-US" sz="1800" dirty="0" smtClean="0">
                          <a:effectLst/>
                          <a:latin typeface="Arial" pitchFamily="34" charset="0"/>
                          <a:cs typeface="Arial" pitchFamily="34" charset="0"/>
                        </a:rPr>
                        <a:t>Disturbance</a:t>
                      </a: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individuals with serious emotional disturbance (SED) ages 4-21</a:t>
                      </a:r>
                      <a:endParaRPr lang="en-US" sz="1600" dirty="0">
                        <a:effectLst/>
                        <a:latin typeface="Arial" pitchFamily="34" charset="0"/>
                        <a:ea typeface="Calibri"/>
                        <a:cs typeface="Arial" pitchFamily="34" charset="0"/>
                      </a:endParaRPr>
                    </a:p>
                  </a:txBody>
                  <a:tcPr marL="68580" marR="68580" marT="0" marB="0" anchor="ctr"/>
                </a:tc>
              </a:tr>
              <a:tr h="625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smtClean="0">
                          <a:effectLst/>
                          <a:latin typeface="Arial" pitchFamily="34" charset="0"/>
                          <a:cs typeface="Arial" pitchFamily="34" charset="0"/>
                        </a:rPr>
                        <a:t>Technology Assisted</a:t>
                      </a:r>
                      <a:endParaRPr lang="en-US" sz="1800" dirty="0" smtClean="0">
                        <a:effectLst/>
                        <a:latin typeface="Arial" pitchFamily="34" charset="0"/>
                        <a:ea typeface="Calibri"/>
                        <a:cs typeface="Arial" pitchFamily="34"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itchFamily="34" charset="0"/>
                          <a:cs typeface="Arial" pitchFamily="34" charset="0"/>
                        </a:rPr>
                        <a:t>medically fragile and technology dependent (MFTD) individuals ages 0-21</a:t>
                      </a:r>
                    </a:p>
                  </a:txBody>
                  <a:tcPr marL="68580" marR="68580" marT="0" marB="0" anchor="ctr"/>
                </a:tc>
              </a:tr>
              <a:tr h="625343">
                <a:tc>
                  <a:txBody>
                    <a:bodyPr/>
                    <a:lstStyle/>
                    <a:p>
                      <a:pPr marL="0" marR="0" lvl="0" indent="0" algn="l">
                        <a:spcBef>
                          <a:spcPts val="0"/>
                        </a:spcBef>
                        <a:spcAft>
                          <a:spcPts val="0"/>
                        </a:spcAft>
                        <a:buFont typeface="+mj-lt"/>
                        <a:buNone/>
                      </a:pPr>
                      <a:r>
                        <a:rPr lang="en-US" sz="1800" dirty="0">
                          <a:effectLst/>
                          <a:latin typeface="Arial" pitchFamily="34" charset="0"/>
                          <a:cs typeface="Arial" pitchFamily="34" charset="0"/>
                        </a:rPr>
                        <a:t>Traumatic Brain Injury </a:t>
                      </a:r>
                    </a:p>
                  </a:txBody>
                  <a:tcPr marL="68580" marR="68580" marT="0" marB="0" anchor="ctr"/>
                </a:tc>
                <a:tc>
                  <a:txBody>
                    <a:bodyPr/>
                    <a:lstStyle/>
                    <a:p>
                      <a:pPr marL="0" marR="0" algn="l">
                        <a:spcBef>
                          <a:spcPts val="0"/>
                        </a:spcBef>
                        <a:spcAft>
                          <a:spcPts val="0"/>
                        </a:spcAft>
                      </a:pPr>
                      <a:r>
                        <a:rPr lang="en-US" sz="1600" dirty="0">
                          <a:effectLst/>
                          <a:latin typeface="Arial" pitchFamily="34" charset="0"/>
                          <a:cs typeface="Arial" pitchFamily="34" charset="0"/>
                        </a:rPr>
                        <a:t>individuals with traumatic brain injury (TBI) ages </a:t>
                      </a:r>
                      <a:r>
                        <a:rPr lang="en-US" sz="1600" dirty="0" smtClean="0">
                          <a:effectLst/>
                          <a:latin typeface="Arial" pitchFamily="34" charset="0"/>
                          <a:cs typeface="Arial" pitchFamily="34" charset="0"/>
                        </a:rPr>
                        <a:t>16-64</a:t>
                      </a:r>
                      <a:endParaRPr lang="en-US" sz="1600" dirty="0">
                        <a:effectLst/>
                        <a:latin typeface="Arial" pitchFamily="34" charset="0"/>
                        <a:cs typeface="Arial" pitchFamily="34" charset="0"/>
                      </a:endParaRPr>
                    </a:p>
                  </a:txBody>
                  <a:tcPr marL="68580" marR="68580" marT="0" marB="0" anchor="ctr"/>
                </a:tc>
              </a:tr>
            </a:tbl>
          </a:graphicData>
        </a:graphic>
      </p:graphicFrame>
      <p:sp>
        <p:nvSpPr>
          <p:cNvPr id="8"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49</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286218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Vehicles to Rebalance Long-Term Care Settings </a:t>
            </a:r>
            <a:endParaRPr lang="en-US" dirty="0"/>
          </a:p>
        </p:txBody>
      </p:sp>
      <p:sp>
        <p:nvSpPr>
          <p:cNvPr id="3" name="Content Placeholder 2"/>
          <p:cNvSpPr>
            <a:spLocks noGrp="1"/>
          </p:cNvSpPr>
          <p:nvPr>
            <p:ph idx="1"/>
          </p:nvPr>
        </p:nvSpPr>
        <p:spPr>
          <a:xfrm>
            <a:off x="457200" y="1379560"/>
            <a:ext cx="8229600" cy="4678363"/>
          </a:xfrm>
        </p:spPr>
        <p:txBody>
          <a:bodyPr/>
          <a:lstStyle/>
          <a:p>
            <a:pPr marL="3175" indent="-3175">
              <a:buNone/>
            </a:pPr>
            <a:r>
              <a:rPr lang="en-US" sz="2400" dirty="0"/>
              <a:t>Historically, </a:t>
            </a:r>
            <a:r>
              <a:rPr lang="en-US" sz="2400" dirty="0" smtClean="0"/>
              <a:t>Medicaid programs were not </a:t>
            </a:r>
            <a:r>
              <a:rPr lang="en-US" sz="2400" dirty="0"/>
              <a:t>designed to support individual choice of settings: </a:t>
            </a:r>
          </a:p>
          <a:p>
            <a:pPr lvl="1"/>
            <a:r>
              <a:rPr lang="en-US" sz="2000" dirty="0"/>
              <a:t>Facility-based care is an “entitlement” </a:t>
            </a:r>
          </a:p>
          <a:p>
            <a:pPr lvl="1"/>
            <a:r>
              <a:rPr lang="en-US" sz="2000" dirty="0"/>
              <a:t>HCBS often has waiting lists</a:t>
            </a:r>
          </a:p>
          <a:p>
            <a:pPr lvl="1"/>
            <a:r>
              <a:rPr lang="en-US" sz="2000" dirty="0"/>
              <a:t>Limited coordination for HCBS participants across all service areas</a:t>
            </a:r>
          </a:p>
          <a:p>
            <a:pPr marL="457200" lvl="1" indent="0">
              <a:buNone/>
            </a:pPr>
            <a:endParaRPr lang="en-US" sz="2000" dirty="0"/>
          </a:p>
          <a:p>
            <a:pPr marL="3175" indent="-3175">
              <a:buNone/>
            </a:pPr>
            <a:r>
              <a:rPr lang="en-US" sz="2400" dirty="0"/>
              <a:t>The ACA provides states with opportunities to move individuals to or support them in the community through:</a:t>
            </a:r>
          </a:p>
          <a:p>
            <a:pPr lvl="1"/>
            <a:r>
              <a:rPr lang="en-US" sz="2000" dirty="0"/>
              <a:t>Money Follows the Person </a:t>
            </a:r>
            <a:r>
              <a:rPr lang="en-US" sz="2000" dirty="0" smtClean="0"/>
              <a:t>(MFP) Demonstration</a:t>
            </a:r>
            <a:endParaRPr lang="en-US" sz="2000" dirty="0"/>
          </a:p>
          <a:p>
            <a:pPr lvl="1"/>
            <a:r>
              <a:rPr lang="en-US" sz="2000" dirty="0"/>
              <a:t>Balancing Incentive Payment Program</a:t>
            </a:r>
          </a:p>
          <a:p>
            <a:pPr lvl="1"/>
            <a:r>
              <a:rPr lang="en-US" sz="2000" dirty="0"/>
              <a:t>Community First Choice </a:t>
            </a:r>
            <a:r>
              <a:rPr lang="en-US" sz="2000" dirty="0" smtClean="0"/>
              <a:t>(CFC) Options </a:t>
            </a:r>
            <a:r>
              <a:rPr lang="en-US" sz="2000" dirty="0"/>
              <a:t>Program</a:t>
            </a:r>
          </a:p>
          <a:p>
            <a:pPr>
              <a:buNone/>
            </a:pPr>
            <a:endParaRPr lang="en-US" sz="2000" dirty="0"/>
          </a:p>
        </p:txBody>
      </p:sp>
      <p:sp>
        <p:nvSpPr>
          <p:cNvPr id="4" name="Slide Number Placeholder 3"/>
          <p:cNvSpPr>
            <a:spLocks noGrp="1"/>
          </p:cNvSpPr>
          <p:nvPr>
            <p:ph type="sldNum" sz="quarter" idx="11"/>
          </p:nvPr>
        </p:nvSpPr>
        <p:spPr/>
        <p:txBody>
          <a:bodyPr/>
          <a:lstStyle/>
          <a:p>
            <a:pPr>
              <a:defRPr/>
            </a:pPr>
            <a:fld id="{010D1B89-3E62-4CE7-B74A-64EFB01F397A}" type="slidenum">
              <a:rPr lang="en-US" smtClean="0">
                <a:solidFill>
                  <a:srgbClr val="7498BF"/>
                </a:solidFill>
              </a:rPr>
              <a:pPr>
                <a:defRPr/>
              </a:pPr>
              <a:t>5</a:t>
            </a:fld>
            <a:endParaRPr lang="en-US" dirty="0">
              <a:solidFill>
                <a:srgbClr val="7498BF"/>
              </a:solidFill>
            </a:endParaRPr>
          </a:p>
        </p:txBody>
      </p:sp>
      <p:sp>
        <p:nvSpPr>
          <p:cNvPr id="6" name="Rectangle 5"/>
          <p:cNvSpPr/>
          <p:nvPr/>
        </p:nvSpPr>
        <p:spPr>
          <a:xfrm>
            <a:off x="609600" y="2413338"/>
            <a:ext cx="8001000" cy="369332"/>
          </a:xfrm>
          <a:prstGeom prst="rect">
            <a:avLst/>
          </a:prstGeom>
        </p:spPr>
        <p:txBody>
          <a:bodyPr wrap="square">
            <a:spAutoFit/>
          </a:bodyPr>
          <a:lstStyle/>
          <a:p>
            <a:pPr fontAlgn="base">
              <a:spcBef>
                <a:spcPct val="0"/>
              </a:spcBef>
              <a:spcAft>
                <a:spcPct val="0"/>
              </a:spcAft>
            </a:pPr>
            <a:endParaRPr lang="en-US" dirty="0">
              <a:solidFill>
                <a:srgbClr val="003580"/>
              </a:solidFill>
            </a:endParaRPr>
          </a:p>
        </p:txBody>
      </p:sp>
    </p:spTree>
    <p:extLst>
      <p:ext uri="{BB962C8B-B14F-4D97-AF65-F5344CB8AC3E}">
        <p14:creationId xmlns:p14="http://schemas.microsoft.com/office/powerpoint/2010/main" val="23135675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5165766" cy="6858000"/>
          </a:xfrm>
          <a:prstGeom prst="rect">
            <a:avLst/>
          </a:prstGeom>
          <a:noFill/>
          <a:ln w="9525">
            <a:noFill/>
            <a:miter lim="800000"/>
            <a:headEnd/>
            <a:tailEnd/>
          </a:ln>
        </p:spPr>
      </p:pic>
      <p:sp>
        <p:nvSpPr>
          <p:cNvPr id="2" name="Title 1"/>
          <p:cNvSpPr>
            <a:spLocks noGrp="1"/>
          </p:cNvSpPr>
          <p:nvPr>
            <p:ph type="title"/>
          </p:nvPr>
        </p:nvSpPr>
        <p:spPr>
          <a:xfrm>
            <a:off x="5001768" y="2590800"/>
            <a:ext cx="4114800" cy="1362075"/>
          </a:xfrm>
        </p:spPr>
        <p:txBody>
          <a:bodyPr>
            <a:normAutofit/>
          </a:bodyPr>
          <a:lstStyle/>
          <a:p>
            <a:pPr algn="r"/>
            <a:r>
              <a:rPr lang="en-US" cap="none" dirty="0" smtClean="0"/>
              <a:t>Managed Care</a:t>
            </a:r>
            <a:r>
              <a:rPr lang="en-US" dirty="0" smtClean="0"/>
              <a:t/>
            </a:r>
            <a:br>
              <a:rPr lang="en-US" dirty="0" smtClean="0"/>
            </a:br>
            <a:r>
              <a:rPr lang="en-US" dirty="0" smtClean="0"/>
              <a:t> &amp; I/DD</a:t>
            </a:r>
            <a:endParaRPr lang="en-US" dirty="0"/>
          </a:p>
        </p:txBody>
      </p:sp>
      <p:sp>
        <p:nvSpPr>
          <p:cNvPr id="3" name="Text Placeholder 2"/>
          <p:cNvSpPr>
            <a:spLocks noGrp="1"/>
          </p:cNvSpPr>
          <p:nvPr>
            <p:ph type="body" idx="1"/>
          </p:nvPr>
        </p:nvSpPr>
        <p:spPr>
          <a:xfrm>
            <a:off x="5257800" y="685800"/>
            <a:ext cx="3313113" cy="1500187"/>
          </a:xfrm>
        </p:spPr>
        <p:txBody>
          <a:bodyPr>
            <a:normAutofit fontScale="92500" lnSpcReduction="20000"/>
          </a:bodyPr>
          <a:lstStyle/>
          <a:p>
            <a:r>
              <a:rPr lang="en-US" dirty="0" smtClean="0">
                <a:solidFill>
                  <a:srgbClr val="002060"/>
                </a:solidFill>
              </a:rPr>
              <a:t>The goals of managed care are to provide better results through service and support coordination across multiple services and providers to meet individuals’ needs.</a:t>
            </a:r>
          </a:p>
          <a:p>
            <a:endParaRPr lang="en-US" dirty="0"/>
          </a:p>
        </p:txBody>
      </p:sp>
      <p:sp>
        <p:nvSpPr>
          <p:cNvPr id="4" name="Date Placeholder 3"/>
          <p:cNvSpPr>
            <a:spLocks noGrp="1"/>
          </p:cNvSpPr>
          <p:nvPr>
            <p:ph type="dt" sz="half" idx="10"/>
          </p:nvPr>
        </p:nvSpPr>
        <p:spPr/>
        <p:txBody>
          <a:bodyPr/>
          <a:lstStyle/>
          <a:p>
            <a:fld id="{F7D4149E-EAD3-4E41-8774-3F1DF27F7B4B}" type="datetime4">
              <a:rPr lang="en-US" smtClean="0">
                <a:solidFill>
                  <a:prstClr val="black">
                    <a:tint val="75000"/>
                  </a:prstClr>
                </a:solidFill>
              </a:rPr>
              <a:pPr/>
              <a:t>August 31, 2015</a:t>
            </a:fld>
            <a:endParaRPr lang="en-US" dirty="0">
              <a:solidFill>
                <a:prstClr val="black">
                  <a:tint val="75000"/>
                </a:prstClr>
              </a:solidFill>
            </a:endParaRPr>
          </a:p>
        </p:txBody>
      </p:sp>
      <p:sp>
        <p:nvSpPr>
          <p:cNvPr id="6" name="TextBox 5"/>
          <p:cNvSpPr txBox="1"/>
          <p:nvPr/>
        </p:nvSpPr>
        <p:spPr>
          <a:xfrm>
            <a:off x="2210937" y="5934670"/>
            <a:ext cx="2818263" cy="646331"/>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Isaiah at our Family Reunion – August 2013</a:t>
            </a:r>
            <a:endParaRPr lang="en-US" dirty="0">
              <a:solidFill>
                <a:prstClr val="black"/>
              </a:solidFill>
              <a:latin typeface="Arial" pitchFamily="34" charset="0"/>
              <a:cs typeface="Arial" pitchFamily="34" charset="0"/>
            </a:endParaRP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50</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56993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32012" y="275230"/>
            <a:ext cx="8434316" cy="990600"/>
          </a:xfrm>
        </p:spPr>
        <p:txBody>
          <a:bodyPr>
            <a:noAutofit/>
          </a:bodyPr>
          <a:lstStyle/>
          <a:p>
            <a:r>
              <a:rPr lang="en-US" sz="3600" b="1" dirty="0" smtClean="0">
                <a:solidFill>
                  <a:srgbClr val="002060"/>
                </a:solidFill>
                <a:uFillTx/>
                <a:latin typeface="Arial Bold" pitchFamily="34" charset="0"/>
                <a:cs typeface="Arial Bold" pitchFamily="34" charset="0"/>
              </a:rPr>
              <a:t>KanCare </a:t>
            </a:r>
            <a:r>
              <a:rPr lang="en-US" sz="3600" b="1" dirty="0" smtClean="0">
                <a:solidFill>
                  <a:srgbClr val="002060"/>
                </a:solidFill>
                <a:latin typeface="Arial Bold" pitchFamily="34" charset="0"/>
                <a:cs typeface="Arial Bold" pitchFamily="34" charset="0"/>
              </a:rPr>
              <a:t>I/DD Implementation </a:t>
            </a:r>
            <a:r>
              <a:rPr lang="en-US" sz="3600" b="1" dirty="0" smtClean="0">
                <a:solidFill>
                  <a:srgbClr val="1F497D"/>
                </a:solidFill>
              </a:rPr>
              <a:t/>
            </a:r>
            <a:br>
              <a:rPr lang="en-US" sz="3600" b="1" dirty="0" smtClean="0">
                <a:solidFill>
                  <a:srgbClr val="1F497D"/>
                </a:solidFill>
              </a:rPr>
            </a:br>
            <a:endParaRPr lang="en-US" sz="3600" b="1" dirty="0">
              <a:solidFill>
                <a:srgbClr val="002569"/>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5" name="Rectangle 4"/>
          <p:cNvSpPr/>
          <p:nvPr/>
        </p:nvSpPr>
        <p:spPr>
          <a:xfrm>
            <a:off x="313375" y="1135239"/>
            <a:ext cx="8191499" cy="4570482"/>
          </a:xfrm>
          <a:prstGeom prst="rect">
            <a:avLst/>
          </a:prstGeom>
        </p:spPr>
        <p:txBody>
          <a:bodyPr wrap="square">
            <a:spAutoFit/>
          </a:bodyPr>
          <a:lstStyle/>
          <a:p>
            <a:pPr marL="342900" indent="-342900">
              <a:buFont typeface="Arial" pitchFamily="34" charset="0"/>
              <a:buChar char="•"/>
            </a:pPr>
            <a:r>
              <a:rPr lang="en-US" sz="2800" b="1" dirty="0" smtClean="0">
                <a:solidFill>
                  <a:srgbClr val="002060"/>
                </a:solidFill>
                <a:latin typeface="Arial" panose="020B0604020202020204" pitchFamily="34" charset="0"/>
                <a:cs typeface="Arial" panose="020B0604020202020204" pitchFamily="34" charset="0"/>
              </a:rPr>
              <a:t>I/DD Pilot Project in 2013</a:t>
            </a:r>
          </a:p>
          <a:p>
            <a:pPr marL="742950" lvl="1" indent="-28575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Stakeholder, provider, MCO and state workgroup</a:t>
            </a:r>
          </a:p>
          <a:p>
            <a:pPr marL="742950" lvl="1" indent="-28575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 500 I/DD consumers and 25 providers participated</a:t>
            </a:r>
            <a:endParaRPr lang="en-US" sz="2500" dirty="0">
              <a:solidFill>
                <a:srgbClr val="002060"/>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Tested billing and claims system, updated workflows and process, evaluated coordination outcomes</a:t>
            </a:r>
          </a:p>
          <a:p>
            <a:pPr marL="285750" indent="-285750">
              <a:buFont typeface="Arial" pitchFamily="34" charset="0"/>
              <a:buChar char="•"/>
            </a:pPr>
            <a:endParaRPr lang="en-US" sz="1000" b="1" dirty="0" smtClean="0">
              <a:solidFill>
                <a:srgbClr val="002060"/>
              </a:solidFill>
              <a:latin typeface="Arial" panose="020B0604020202020204" pitchFamily="34" charset="0"/>
              <a:cs typeface="Arial" panose="020B0604020202020204" pitchFamily="34" charset="0"/>
            </a:endParaRPr>
          </a:p>
          <a:p>
            <a:pPr marL="285750" indent="-285750">
              <a:buFont typeface="Arial" pitchFamily="34" charset="0"/>
              <a:buChar char="•"/>
            </a:pPr>
            <a:r>
              <a:rPr lang="en-US" sz="2800" b="1" dirty="0" smtClean="0">
                <a:solidFill>
                  <a:srgbClr val="002060"/>
                </a:solidFill>
                <a:latin typeface="Arial" panose="020B0604020202020204" pitchFamily="34" charset="0"/>
                <a:cs typeface="Arial" panose="020B0604020202020204" pitchFamily="34" charset="0"/>
              </a:rPr>
              <a:t>MCO Readiness Reviews in November 2013</a:t>
            </a:r>
          </a:p>
          <a:p>
            <a:pPr marL="742950" lvl="1" indent="-28575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Full day onsite reviews to cover five core areas</a:t>
            </a:r>
          </a:p>
          <a:p>
            <a:pPr marL="742950" lvl="1" indent="-285750">
              <a:buFont typeface="Arial" pitchFamily="34" charset="0"/>
              <a:buChar char="•"/>
            </a:pPr>
            <a:r>
              <a:rPr lang="en-US" sz="2500" dirty="0" smtClean="0">
                <a:solidFill>
                  <a:srgbClr val="002060"/>
                </a:solidFill>
                <a:latin typeface="Arial" panose="020B0604020202020204" pitchFamily="34" charset="0"/>
                <a:cs typeface="Arial" panose="020B0604020202020204" pitchFamily="34" charset="0"/>
              </a:rPr>
              <a:t>Reviewed policies, staffing, training, procedures, and billing/claims</a:t>
            </a: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543375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32012" y="275230"/>
            <a:ext cx="8529849" cy="990600"/>
          </a:xfrm>
        </p:spPr>
        <p:txBody>
          <a:bodyPr>
            <a:noAutofit/>
          </a:bodyPr>
          <a:lstStyle/>
          <a:p>
            <a:r>
              <a:rPr lang="en-US" sz="3600" b="1" dirty="0" smtClean="0">
                <a:solidFill>
                  <a:srgbClr val="002060"/>
                </a:solidFill>
                <a:uFillTx/>
                <a:latin typeface="Arial Bold" panose="020B0704020202020204" pitchFamily="34" charset="0"/>
                <a:cs typeface="Arial Bold" panose="020B0704020202020204" pitchFamily="34" charset="0"/>
              </a:rPr>
              <a:t>KanCare </a:t>
            </a:r>
            <a:r>
              <a:rPr lang="en-US" sz="3600" b="1" dirty="0" smtClean="0">
                <a:solidFill>
                  <a:srgbClr val="002060"/>
                </a:solidFill>
                <a:latin typeface="Arial Bold" panose="020B0704020202020204" pitchFamily="34" charset="0"/>
                <a:cs typeface="Arial Bold" panose="020B0704020202020204" pitchFamily="34" charset="0"/>
              </a:rPr>
              <a:t>I/DD Implementation </a:t>
            </a:r>
            <a:r>
              <a:rPr lang="en-US" sz="3600" b="1" dirty="0" smtClean="0">
                <a:solidFill>
                  <a:srgbClr val="002569"/>
                </a:solidFill>
                <a:latin typeface="Arial Bold" panose="020B0704020202020204" pitchFamily="34" charset="0"/>
                <a:cs typeface="Arial Bold" panose="020B0704020202020204" pitchFamily="34" charset="0"/>
              </a:rPr>
              <a:t/>
            </a:r>
            <a:br>
              <a:rPr lang="en-US" sz="3600" b="1" dirty="0" smtClean="0">
                <a:solidFill>
                  <a:srgbClr val="002569"/>
                </a:solidFill>
                <a:latin typeface="Arial Bold" panose="020B0704020202020204" pitchFamily="34" charset="0"/>
                <a:cs typeface="Arial Bold" panose="020B0704020202020204" pitchFamily="34" charset="0"/>
              </a:rPr>
            </a:br>
            <a:endParaRPr lang="en-US" sz="3600" b="1" dirty="0">
              <a:solidFill>
                <a:srgbClr val="002569"/>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5" name="Rectangle 4"/>
          <p:cNvSpPr/>
          <p:nvPr/>
        </p:nvSpPr>
        <p:spPr>
          <a:xfrm>
            <a:off x="490796" y="1107943"/>
            <a:ext cx="8191499" cy="4516621"/>
          </a:xfrm>
          <a:prstGeom prst="rect">
            <a:avLst/>
          </a:prstGeom>
        </p:spPr>
        <p:txBody>
          <a:bodyPr wrap="square">
            <a:spAutoFit/>
          </a:bodyPr>
          <a:lstStyle/>
          <a:p>
            <a:pPr marL="285750" indent="-285750">
              <a:spcAft>
                <a:spcPts val="500"/>
              </a:spcAft>
              <a:buFont typeface="Arial" pitchFamily="34" charset="0"/>
              <a:buChar char="•"/>
            </a:pPr>
            <a:r>
              <a:rPr lang="en-US" sz="2400" b="1" dirty="0">
                <a:solidFill>
                  <a:srgbClr val="002060"/>
                </a:solidFill>
                <a:latin typeface="Arial" panose="020B0604020202020204" pitchFamily="34" charset="0"/>
                <a:cs typeface="Arial" panose="020B0604020202020204" pitchFamily="34" charset="0"/>
              </a:rPr>
              <a:t>Implemented February 1, 2014</a:t>
            </a:r>
          </a:p>
          <a:p>
            <a:pPr marL="742950" lvl="1"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Eliminated secondary waiting list</a:t>
            </a:r>
            <a:endParaRPr lang="en-US" sz="2400" dirty="0">
              <a:solidFill>
                <a:srgbClr val="002060"/>
              </a:solidFill>
              <a:latin typeface="Arial" panose="020B0604020202020204" pitchFamily="34" charset="0"/>
              <a:cs typeface="Arial" panose="020B0604020202020204" pitchFamily="34" charset="0"/>
            </a:endParaRPr>
          </a:p>
          <a:p>
            <a:pPr marL="742950" lvl="1"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Trained care coordinators </a:t>
            </a:r>
            <a:r>
              <a:rPr lang="en-US" sz="2400" dirty="0">
                <a:solidFill>
                  <a:srgbClr val="002060"/>
                </a:solidFill>
                <a:latin typeface="Arial" panose="020B0604020202020204" pitchFamily="34" charset="0"/>
                <a:cs typeface="Arial" panose="020B0604020202020204" pitchFamily="34" charset="0"/>
              </a:rPr>
              <a:t>and </a:t>
            </a:r>
            <a:r>
              <a:rPr lang="en-US" sz="2400" dirty="0" smtClean="0">
                <a:solidFill>
                  <a:srgbClr val="002060"/>
                </a:solidFill>
                <a:latin typeface="Arial" panose="020B0604020202020204" pitchFamily="34" charset="0"/>
                <a:cs typeface="Arial" panose="020B0604020202020204" pitchFamily="34" charset="0"/>
              </a:rPr>
              <a:t>targeted case managers on person-centered planning process</a:t>
            </a:r>
            <a:endParaRPr lang="en-US" sz="2400" dirty="0">
              <a:solidFill>
                <a:srgbClr val="002060"/>
              </a:solidFill>
              <a:latin typeface="Arial" panose="020B0604020202020204" pitchFamily="34" charset="0"/>
              <a:cs typeface="Arial" panose="020B0604020202020204" pitchFamily="34" charset="0"/>
            </a:endParaRPr>
          </a:p>
          <a:p>
            <a:pPr marL="742950" lvl="1"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Regular engagement calls with MCO and state</a:t>
            </a:r>
          </a:p>
          <a:p>
            <a:pPr marL="1200150" lvl="2"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Weekly consumer calls </a:t>
            </a:r>
            <a:r>
              <a:rPr lang="en-US" sz="2400" dirty="0">
                <a:solidFill>
                  <a:srgbClr val="002060"/>
                </a:solidFill>
                <a:latin typeface="Arial" panose="020B0604020202020204" pitchFamily="34" charset="0"/>
                <a:cs typeface="Arial" panose="020B0604020202020204" pitchFamily="34" charset="0"/>
              </a:rPr>
              <a:t>at </a:t>
            </a:r>
            <a:r>
              <a:rPr lang="en-US" sz="2400" dirty="0" smtClean="0">
                <a:solidFill>
                  <a:srgbClr val="002060"/>
                </a:solidFill>
                <a:latin typeface="Arial" panose="020B0604020202020204" pitchFamily="34" charset="0"/>
                <a:cs typeface="Arial" panose="020B0604020202020204" pitchFamily="34" charset="0"/>
              </a:rPr>
              <a:t>noon </a:t>
            </a:r>
            <a:r>
              <a:rPr lang="en-US" sz="2400" dirty="0">
                <a:solidFill>
                  <a:srgbClr val="002060"/>
                </a:solidFill>
                <a:latin typeface="Arial" panose="020B0604020202020204" pitchFamily="34" charset="0"/>
                <a:cs typeface="Arial" panose="020B0604020202020204" pitchFamily="34" charset="0"/>
              </a:rPr>
              <a:t>on Wednesdays</a:t>
            </a:r>
          </a:p>
          <a:p>
            <a:pPr marL="1200150" lvl="2" indent="-285750">
              <a:spcAft>
                <a:spcPts val="500"/>
              </a:spcAft>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2x </a:t>
            </a:r>
            <a:r>
              <a:rPr lang="en-US" sz="2400" dirty="0" smtClean="0">
                <a:solidFill>
                  <a:srgbClr val="002060"/>
                </a:solidFill>
                <a:latin typeface="Arial" panose="020B0604020202020204" pitchFamily="34" charset="0"/>
                <a:cs typeface="Arial" panose="020B0604020202020204" pitchFamily="34" charset="0"/>
              </a:rPr>
              <a:t>weekly provider </a:t>
            </a:r>
            <a:r>
              <a:rPr lang="en-US" sz="2400" dirty="0">
                <a:solidFill>
                  <a:srgbClr val="002060"/>
                </a:solidFill>
                <a:latin typeface="Arial" panose="020B0604020202020204" pitchFamily="34" charset="0"/>
                <a:cs typeface="Arial" panose="020B0604020202020204" pitchFamily="34" charset="0"/>
              </a:rPr>
              <a:t>calls on Mondays and Fridays</a:t>
            </a:r>
          </a:p>
          <a:p>
            <a:pPr marL="742950" lvl="1" indent="-285750">
              <a:spcAft>
                <a:spcPts val="500"/>
              </a:spcAft>
              <a:buFont typeface="Arial" pitchFamily="34" charset="0"/>
              <a:buChar char="•"/>
            </a:pPr>
            <a:endParaRPr lang="en-US" sz="1000" dirty="0" smtClean="0">
              <a:solidFill>
                <a:srgbClr val="002060"/>
              </a:solidFill>
              <a:latin typeface="Arial" panose="020B0604020202020204" pitchFamily="34" charset="0"/>
              <a:cs typeface="Arial" panose="020B0604020202020204" pitchFamily="34" charset="0"/>
            </a:endParaRPr>
          </a:p>
          <a:p>
            <a:pPr marL="742950" lvl="1"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Reports and Updates</a:t>
            </a:r>
          </a:p>
          <a:p>
            <a:pPr marL="1200150" lvl="2"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Bulletins: I/DD (weekly), HCBS (monthly)</a:t>
            </a:r>
          </a:p>
          <a:p>
            <a:pPr marL="1200150" lvl="2" indent="-285750">
              <a:spcAft>
                <a:spcPts val="500"/>
              </a:spcAft>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MCO billing, claims &amp; credentialing report </a:t>
            </a: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52</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166146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63773" y="370764"/>
            <a:ext cx="8529850" cy="990600"/>
          </a:xfrm>
        </p:spPr>
        <p:txBody>
          <a:bodyPr>
            <a:noAutofit/>
          </a:bodyPr>
          <a:lstStyle/>
          <a:p>
            <a:r>
              <a:rPr lang="en-US" sz="3200" b="1" dirty="0" smtClean="0">
                <a:solidFill>
                  <a:srgbClr val="002060"/>
                </a:solidFill>
                <a:uFillTx/>
                <a:latin typeface="Arial Bold" panose="020B0704020202020204" pitchFamily="34" charset="0"/>
                <a:cs typeface="Arial Bold" panose="020B0704020202020204" pitchFamily="34" charset="0"/>
              </a:rPr>
              <a:t>KanCare </a:t>
            </a:r>
            <a:r>
              <a:rPr lang="en-US" sz="3200" b="1" dirty="0" smtClean="0">
                <a:solidFill>
                  <a:srgbClr val="002060"/>
                </a:solidFill>
                <a:latin typeface="Arial Bold" panose="020B0704020202020204" pitchFamily="34" charset="0"/>
                <a:cs typeface="Arial Bold" panose="020B0704020202020204" pitchFamily="34" charset="0"/>
              </a:rPr>
              <a:t>Health Homes Implementation </a:t>
            </a:r>
            <a:r>
              <a:rPr lang="en-US" sz="3600" b="1" dirty="0" smtClean="0">
                <a:solidFill>
                  <a:srgbClr val="002569"/>
                </a:solidFill>
                <a:latin typeface="Arial Bold" panose="020B0704020202020204" pitchFamily="34" charset="0"/>
                <a:cs typeface="Arial Bold" panose="020B0704020202020204" pitchFamily="34" charset="0"/>
              </a:rPr>
              <a:t/>
            </a:r>
            <a:br>
              <a:rPr lang="en-US" sz="3600" b="1" dirty="0" smtClean="0">
                <a:solidFill>
                  <a:srgbClr val="002569"/>
                </a:solidFill>
                <a:latin typeface="Arial Bold" panose="020B0704020202020204" pitchFamily="34" charset="0"/>
                <a:cs typeface="Arial Bold" panose="020B0704020202020204" pitchFamily="34" charset="0"/>
              </a:rPr>
            </a:br>
            <a:endParaRPr lang="en-US" sz="3600" b="1" dirty="0">
              <a:solidFill>
                <a:srgbClr val="002569"/>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5" name="Rectangle 4"/>
          <p:cNvSpPr/>
          <p:nvPr/>
        </p:nvSpPr>
        <p:spPr>
          <a:xfrm>
            <a:off x="249641" y="1083948"/>
            <a:ext cx="8662348" cy="5283498"/>
          </a:xfrm>
          <a:prstGeom prst="rect">
            <a:avLst/>
          </a:prstGeom>
        </p:spPr>
        <p:txBody>
          <a:bodyPr wrap="square">
            <a:spAutoFit/>
          </a:bodyPr>
          <a:lstStyle/>
          <a:p>
            <a:pPr marL="342900" indent="-342900">
              <a:spcAft>
                <a:spcPts val="1000"/>
              </a:spcAft>
              <a:buFont typeface="Arial" pitchFamily="34" charset="0"/>
              <a:buChar char="•"/>
            </a:pPr>
            <a:r>
              <a:rPr lang="en-US" sz="2200" b="1" dirty="0">
                <a:solidFill>
                  <a:srgbClr val="1F497D">
                    <a:lumMod val="75000"/>
                  </a:srgbClr>
                </a:solidFill>
                <a:latin typeface="Arial" pitchFamily="34" charset="0"/>
                <a:cs typeface="Arial" pitchFamily="34" charset="0"/>
              </a:rPr>
              <a:t>Implemented July, 1, 2015 for SMI (including </a:t>
            </a:r>
            <a:r>
              <a:rPr lang="en-US" sz="2200" b="1" dirty="0" smtClean="0">
                <a:solidFill>
                  <a:srgbClr val="1F497D">
                    <a:lumMod val="75000"/>
                  </a:srgbClr>
                </a:solidFill>
                <a:latin typeface="Arial" pitchFamily="34" charset="0"/>
                <a:cs typeface="Arial" pitchFamily="34" charset="0"/>
              </a:rPr>
              <a:t>I/DD) populations</a:t>
            </a:r>
          </a:p>
          <a:p>
            <a:pPr marL="342900" indent="-342900">
              <a:buFont typeface="Arial" pitchFamily="34" charset="0"/>
              <a:buChar char="•"/>
            </a:pPr>
            <a:r>
              <a:rPr lang="en-US" sz="2200" b="1" dirty="0" smtClean="0">
                <a:solidFill>
                  <a:srgbClr val="1F497D">
                    <a:lumMod val="75000"/>
                  </a:srgbClr>
                </a:solidFill>
                <a:latin typeface="Arial" pitchFamily="34" charset="0"/>
                <a:cs typeface="Arial" pitchFamily="34" charset="0"/>
              </a:rPr>
              <a:t>Stakeholder Engagement (July 2014 to July 2015)</a:t>
            </a:r>
            <a:endParaRPr lang="en-US" sz="2200" b="1" dirty="0">
              <a:solidFill>
                <a:srgbClr val="1F497D">
                  <a:lumMod val="75000"/>
                </a:srgbClr>
              </a:solidFill>
              <a:latin typeface="Arial" pitchFamily="34" charset="0"/>
              <a:cs typeface="Arial" pitchFamily="34" charset="0"/>
            </a:endParaRPr>
          </a:p>
          <a:p>
            <a:pPr marL="800100" lvl="1" indent="-342900">
              <a:buFont typeface="Wingdings" pitchFamily="2" charset="2"/>
              <a:buChar char="§"/>
            </a:pPr>
            <a:r>
              <a:rPr lang="en-US" sz="2200" dirty="0">
                <a:solidFill>
                  <a:srgbClr val="1F497D">
                    <a:lumMod val="75000"/>
                  </a:srgbClr>
                </a:solidFill>
                <a:latin typeface="Arial" pitchFamily="34" charset="0"/>
                <a:cs typeface="Arial" pitchFamily="34" charset="0"/>
              </a:rPr>
              <a:t>Conducted two public forums</a:t>
            </a:r>
          </a:p>
          <a:p>
            <a:pPr marL="800100" lvl="1" indent="-342900">
              <a:spcAft>
                <a:spcPts val="1000"/>
              </a:spcAft>
              <a:buFont typeface="Wingdings" pitchFamily="2" charset="2"/>
              <a:buChar char="§"/>
            </a:pPr>
            <a:r>
              <a:rPr lang="en-US" sz="2200" dirty="0">
                <a:solidFill>
                  <a:srgbClr val="1F497D">
                    <a:lumMod val="75000"/>
                  </a:srgbClr>
                </a:solidFill>
                <a:latin typeface="Arial" pitchFamily="34" charset="0"/>
                <a:cs typeface="Arial" pitchFamily="34" charset="0"/>
              </a:rPr>
              <a:t>Consumer and provider </a:t>
            </a:r>
            <a:r>
              <a:rPr lang="en-US" sz="2200" dirty="0" smtClean="0">
                <a:solidFill>
                  <a:srgbClr val="1F497D">
                    <a:lumMod val="75000"/>
                  </a:srgbClr>
                </a:solidFill>
                <a:latin typeface="Arial" pitchFamily="34" charset="0"/>
                <a:cs typeface="Arial" pitchFamily="34" charset="0"/>
              </a:rPr>
              <a:t>tours</a:t>
            </a:r>
            <a:endParaRPr lang="en-US" sz="2200" b="1" dirty="0">
              <a:solidFill>
                <a:srgbClr val="1F497D">
                  <a:lumMod val="75000"/>
                </a:srgbClr>
              </a:solidFill>
              <a:latin typeface="Arial" pitchFamily="34" charset="0"/>
              <a:cs typeface="Arial" pitchFamily="34" charset="0"/>
            </a:endParaRPr>
          </a:p>
          <a:p>
            <a:pPr marL="342900" indent="-342900">
              <a:spcAft>
                <a:spcPts val="1000"/>
              </a:spcAft>
              <a:buFont typeface="Arial" pitchFamily="34" charset="0"/>
              <a:buChar char="•"/>
            </a:pPr>
            <a:r>
              <a:rPr lang="en-US" sz="2200" b="1" dirty="0">
                <a:solidFill>
                  <a:srgbClr val="1F497D">
                    <a:lumMod val="75000"/>
                  </a:srgbClr>
                </a:solidFill>
                <a:latin typeface="Arial" pitchFamily="34" charset="0"/>
                <a:cs typeface="Arial" pitchFamily="34" charset="0"/>
              </a:rPr>
              <a:t>Federal rules: </a:t>
            </a:r>
            <a:r>
              <a:rPr lang="en-US" sz="2200" dirty="0">
                <a:solidFill>
                  <a:srgbClr val="1F497D">
                    <a:lumMod val="75000"/>
                  </a:srgbClr>
                </a:solidFill>
                <a:latin typeface="Arial" pitchFamily="34" charset="0"/>
                <a:cs typeface="Arial" pitchFamily="34" charset="0"/>
              </a:rPr>
              <a:t>Members enrolled in a </a:t>
            </a:r>
            <a:r>
              <a:rPr lang="en-US" sz="2200" dirty="0" smtClean="0">
                <a:solidFill>
                  <a:srgbClr val="1F497D">
                    <a:lumMod val="75000"/>
                  </a:srgbClr>
                </a:solidFill>
                <a:latin typeface="Arial" pitchFamily="34" charset="0"/>
                <a:cs typeface="Arial" pitchFamily="34" charset="0"/>
              </a:rPr>
              <a:t>health </a:t>
            </a:r>
            <a:r>
              <a:rPr lang="en-US" sz="2200" dirty="0">
                <a:solidFill>
                  <a:srgbClr val="1F497D">
                    <a:lumMod val="75000"/>
                  </a:srgbClr>
                </a:solidFill>
                <a:latin typeface="Arial" pitchFamily="34" charset="0"/>
                <a:cs typeface="Arial" pitchFamily="34" charset="0"/>
              </a:rPr>
              <a:t>h</a:t>
            </a:r>
            <a:r>
              <a:rPr lang="en-US" sz="2200" dirty="0" smtClean="0">
                <a:solidFill>
                  <a:srgbClr val="1F497D">
                    <a:lumMod val="75000"/>
                  </a:srgbClr>
                </a:solidFill>
                <a:latin typeface="Arial" pitchFamily="34" charset="0"/>
                <a:cs typeface="Arial" pitchFamily="34" charset="0"/>
              </a:rPr>
              <a:t>ome </a:t>
            </a:r>
            <a:r>
              <a:rPr lang="en-US" sz="2200" dirty="0">
                <a:solidFill>
                  <a:srgbClr val="1F497D">
                    <a:lumMod val="75000"/>
                  </a:srgbClr>
                </a:solidFill>
                <a:latin typeface="Arial" pitchFamily="34" charset="0"/>
                <a:cs typeface="Arial" pitchFamily="34" charset="0"/>
              </a:rPr>
              <a:t>cannot have a targeted case manager who is not part of their </a:t>
            </a:r>
            <a:r>
              <a:rPr lang="en-US" sz="2200" dirty="0" smtClean="0">
                <a:solidFill>
                  <a:srgbClr val="1F497D">
                    <a:lumMod val="75000"/>
                  </a:srgbClr>
                </a:solidFill>
                <a:latin typeface="Arial" pitchFamily="34" charset="0"/>
                <a:cs typeface="Arial" pitchFamily="34" charset="0"/>
              </a:rPr>
              <a:t>health home  </a:t>
            </a:r>
            <a:endParaRPr lang="en-US" sz="2200" dirty="0">
              <a:solidFill>
                <a:srgbClr val="1F497D">
                  <a:lumMod val="75000"/>
                </a:srgbClr>
              </a:solidFill>
              <a:latin typeface="Arial" pitchFamily="34" charset="0"/>
              <a:cs typeface="Arial" pitchFamily="34" charset="0"/>
            </a:endParaRPr>
          </a:p>
          <a:p>
            <a:pPr marL="800100" lvl="1" indent="-342900">
              <a:spcAft>
                <a:spcPts val="1000"/>
              </a:spcAft>
              <a:buFont typeface="Wingdings" pitchFamily="2" charset="2"/>
              <a:buChar char="§"/>
            </a:pPr>
            <a:r>
              <a:rPr lang="en-US" sz="2200" b="1" dirty="0">
                <a:solidFill>
                  <a:srgbClr val="1F497D">
                    <a:lumMod val="75000"/>
                  </a:srgbClr>
                </a:solidFill>
                <a:latin typeface="Arial" pitchFamily="34" charset="0"/>
                <a:cs typeface="Arial" pitchFamily="34" charset="0"/>
              </a:rPr>
              <a:t>Kansas </a:t>
            </a:r>
            <a:r>
              <a:rPr lang="en-US" sz="2200" b="1" dirty="0" smtClean="0">
                <a:solidFill>
                  <a:srgbClr val="1F497D">
                    <a:lumMod val="75000"/>
                  </a:srgbClr>
                </a:solidFill>
                <a:latin typeface="Arial" pitchFamily="34" charset="0"/>
                <a:cs typeface="Arial" pitchFamily="34" charset="0"/>
              </a:rPr>
              <a:t>Model: </a:t>
            </a:r>
            <a:r>
              <a:rPr lang="en-US" sz="2200" dirty="0">
                <a:solidFill>
                  <a:srgbClr val="1F497D">
                    <a:lumMod val="75000"/>
                  </a:srgbClr>
                </a:solidFill>
                <a:latin typeface="Arial" pitchFamily="34" charset="0"/>
                <a:cs typeface="Arial" pitchFamily="34" charset="0"/>
              </a:rPr>
              <a:t>Blended </a:t>
            </a:r>
            <a:r>
              <a:rPr lang="en-US" sz="2200" dirty="0" smtClean="0">
                <a:solidFill>
                  <a:srgbClr val="1F497D">
                    <a:lumMod val="75000"/>
                  </a:srgbClr>
                </a:solidFill>
                <a:latin typeface="Arial" pitchFamily="34" charset="0"/>
                <a:cs typeface="Arial" pitchFamily="34" charset="0"/>
              </a:rPr>
              <a:t>health home </a:t>
            </a:r>
            <a:r>
              <a:rPr lang="en-US" sz="2200" dirty="0">
                <a:solidFill>
                  <a:srgbClr val="1F497D">
                    <a:lumMod val="75000"/>
                  </a:srgbClr>
                </a:solidFill>
                <a:latin typeface="Arial" pitchFamily="34" charset="0"/>
                <a:cs typeface="Arial" pitchFamily="34" charset="0"/>
              </a:rPr>
              <a:t>model for </a:t>
            </a:r>
            <a:r>
              <a:rPr lang="en-US" sz="2200" dirty="0" smtClean="0">
                <a:solidFill>
                  <a:srgbClr val="1F497D">
                    <a:lumMod val="75000"/>
                  </a:srgbClr>
                </a:solidFill>
                <a:latin typeface="Arial" pitchFamily="34" charset="0"/>
                <a:cs typeface="Arial" pitchFamily="34" charset="0"/>
              </a:rPr>
              <a:t>I/DD </a:t>
            </a:r>
            <a:r>
              <a:rPr lang="en-US" sz="2200" dirty="0">
                <a:solidFill>
                  <a:srgbClr val="1F497D">
                    <a:lumMod val="75000"/>
                  </a:srgbClr>
                </a:solidFill>
                <a:latin typeface="Arial" pitchFamily="34" charset="0"/>
                <a:cs typeface="Arial" pitchFamily="34" charset="0"/>
              </a:rPr>
              <a:t>to all TCMs to bill for 2 of the 6 core services and be paid </a:t>
            </a:r>
            <a:r>
              <a:rPr lang="en-US" sz="2200" dirty="0" smtClean="0">
                <a:solidFill>
                  <a:srgbClr val="1F497D">
                    <a:lumMod val="75000"/>
                  </a:srgbClr>
                </a:solidFill>
                <a:latin typeface="Arial" pitchFamily="34" charset="0"/>
                <a:cs typeface="Arial" pitchFamily="34" charset="0"/>
              </a:rPr>
              <a:t>        monthly </a:t>
            </a:r>
            <a:r>
              <a:rPr lang="en-US" sz="2200" dirty="0">
                <a:solidFill>
                  <a:srgbClr val="1F497D">
                    <a:lumMod val="75000"/>
                  </a:srgbClr>
                </a:solidFill>
                <a:latin typeface="Arial" pitchFamily="34" charset="0"/>
                <a:cs typeface="Arial" pitchFamily="34" charset="0"/>
              </a:rPr>
              <a:t>by Health Home </a:t>
            </a:r>
            <a:r>
              <a:rPr lang="en-US" sz="2200" dirty="0" smtClean="0">
                <a:solidFill>
                  <a:srgbClr val="1F497D">
                    <a:lumMod val="75000"/>
                  </a:srgbClr>
                </a:solidFill>
                <a:latin typeface="Arial" pitchFamily="34" charset="0"/>
                <a:cs typeface="Arial" pitchFamily="34" charset="0"/>
              </a:rPr>
              <a:t>Partner (HHP)</a:t>
            </a:r>
            <a:endParaRPr lang="en-US" sz="2200" dirty="0">
              <a:solidFill>
                <a:srgbClr val="1F497D">
                  <a:lumMod val="75000"/>
                </a:srgbClr>
              </a:solidFill>
              <a:latin typeface="Arial" pitchFamily="34" charset="0"/>
              <a:cs typeface="Arial" pitchFamily="34" charset="0"/>
            </a:endParaRPr>
          </a:p>
          <a:p>
            <a:pPr marL="800100" lvl="1" indent="-342900">
              <a:buFont typeface="Wingdings" pitchFamily="2" charset="2"/>
              <a:buChar char="§"/>
            </a:pPr>
            <a:r>
              <a:rPr lang="en-US" sz="2200" b="1" dirty="0">
                <a:solidFill>
                  <a:srgbClr val="1F497D">
                    <a:lumMod val="75000"/>
                  </a:srgbClr>
                </a:solidFill>
                <a:latin typeface="Arial" pitchFamily="34" charset="0"/>
                <a:cs typeface="Arial" pitchFamily="34" charset="0"/>
              </a:rPr>
              <a:t>Limitation: </a:t>
            </a:r>
            <a:r>
              <a:rPr lang="en-US" sz="2200" dirty="0">
                <a:solidFill>
                  <a:srgbClr val="1F497D">
                    <a:lumMod val="75000"/>
                  </a:srgbClr>
                </a:solidFill>
                <a:latin typeface="Arial" pitchFamily="34" charset="0"/>
                <a:cs typeface="Arial" pitchFamily="34" charset="0"/>
              </a:rPr>
              <a:t>If a TCM is not contracted with a </a:t>
            </a:r>
            <a:r>
              <a:rPr lang="en-US" sz="2200" dirty="0" smtClean="0">
                <a:solidFill>
                  <a:srgbClr val="1F497D">
                    <a:lumMod val="75000"/>
                  </a:srgbClr>
                </a:solidFill>
                <a:latin typeface="Arial" pitchFamily="34" charset="0"/>
                <a:cs typeface="Arial" pitchFamily="34" charset="0"/>
              </a:rPr>
              <a:t>(</a:t>
            </a:r>
            <a:r>
              <a:rPr lang="en-US" sz="2200" dirty="0">
                <a:solidFill>
                  <a:srgbClr val="1F497D">
                    <a:lumMod val="75000"/>
                  </a:srgbClr>
                </a:solidFill>
                <a:latin typeface="Arial" pitchFamily="34" charset="0"/>
                <a:cs typeface="Arial" pitchFamily="34" charset="0"/>
              </a:rPr>
              <a:t>HHP), the member can </a:t>
            </a:r>
            <a:r>
              <a:rPr lang="en-US" sz="2200" dirty="0" smtClean="0">
                <a:solidFill>
                  <a:srgbClr val="1F497D">
                    <a:lumMod val="75000"/>
                  </a:srgbClr>
                </a:solidFill>
                <a:latin typeface="Arial" pitchFamily="34" charset="0"/>
                <a:cs typeface="Arial" pitchFamily="34" charset="0"/>
              </a:rPr>
              <a:t>choose another </a:t>
            </a:r>
            <a:r>
              <a:rPr lang="en-US" sz="2200" dirty="0">
                <a:solidFill>
                  <a:srgbClr val="1F497D">
                    <a:lumMod val="75000"/>
                  </a:srgbClr>
                </a:solidFill>
                <a:latin typeface="Arial" pitchFamily="34" charset="0"/>
                <a:cs typeface="Arial" pitchFamily="34" charset="0"/>
              </a:rPr>
              <a:t>HHP or opt out of </a:t>
            </a:r>
            <a:r>
              <a:rPr lang="en-US" sz="2200" dirty="0" smtClean="0">
                <a:solidFill>
                  <a:srgbClr val="1F497D">
                    <a:lumMod val="75000"/>
                  </a:srgbClr>
                </a:solidFill>
                <a:latin typeface="Arial" pitchFamily="34" charset="0"/>
                <a:cs typeface="Arial" pitchFamily="34" charset="0"/>
              </a:rPr>
              <a:t>health homes </a:t>
            </a:r>
            <a:r>
              <a:rPr lang="en-US" sz="2200" dirty="0">
                <a:solidFill>
                  <a:srgbClr val="1F497D">
                    <a:lumMod val="75000"/>
                  </a:srgbClr>
                </a:solidFill>
                <a:latin typeface="Arial" pitchFamily="34" charset="0"/>
                <a:cs typeface="Arial" pitchFamily="34" charset="0"/>
              </a:rPr>
              <a:t>entirely</a:t>
            </a:r>
          </a:p>
          <a:p>
            <a:pPr marL="342900" indent="-342900">
              <a:buFont typeface="Arial" pitchFamily="34" charset="0"/>
              <a:buChar char="•"/>
            </a:pPr>
            <a:endParaRPr lang="en-US" dirty="0">
              <a:solidFill>
                <a:prstClr val="black"/>
              </a:solidFill>
            </a:endParaRPr>
          </a:p>
        </p:txBody>
      </p:sp>
      <p:sp>
        <p:nvSpPr>
          <p:cNvPr id="7" name="TextBox 6"/>
          <p:cNvSpPr txBox="1"/>
          <p:nvPr/>
        </p:nvSpPr>
        <p:spPr>
          <a:xfrm>
            <a:off x="4697105" y="2251880"/>
            <a:ext cx="3771900" cy="984885"/>
          </a:xfrm>
          <a:prstGeom prst="rect">
            <a:avLst/>
          </a:prstGeom>
          <a:noFill/>
        </p:spPr>
        <p:txBody>
          <a:bodyPr wrap="square" rtlCol="0">
            <a:spAutoFit/>
          </a:bodyPr>
          <a:lstStyle/>
          <a:p>
            <a:pPr marL="800100" lvl="1" indent="-342900">
              <a:buFont typeface="Wingdings" pitchFamily="2" charset="2"/>
              <a:buChar char="§"/>
            </a:pPr>
            <a:r>
              <a:rPr lang="en-US" sz="2000" dirty="0">
                <a:solidFill>
                  <a:srgbClr val="1F497D">
                    <a:lumMod val="75000"/>
                  </a:srgbClr>
                </a:solidFill>
                <a:latin typeface="Arial" pitchFamily="34" charset="0"/>
                <a:cs typeface="Arial" pitchFamily="34" charset="0"/>
              </a:rPr>
              <a:t>Robust </a:t>
            </a:r>
            <a:r>
              <a:rPr lang="en-US" sz="2000" dirty="0" smtClean="0">
                <a:solidFill>
                  <a:srgbClr val="1F497D">
                    <a:lumMod val="75000"/>
                  </a:srgbClr>
                </a:solidFill>
                <a:latin typeface="Arial" pitchFamily="34" charset="0"/>
                <a:cs typeface="Arial" pitchFamily="34" charset="0"/>
              </a:rPr>
              <a:t>website</a:t>
            </a:r>
            <a:endParaRPr lang="en-US" sz="2000" dirty="0">
              <a:solidFill>
                <a:srgbClr val="1F497D">
                  <a:lumMod val="75000"/>
                </a:srgbClr>
              </a:solidFill>
              <a:latin typeface="Arial" pitchFamily="34" charset="0"/>
              <a:cs typeface="Arial" pitchFamily="34" charset="0"/>
            </a:endParaRPr>
          </a:p>
          <a:p>
            <a:pPr marL="800100" lvl="1" indent="-342900">
              <a:buFont typeface="Wingdings" pitchFamily="2" charset="2"/>
              <a:buChar char="§"/>
            </a:pPr>
            <a:r>
              <a:rPr lang="en-US" sz="2000" dirty="0">
                <a:solidFill>
                  <a:srgbClr val="1F497D">
                    <a:lumMod val="75000"/>
                  </a:srgbClr>
                </a:solidFill>
                <a:latin typeface="Arial" pitchFamily="34" charset="0"/>
                <a:cs typeface="Arial" pitchFamily="34" charset="0"/>
              </a:rPr>
              <a:t>Over 100 presentations</a:t>
            </a:r>
            <a:r>
              <a:rPr lang="en-US" sz="1700" dirty="0">
                <a:solidFill>
                  <a:srgbClr val="1F497D">
                    <a:lumMod val="75000"/>
                  </a:srgbClr>
                </a:solidFill>
                <a:latin typeface="Times New Roman" pitchFamily="18" charset="0"/>
                <a:cs typeface="Times New Roman" pitchFamily="18" charset="0"/>
              </a:rPr>
              <a:t>. </a:t>
            </a:r>
          </a:p>
          <a:p>
            <a:endParaRPr lang="en-US" dirty="0">
              <a:solidFill>
                <a:prstClr val="black"/>
              </a:solidFill>
            </a:endParaRPr>
          </a:p>
        </p:txBody>
      </p:sp>
      <p:sp>
        <p:nvSpPr>
          <p:cNvPr id="8"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53</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055062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http://www.child-autism-parent-cafe.com/images/Not_speak.jpg"/>
          <p:cNvPicPr>
            <a:picLocks noChangeAspect="1" noChangeArrowheads="1"/>
          </p:cNvPicPr>
          <p:nvPr/>
        </p:nvPicPr>
        <p:blipFill>
          <a:blip r:embed="rId2" cstate="print"/>
          <a:srcRect/>
          <a:stretch>
            <a:fillRect/>
          </a:stretch>
        </p:blipFill>
        <p:spPr bwMode="auto">
          <a:xfrm>
            <a:off x="152400" y="152400"/>
            <a:ext cx="7162800" cy="4658566"/>
          </a:xfrm>
          <a:prstGeom prst="rect">
            <a:avLst/>
          </a:prstGeom>
          <a:noFill/>
        </p:spPr>
      </p:pic>
      <p:sp>
        <p:nvSpPr>
          <p:cNvPr id="2" name="Title 1"/>
          <p:cNvSpPr>
            <a:spLocks noGrp="1"/>
          </p:cNvSpPr>
          <p:nvPr>
            <p:ph type="title"/>
          </p:nvPr>
        </p:nvSpPr>
        <p:spPr>
          <a:xfrm>
            <a:off x="1219200" y="5445456"/>
            <a:ext cx="7772400" cy="1412543"/>
          </a:xfrm>
        </p:spPr>
        <p:txBody>
          <a:bodyPr/>
          <a:lstStyle/>
          <a:p>
            <a:r>
              <a:rPr lang="en-US" cap="none" dirty="0" smtClean="0"/>
              <a:t>KanCare Lessons Learned</a:t>
            </a:r>
            <a:endParaRPr lang="en-US" cap="none" dirty="0"/>
          </a:p>
        </p:txBody>
      </p:sp>
      <p:sp>
        <p:nvSpPr>
          <p:cNvPr id="5"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54</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9290542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latin typeface="Arial Bold" pitchFamily="34" charset="0"/>
                <a:cs typeface="Arial Bold" pitchFamily="34" charset="0"/>
              </a:rPr>
              <a:t>KanCare Lessons Learned</a:t>
            </a:r>
            <a:endParaRPr lang="en-US" sz="3600" dirty="0">
              <a:solidFill>
                <a:srgbClr val="002060"/>
              </a:solidFill>
              <a:latin typeface="Arial Bold" pitchFamily="34" charset="0"/>
              <a:cs typeface="Arial Bold" pitchFamily="34" charset="0"/>
            </a:endParaRPr>
          </a:p>
        </p:txBody>
      </p:sp>
      <p:sp>
        <p:nvSpPr>
          <p:cNvPr id="6" name="TextBox 5"/>
          <p:cNvSpPr txBox="1"/>
          <p:nvPr/>
        </p:nvSpPr>
        <p:spPr>
          <a:xfrm>
            <a:off x="333233" y="1502688"/>
            <a:ext cx="8305800" cy="5355312"/>
          </a:xfrm>
          <a:prstGeom prst="rect">
            <a:avLst/>
          </a:prstGeom>
          <a:noFill/>
        </p:spPr>
        <p:txBody>
          <a:bodyPr wrap="square" rtlCol="0">
            <a:spAutoFit/>
          </a:bodyPr>
          <a:lstStyle/>
          <a:p>
            <a:r>
              <a:rPr lang="en-US" b="1" dirty="0" smtClean="0">
                <a:solidFill>
                  <a:srgbClr val="1F497D">
                    <a:lumMod val="75000"/>
                  </a:srgbClr>
                </a:solidFill>
                <a:latin typeface="Arial" pitchFamily="34" charset="0"/>
                <a:cs typeface="Arial" pitchFamily="34" charset="0"/>
              </a:rPr>
              <a:t>Engagement is Critical</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Provider Education – increased sophistication in contracting, billing, and claims</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Consumer Education – early and frequent engagement across disability populations</a:t>
            </a:r>
          </a:p>
          <a:p>
            <a:endParaRPr lang="en-US" dirty="0">
              <a:solidFill>
                <a:srgbClr val="1F497D">
                  <a:lumMod val="75000"/>
                </a:srgbClr>
              </a:solidFill>
              <a:latin typeface="Arial" pitchFamily="34" charset="0"/>
              <a:cs typeface="Arial" pitchFamily="34" charset="0"/>
            </a:endParaRPr>
          </a:p>
          <a:p>
            <a:r>
              <a:rPr lang="en-US" b="1" dirty="0" smtClean="0">
                <a:solidFill>
                  <a:srgbClr val="1F497D">
                    <a:lumMod val="75000"/>
                  </a:srgbClr>
                </a:solidFill>
                <a:latin typeface="Arial" pitchFamily="34" charset="0"/>
                <a:cs typeface="Arial" pitchFamily="34" charset="0"/>
              </a:rPr>
              <a:t>Pay for Quality</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Pay for Performance is about results and outcomes</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Pay for Quality is about quality of life, quality controls, and quality assurance</a:t>
            </a:r>
          </a:p>
          <a:p>
            <a:pPr marL="285750" indent="-285750">
              <a:buFont typeface="Wingdings" pitchFamily="2" charset="2"/>
              <a:buChar char="§"/>
            </a:pPr>
            <a:endParaRPr lang="en-US" dirty="0">
              <a:solidFill>
                <a:srgbClr val="1F497D">
                  <a:lumMod val="75000"/>
                </a:srgbClr>
              </a:solidFill>
              <a:latin typeface="Arial" pitchFamily="34" charset="0"/>
              <a:cs typeface="Arial" pitchFamily="34" charset="0"/>
            </a:endParaRPr>
          </a:p>
          <a:p>
            <a:r>
              <a:rPr lang="en-US" b="1" dirty="0" smtClean="0">
                <a:solidFill>
                  <a:srgbClr val="1F497D">
                    <a:lumMod val="75000"/>
                  </a:srgbClr>
                </a:solidFill>
                <a:latin typeface="Arial" pitchFamily="34" charset="0"/>
                <a:cs typeface="Arial" pitchFamily="34" charset="0"/>
              </a:rPr>
              <a:t>Communication is Constant</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Develop consistent avenues for communication from stakeholders early on</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Develop a system for sharing, gathering, and updating information frequently</a:t>
            </a:r>
          </a:p>
          <a:p>
            <a:endParaRPr lang="en-US" dirty="0">
              <a:solidFill>
                <a:srgbClr val="1F497D">
                  <a:lumMod val="75000"/>
                </a:srgbClr>
              </a:solidFill>
              <a:latin typeface="Arial" pitchFamily="34" charset="0"/>
              <a:cs typeface="Arial" pitchFamily="34" charset="0"/>
            </a:endParaRPr>
          </a:p>
          <a:p>
            <a:r>
              <a:rPr lang="en-US" b="1" dirty="0" smtClean="0">
                <a:solidFill>
                  <a:srgbClr val="1F497D">
                    <a:lumMod val="75000"/>
                  </a:srgbClr>
                </a:solidFill>
                <a:latin typeface="Arial" pitchFamily="34" charset="0"/>
                <a:cs typeface="Arial" pitchFamily="34" charset="0"/>
              </a:rPr>
              <a:t>Measure Progress AND Outcomes</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Improvements in coordination of care may occur in unexpected areas</a:t>
            </a:r>
          </a:p>
          <a:p>
            <a:pPr marL="285750" indent="-285750">
              <a:buFont typeface="Wingdings" pitchFamily="2" charset="2"/>
              <a:buChar char="§"/>
            </a:pPr>
            <a:r>
              <a:rPr lang="en-US" dirty="0" smtClean="0">
                <a:solidFill>
                  <a:srgbClr val="1F497D">
                    <a:lumMod val="75000"/>
                  </a:srgbClr>
                </a:solidFill>
                <a:latin typeface="Arial" pitchFamily="34" charset="0"/>
                <a:cs typeface="Arial" pitchFamily="34" charset="0"/>
              </a:rPr>
              <a:t>Ongoing technical assistances allows for constant improvement and innovation</a:t>
            </a:r>
          </a:p>
          <a:p>
            <a:pPr marL="285750" indent="-285750">
              <a:buFont typeface="Wingdings" pitchFamily="2" charset="2"/>
              <a:buChar char="§"/>
            </a:pPr>
            <a:endParaRPr lang="en-US" dirty="0" smtClean="0">
              <a:solidFill>
                <a:prstClr val="black"/>
              </a:solidFill>
            </a:endParaRPr>
          </a:p>
        </p:txBody>
      </p:sp>
      <p:cxnSp>
        <p:nvCxnSpPr>
          <p:cNvPr id="5" name="Straight Connector 4"/>
          <p:cNvCxnSpPr/>
          <p:nvPr/>
        </p:nvCxnSpPr>
        <p:spPr>
          <a:xfrm>
            <a:off x="332232" y="1295400"/>
            <a:ext cx="8430768" cy="0"/>
          </a:xfrm>
          <a:prstGeom prst="line">
            <a:avLst/>
          </a:prstGeom>
          <a:ln w="76200">
            <a:solidFill>
              <a:srgbClr val="204C82"/>
            </a:solidFill>
          </a:ln>
        </p:spPr>
        <p:style>
          <a:lnRef idx="1">
            <a:schemeClr val="dk1"/>
          </a:lnRef>
          <a:fillRef idx="0">
            <a:schemeClr val="dk1"/>
          </a:fillRef>
          <a:effectRef idx="0">
            <a:schemeClr val="dk1"/>
          </a:effectRef>
          <a:fontRef idx="minor">
            <a:schemeClr val="tx1"/>
          </a:fontRef>
        </p:style>
      </p:cxn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55</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976024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14400"/>
            <a:ext cx="9144000" cy="59436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57200" y="1143000"/>
            <a:ext cx="8229600" cy="5486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2" name="Title 1"/>
          <p:cNvSpPr>
            <a:spLocks noGrp="1"/>
          </p:cNvSpPr>
          <p:nvPr>
            <p:ph type="title"/>
          </p:nvPr>
        </p:nvSpPr>
        <p:spPr>
          <a:xfrm>
            <a:off x="457200" y="0"/>
            <a:ext cx="8229600" cy="1064525"/>
          </a:xfrm>
        </p:spPr>
        <p:txBody>
          <a:bodyPr>
            <a:normAutofit/>
          </a:bodyPr>
          <a:lstStyle/>
          <a:p>
            <a:r>
              <a:rPr lang="en-US" sz="3600" b="1" dirty="0" smtClean="0">
                <a:solidFill>
                  <a:srgbClr val="002060"/>
                </a:solidFill>
                <a:latin typeface="Arial Bold" pitchFamily="34" charset="0"/>
                <a:cs typeface="Arial Bold" pitchFamily="34" charset="0"/>
              </a:rPr>
              <a:t>Measure </a:t>
            </a:r>
            <a:r>
              <a:rPr lang="en-US" sz="3600" b="1" dirty="0">
                <a:solidFill>
                  <a:srgbClr val="002060"/>
                </a:solidFill>
                <a:latin typeface="Arial Bold" pitchFamily="34" charset="0"/>
                <a:cs typeface="Arial Bold" pitchFamily="34" charset="0"/>
              </a:rPr>
              <a:t>Progress </a:t>
            </a:r>
            <a:endParaRPr lang="en-US" sz="3600" dirty="0">
              <a:solidFill>
                <a:srgbClr val="002060"/>
              </a:solidFill>
            </a:endParaRPr>
          </a:p>
        </p:txBody>
      </p:sp>
      <p:sp>
        <p:nvSpPr>
          <p:cNvPr id="6" name="Rectangle 5"/>
          <p:cNvSpPr/>
          <p:nvPr/>
        </p:nvSpPr>
        <p:spPr>
          <a:xfrm>
            <a:off x="1981200" y="1676400"/>
            <a:ext cx="5181600" cy="815608"/>
          </a:xfrm>
          <a:prstGeom prst="rect">
            <a:avLst/>
          </a:prstGeom>
        </p:spPr>
        <p:txBody>
          <a:bodyPr wrap="square">
            <a:spAutoFit/>
          </a:bodyPr>
          <a:lstStyle/>
          <a:p>
            <a:pPr algn="ctr"/>
            <a:r>
              <a:rPr lang="en-US" sz="2500" b="1" dirty="0" smtClean="0">
                <a:solidFill>
                  <a:prstClr val="black"/>
                </a:solidFill>
                <a:latin typeface="Arial" pitchFamily="34" charset="0"/>
                <a:cs typeface="Arial" pitchFamily="34" charset="0"/>
              </a:rPr>
              <a:t>MANAGED CARE IS</a:t>
            </a:r>
          </a:p>
          <a:p>
            <a:pPr algn="ctr"/>
            <a:r>
              <a:rPr lang="en-US" sz="2200" b="1" dirty="0" smtClean="0">
                <a:solidFill>
                  <a:prstClr val="black"/>
                </a:solidFill>
                <a:latin typeface="Arial" pitchFamily="34" charset="0"/>
                <a:cs typeface="Arial" pitchFamily="34" charset="0"/>
              </a:rPr>
              <a:t>more </a:t>
            </a:r>
            <a:r>
              <a:rPr lang="en-US" sz="2200" b="1" dirty="0">
                <a:solidFill>
                  <a:prstClr val="black"/>
                </a:solidFill>
                <a:latin typeface="Arial" pitchFamily="34" charset="0"/>
                <a:cs typeface="Arial" pitchFamily="34" charset="0"/>
              </a:rPr>
              <a:t>than a financing mechanism. </a:t>
            </a:r>
          </a:p>
        </p:txBody>
      </p:sp>
      <p:sp>
        <p:nvSpPr>
          <p:cNvPr id="7" name="Rectangle 6"/>
          <p:cNvSpPr/>
          <p:nvPr/>
        </p:nvSpPr>
        <p:spPr>
          <a:xfrm>
            <a:off x="838200" y="2819400"/>
            <a:ext cx="7924800" cy="2031325"/>
          </a:xfrm>
          <a:prstGeom prst="rect">
            <a:avLst/>
          </a:prstGeom>
        </p:spPr>
        <p:txBody>
          <a:bodyPr wrap="square">
            <a:spAutoFit/>
          </a:bodyPr>
          <a:lstStyle/>
          <a:p>
            <a:r>
              <a:rPr lang="en-US" sz="2100" b="1" dirty="0" smtClean="0">
                <a:solidFill>
                  <a:prstClr val="black"/>
                </a:solidFill>
                <a:latin typeface="Arial" pitchFamily="34" charset="0"/>
                <a:cs typeface="Arial" pitchFamily="34" charset="0"/>
              </a:rPr>
              <a:t>Defining </a:t>
            </a:r>
            <a:r>
              <a:rPr lang="en-US" sz="2100" b="1" dirty="0">
                <a:solidFill>
                  <a:prstClr val="black"/>
                </a:solidFill>
                <a:latin typeface="Arial" pitchFamily="34" charset="0"/>
                <a:cs typeface="Arial" pitchFamily="34" charset="0"/>
              </a:rPr>
              <a:t>quality outcomes for people with </a:t>
            </a:r>
            <a:r>
              <a:rPr lang="en-US" sz="2100" b="1" dirty="0" smtClean="0">
                <a:solidFill>
                  <a:prstClr val="black"/>
                </a:solidFill>
                <a:latin typeface="Arial" pitchFamily="34" charset="0"/>
                <a:cs typeface="Arial" pitchFamily="34" charset="0"/>
              </a:rPr>
              <a:t>disabilities </a:t>
            </a:r>
          </a:p>
          <a:p>
            <a:pPr marL="344488" indent="-225425">
              <a:buFont typeface="Arial" pitchFamily="34" charset="0"/>
              <a:buChar char="•"/>
            </a:pPr>
            <a:r>
              <a:rPr lang="en-US" sz="2100" dirty="0" smtClean="0">
                <a:solidFill>
                  <a:prstClr val="black"/>
                </a:solidFill>
                <a:latin typeface="Arial" pitchFamily="34" charset="0"/>
                <a:cs typeface="Arial" pitchFamily="34" charset="0"/>
              </a:rPr>
              <a:t>Seeking </a:t>
            </a:r>
            <a:r>
              <a:rPr lang="en-US" sz="2100" dirty="0">
                <a:solidFill>
                  <a:prstClr val="black"/>
                </a:solidFill>
                <a:latin typeface="Arial" pitchFamily="34" charset="0"/>
                <a:cs typeface="Arial" pitchFamily="34" charset="0"/>
              </a:rPr>
              <a:t>opportunities for integrating </a:t>
            </a:r>
            <a:r>
              <a:rPr lang="en-US" sz="2100" dirty="0" smtClean="0">
                <a:solidFill>
                  <a:prstClr val="black"/>
                </a:solidFill>
                <a:latin typeface="Arial" pitchFamily="34" charset="0"/>
                <a:cs typeface="Arial" pitchFamily="34" charset="0"/>
              </a:rPr>
              <a:t>care with services</a:t>
            </a:r>
          </a:p>
          <a:p>
            <a:pPr marL="344488" indent="-225425">
              <a:buFont typeface="Arial" pitchFamily="34" charset="0"/>
              <a:buChar char="•"/>
            </a:pPr>
            <a:r>
              <a:rPr lang="en-US" sz="2100" dirty="0" smtClean="0">
                <a:solidFill>
                  <a:prstClr val="black"/>
                </a:solidFill>
                <a:latin typeface="Arial" pitchFamily="34" charset="0"/>
                <a:cs typeface="Arial" pitchFamily="34" charset="0"/>
              </a:rPr>
              <a:t>Improving independence and self-determination</a:t>
            </a:r>
          </a:p>
          <a:p>
            <a:pPr marL="344488" indent="-225425">
              <a:buFont typeface="Arial" pitchFamily="34" charset="0"/>
              <a:buChar char="•"/>
            </a:pPr>
            <a:r>
              <a:rPr lang="en-US" sz="2100" dirty="0" smtClean="0">
                <a:solidFill>
                  <a:prstClr val="black"/>
                </a:solidFill>
                <a:latin typeface="Arial" pitchFamily="34" charset="0"/>
                <a:cs typeface="Arial" pitchFamily="34" charset="0"/>
              </a:rPr>
              <a:t>Working and living in the community with strong relationships</a:t>
            </a:r>
          </a:p>
          <a:p>
            <a:pPr marL="344488" indent="-225425">
              <a:buFont typeface="Arial" pitchFamily="34" charset="0"/>
              <a:buChar char="•"/>
            </a:pPr>
            <a:r>
              <a:rPr lang="en-US" sz="2100" dirty="0" smtClean="0">
                <a:solidFill>
                  <a:prstClr val="black"/>
                </a:solidFill>
                <a:latin typeface="Arial" pitchFamily="34" charset="0"/>
                <a:cs typeface="Arial" pitchFamily="34" charset="0"/>
              </a:rPr>
              <a:t>Focusing on the person: their dreams, hope and desires</a:t>
            </a:r>
          </a:p>
          <a:p>
            <a:pPr marL="344488" indent="-225425">
              <a:buFont typeface="Arial" pitchFamily="34" charset="0"/>
              <a:buChar char="•"/>
            </a:pPr>
            <a:r>
              <a:rPr lang="en-US" sz="2100" dirty="0" smtClean="0">
                <a:solidFill>
                  <a:prstClr val="black"/>
                </a:solidFill>
                <a:latin typeface="Arial" pitchFamily="34" charset="0"/>
                <a:cs typeface="Arial" pitchFamily="34" charset="0"/>
              </a:rPr>
              <a:t>Collaborating together to find innovative solutions</a:t>
            </a:r>
            <a:endParaRPr lang="en-US" sz="2100" dirty="0">
              <a:solidFill>
                <a:prstClr val="black"/>
              </a:solidFill>
              <a:latin typeface="Arial" pitchFamily="34" charset="0"/>
              <a:cs typeface="Arial" pitchFamily="34" charset="0"/>
            </a:endParaRPr>
          </a:p>
        </p:txBody>
      </p:sp>
      <p:sp>
        <p:nvSpPr>
          <p:cNvPr id="8" name="Rectangle 7"/>
          <p:cNvSpPr/>
          <p:nvPr/>
        </p:nvSpPr>
        <p:spPr>
          <a:xfrm>
            <a:off x="2667000" y="5181600"/>
            <a:ext cx="3657600" cy="1184940"/>
          </a:xfrm>
          <a:prstGeom prst="rect">
            <a:avLst/>
          </a:prstGeom>
        </p:spPr>
        <p:txBody>
          <a:bodyPr wrap="square">
            <a:spAutoFit/>
          </a:bodyPr>
          <a:lstStyle/>
          <a:p>
            <a:pPr algn="ctr"/>
            <a:r>
              <a:rPr lang="en-US" sz="2500" b="1" dirty="0" smtClean="0">
                <a:solidFill>
                  <a:prstClr val="black"/>
                </a:solidFill>
                <a:latin typeface="Arial" pitchFamily="34" charset="0"/>
                <a:cs typeface="Arial" pitchFamily="34" charset="0"/>
              </a:rPr>
              <a:t>PROGRESS </a:t>
            </a:r>
          </a:p>
          <a:p>
            <a:pPr algn="ctr"/>
            <a:endParaRPr lang="en-US" sz="1000" b="1" dirty="0">
              <a:solidFill>
                <a:prstClr val="black"/>
              </a:solidFill>
              <a:latin typeface="Arial" pitchFamily="34" charset="0"/>
              <a:cs typeface="Arial" pitchFamily="34" charset="0"/>
            </a:endParaRPr>
          </a:p>
          <a:p>
            <a:pPr algn="ctr"/>
            <a:r>
              <a:rPr lang="en-US" b="1" dirty="0">
                <a:solidFill>
                  <a:prstClr val="black"/>
                </a:solidFill>
                <a:latin typeface="Arial" pitchFamily="34" charset="0"/>
                <a:cs typeface="Arial" pitchFamily="34" charset="0"/>
              </a:rPr>
              <a:t>s</a:t>
            </a:r>
            <a:r>
              <a:rPr lang="en-US" b="1" dirty="0" smtClean="0">
                <a:solidFill>
                  <a:prstClr val="black"/>
                </a:solidFill>
                <a:latin typeface="Arial" pitchFamily="34" charset="0"/>
                <a:cs typeface="Arial" pitchFamily="34" charset="0"/>
              </a:rPr>
              <a:t>upporting </a:t>
            </a:r>
            <a:r>
              <a:rPr lang="en-US" b="1" dirty="0">
                <a:solidFill>
                  <a:prstClr val="black"/>
                </a:solidFill>
                <a:latin typeface="Arial" pitchFamily="34" charset="0"/>
                <a:cs typeface="Arial" pitchFamily="34" charset="0"/>
              </a:rPr>
              <a:t>more people and their families in the </a:t>
            </a:r>
            <a:r>
              <a:rPr lang="en-US" b="1" dirty="0" smtClean="0">
                <a:solidFill>
                  <a:prstClr val="black"/>
                </a:solidFill>
                <a:latin typeface="Arial" pitchFamily="34" charset="0"/>
                <a:cs typeface="Arial" pitchFamily="34" charset="0"/>
              </a:rPr>
              <a:t>community</a:t>
            </a:r>
            <a:endParaRPr lang="en-US" dirty="0">
              <a:solidFill>
                <a:prstClr val="black"/>
              </a:solidFill>
              <a:latin typeface="Arial" pitchFamily="34" charset="0"/>
              <a:cs typeface="Arial" pitchFamily="34" charset="0"/>
            </a:endParaRPr>
          </a:p>
        </p:txBody>
      </p:sp>
      <p:sp>
        <p:nvSpPr>
          <p:cNvPr id="11"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56</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430546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200" y="274638"/>
            <a:ext cx="8229600" cy="792162"/>
          </a:xfrm>
        </p:spPr>
        <p:txBody>
          <a:bodyPr>
            <a:noAutofit/>
          </a:bodyPr>
          <a:lstStyle/>
          <a:p>
            <a:r>
              <a:rPr lang="en-US" sz="3600" b="1" dirty="0" smtClean="0">
                <a:solidFill>
                  <a:srgbClr val="002060"/>
                </a:solidFill>
                <a:uFillTx/>
                <a:latin typeface="Arial Bold" panose="020B0704020202020204" pitchFamily="34" charset="0"/>
                <a:cs typeface="Arial Bold" panose="020B0704020202020204" pitchFamily="34" charset="0"/>
              </a:rPr>
              <a:t>Why </a:t>
            </a:r>
            <a:r>
              <a:rPr lang="en-US" sz="3600" b="1" dirty="0" smtClean="0">
                <a:solidFill>
                  <a:srgbClr val="002060"/>
                </a:solidFill>
                <a:latin typeface="Arial Bold" panose="020B0704020202020204" pitchFamily="34" charset="0"/>
                <a:cs typeface="Arial Bold" panose="020B0704020202020204" pitchFamily="34" charset="0"/>
              </a:rPr>
              <a:t>Integrate the Waivers?</a:t>
            </a:r>
            <a:endParaRPr lang="en-US" sz="3600" b="1" dirty="0">
              <a:solidFill>
                <a:srgbClr val="002060"/>
              </a:solidFill>
              <a:uFillTx/>
              <a:latin typeface="Arial Bold" panose="020B0704020202020204" pitchFamily="34" charset="0"/>
              <a:cs typeface="Arial Bold" panose="020B0704020202020204" pitchFamily="34" charset="0"/>
            </a:endParaRPr>
          </a:p>
        </p:txBody>
      </p:sp>
      <p:sp>
        <p:nvSpPr>
          <p:cNvPr id="12" name="Content Placeholder 11"/>
          <p:cNvSpPr>
            <a:spLocks noGrp="1"/>
          </p:cNvSpPr>
          <p:nvPr>
            <p:ph idx="4294967295"/>
          </p:nvPr>
        </p:nvSpPr>
        <p:spPr>
          <a:xfrm>
            <a:off x="304800" y="1219200"/>
            <a:ext cx="8305800" cy="5334000"/>
          </a:xfrm>
        </p:spPr>
        <p:txBody>
          <a:bodyPr>
            <a:noAutofit/>
          </a:bodyPr>
          <a:lstStyle/>
          <a:p>
            <a:r>
              <a:rPr lang="en-US" sz="2600" dirty="0">
                <a:solidFill>
                  <a:srgbClr val="002060"/>
                </a:solidFill>
              </a:rPr>
              <a:t>To create </a:t>
            </a:r>
            <a:r>
              <a:rPr lang="en-US" sz="2600" dirty="0" smtClean="0">
                <a:solidFill>
                  <a:srgbClr val="002060"/>
                </a:solidFill>
              </a:rPr>
              <a:t>fairness </a:t>
            </a:r>
            <a:r>
              <a:rPr lang="en-US" sz="2600" dirty="0">
                <a:solidFill>
                  <a:srgbClr val="002060"/>
                </a:solidFill>
              </a:rPr>
              <a:t>for </a:t>
            </a:r>
            <a:r>
              <a:rPr lang="en-US" sz="2600" dirty="0" smtClean="0">
                <a:solidFill>
                  <a:srgbClr val="002060"/>
                </a:solidFill>
              </a:rPr>
              <a:t>groups that get </a:t>
            </a:r>
            <a:r>
              <a:rPr lang="en-US" sz="2600" dirty="0">
                <a:solidFill>
                  <a:srgbClr val="002060"/>
                </a:solidFill>
              </a:rPr>
              <a:t>HCBS </a:t>
            </a:r>
          </a:p>
          <a:p>
            <a:pPr marL="457200" lvl="1" indent="0">
              <a:buNone/>
            </a:pPr>
            <a:endParaRPr lang="en-US" sz="1200" dirty="0" smtClean="0">
              <a:solidFill>
                <a:srgbClr val="002060"/>
              </a:solidFill>
            </a:endParaRPr>
          </a:p>
          <a:p>
            <a:r>
              <a:rPr lang="en-US" sz="2600" dirty="0" smtClean="0">
                <a:solidFill>
                  <a:srgbClr val="002060"/>
                </a:solidFill>
              </a:rPr>
              <a:t>To </a:t>
            </a:r>
            <a:r>
              <a:rPr lang="en-US" sz="2600" dirty="0">
                <a:solidFill>
                  <a:srgbClr val="002060"/>
                </a:solidFill>
              </a:rPr>
              <a:t>offer a </a:t>
            </a:r>
            <a:r>
              <a:rPr lang="en-US" sz="2600" dirty="0" smtClean="0">
                <a:solidFill>
                  <a:srgbClr val="002060"/>
                </a:solidFill>
              </a:rPr>
              <a:t>larger set </a:t>
            </a:r>
            <a:r>
              <a:rPr lang="en-US" sz="2600" dirty="0">
                <a:solidFill>
                  <a:srgbClr val="002060"/>
                </a:solidFill>
              </a:rPr>
              <a:t>of services </a:t>
            </a:r>
          </a:p>
          <a:p>
            <a:pPr marL="457200" lvl="1" indent="0">
              <a:buNone/>
            </a:pPr>
            <a:endParaRPr lang="en-US" sz="1200" dirty="0" smtClean="0">
              <a:solidFill>
                <a:srgbClr val="002060"/>
              </a:solidFill>
            </a:endParaRPr>
          </a:p>
          <a:p>
            <a:r>
              <a:rPr lang="en-US" sz="2600" dirty="0" smtClean="0">
                <a:solidFill>
                  <a:srgbClr val="002060"/>
                </a:solidFill>
              </a:rPr>
              <a:t>To </a:t>
            </a:r>
            <a:r>
              <a:rPr lang="en-US" sz="2600" dirty="0">
                <a:solidFill>
                  <a:srgbClr val="002060"/>
                </a:solidFill>
              </a:rPr>
              <a:t>improve transitions between HCBS </a:t>
            </a:r>
            <a:r>
              <a:rPr lang="en-US" sz="2600" dirty="0" smtClean="0">
                <a:solidFill>
                  <a:srgbClr val="002060"/>
                </a:solidFill>
              </a:rPr>
              <a:t>programs </a:t>
            </a:r>
            <a:r>
              <a:rPr lang="en-US" sz="2600" dirty="0">
                <a:solidFill>
                  <a:srgbClr val="002060"/>
                </a:solidFill>
              </a:rPr>
              <a:t>and from children’s to adults’ </a:t>
            </a:r>
            <a:r>
              <a:rPr lang="en-US" sz="2600" dirty="0" smtClean="0">
                <a:solidFill>
                  <a:srgbClr val="002060"/>
                </a:solidFill>
              </a:rPr>
              <a:t>services</a:t>
            </a:r>
          </a:p>
          <a:p>
            <a:pPr marL="457200" lvl="1" indent="0">
              <a:buNone/>
            </a:pPr>
            <a:endParaRPr lang="en-US" sz="1200" dirty="0" smtClean="0">
              <a:solidFill>
                <a:srgbClr val="002060"/>
              </a:solidFill>
            </a:endParaRPr>
          </a:p>
          <a:p>
            <a:r>
              <a:rPr lang="en-US" sz="2600" dirty="0" smtClean="0">
                <a:solidFill>
                  <a:srgbClr val="002060"/>
                </a:solidFill>
              </a:rPr>
              <a:t>To </a:t>
            </a:r>
            <a:r>
              <a:rPr lang="en-US" sz="2600" dirty="0">
                <a:solidFill>
                  <a:srgbClr val="002060"/>
                </a:solidFill>
              </a:rPr>
              <a:t>support development and expansion of community-based </a:t>
            </a:r>
            <a:r>
              <a:rPr lang="en-US" sz="2600" dirty="0" smtClean="0">
                <a:solidFill>
                  <a:srgbClr val="002060"/>
                </a:solidFill>
              </a:rPr>
              <a:t>services</a:t>
            </a:r>
          </a:p>
          <a:p>
            <a:pPr marL="457200" lvl="1" indent="0">
              <a:buNone/>
            </a:pPr>
            <a:endParaRPr lang="en-US" sz="1200" dirty="0" smtClean="0">
              <a:solidFill>
                <a:srgbClr val="002060"/>
              </a:solidFill>
            </a:endParaRPr>
          </a:p>
          <a:p>
            <a:r>
              <a:rPr lang="en-US" sz="2600" dirty="0" smtClean="0">
                <a:solidFill>
                  <a:srgbClr val="002060"/>
                </a:solidFill>
              </a:rPr>
              <a:t>To make things simpler for KanCare members,    their families, providers and the state </a:t>
            </a:r>
          </a:p>
        </p:txBody>
      </p:sp>
      <p:sp>
        <p:nvSpPr>
          <p:cNvPr id="2" name="Rectangle 1"/>
          <p:cNvSpPr/>
          <p:nvPr/>
        </p:nvSpPr>
        <p:spPr>
          <a:xfrm>
            <a:off x="304800" y="1219200"/>
            <a:ext cx="8305800" cy="1785104"/>
          </a:xfrm>
          <a:prstGeom prst="rect">
            <a:avLst/>
          </a:prstGeom>
        </p:spPr>
        <p:txBody>
          <a:bodyPr wrap="square">
            <a:spAutoFit/>
          </a:bodyPr>
          <a:lstStyle/>
          <a:p>
            <a:endParaRPr lang="en-US" sz="2000"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sp>
        <p:nvSpPr>
          <p:cNvPr id="5"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57</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502244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5300" y="152400"/>
            <a:ext cx="8153400" cy="990600"/>
          </a:xfrm>
        </p:spPr>
        <p:txBody>
          <a:bodyPr>
            <a:noAutofit/>
          </a:bodyPr>
          <a:lstStyle/>
          <a:p>
            <a:r>
              <a:rPr lang="en-US" sz="3600" b="1" dirty="0" smtClean="0">
                <a:solidFill>
                  <a:srgbClr val="002060"/>
                </a:solidFill>
                <a:uFillTx/>
                <a:latin typeface="Arial Bold" panose="020B0704020202020204" pitchFamily="34" charset="0"/>
                <a:cs typeface="Arial Bold" panose="020B0704020202020204" pitchFamily="34" charset="0"/>
              </a:rPr>
              <a:t>How Will </a:t>
            </a:r>
            <a:r>
              <a:rPr lang="en-US" sz="3600" b="1" dirty="0">
                <a:solidFill>
                  <a:srgbClr val="002060"/>
                </a:solidFill>
                <a:latin typeface="Arial Bold" panose="020B0704020202020204" pitchFamily="34" charset="0"/>
                <a:cs typeface="Arial Bold" panose="020B0704020202020204" pitchFamily="34" charset="0"/>
              </a:rPr>
              <a:t>W</a:t>
            </a:r>
            <a:r>
              <a:rPr lang="en-US" sz="3600" b="1" dirty="0" smtClean="0">
                <a:solidFill>
                  <a:srgbClr val="002060"/>
                </a:solidFill>
                <a:uFillTx/>
                <a:latin typeface="Arial Bold" panose="020B0704020202020204" pitchFamily="34" charset="0"/>
                <a:cs typeface="Arial Bold" panose="020B0704020202020204" pitchFamily="34" charset="0"/>
              </a:rPr>
              <a:t>aiver </a:t>
            </a:r>
            <a:r>
              <a:rPr lang="en-US" sz="3600" b="1" dirty="0">
                <a:solidFill>
                  <a:srgbClr val="002060"/>
                </a:solidFill>
                <a:latin typeface="Arial Bold" panose="020B0704020202020204" pitchFamily="34" charset="0"/>
                <a:cs typeface="Arial Bold" panose="020B0704020202020204" pitchFamily="34" charset="0"/>
              </a:rPr>
              <a:t>I</a:t>
            </a:r>
            <a:r>
              <a:rPr lang="en-US" sz="3600" b="1" dirty="0" smtClean="0">
                <a:solidFill>
                  <a:srgbClr val="002060"/>
                </a:solidFill>
                <a:uFillTx/>
                <a:latin typeface="Arial Bold" panose="020B0704020202020204" pitchFamily="34" charset="0"/>
                <a:cs typeface="Arial Bold" panose="020B0704020202020204" pitchFamily="34" charset="0"/>
              </a:rPr>
              <a:t>ntegration </a:t>
            </a:r>
            <a:r>
              <a:rPr lang="en-US" sz="3600" b="1" dirty="0">
                <a:solidFill>
                  <a:srgbClr val="002060"/>
                </a:solidFill>
                <a:latin typeface="Arial Bold" panose="020B0704020202020204" pitchFamily="34" charset="0"/>
                <a:cs typeface="Arial Bold" panose="020B0704020202020204" pitchFamily="34" charset="0"/>
              </a:rPr>
              <a:t>W</a:t>
            </a:r>
            <a:r>
              <a:rPr lang="en-US" sz="3600" b="1" dirty="0" smtClean="0">
                <a:solidFill>
                  <a:srgbClr val="002060"/>
                </a:solidFill>
                <a:uFillTx/>
                <a:latin typeface="Arial Bold" panose="020B0704020202020204" pitchFamily="34" charset="0"/>
                <a:cs typeface="Arial Bold" panose="020B0704020202020204" pitchFamily="34" charset="0"/>
              </a:rPr>
              <a:t>ork?</a:t>
            </a:r>
            <a:endParaRPr lang="en-US" sz="3600" b="1" dirty="0">
              <a:solidFill>
                <a:srgbClr val="002060"/>
              </a:solidFill>
              <a:uFillTx/>
              <a:latin typeface="Arial Bold" panose="020B0704020202020204" pitchFamily="34" charset="0"/>
              <a:cs typeface="Arial Bold" panose="020B0704020202020204" pitchFamily="34" charset="0"/>
            </a:endParaRPr>
          </a:p>
        </p:txBody>
      </p:sp>
      <p:sp>
        <p:nvSpPr>
          <p:cNvPr id="3" name="Rectangle 2"/>
          <p:cNvSpPr/>
          <p:nvPr/>
        </p:nvSpPr>
        <p:spPr>
          <a:xfrm>
            <a:off x="228600" y="1219200"/>
            <a:ext cx="8686800" cy="5047536"/>
          </a:xfrm>
          <a:prstGeom prst="rect">
            <a:avLst/>
          </a:prstGeom>
        </p:spPr>
        <p:txBody>
          <a:bodyPr wrap="square">
            <a:spAutoFit/>
          </a:bodyPr>
          <a:lstStyle/>
          <a:p>
            <a:r>
              <a:rPr lang="en-US" sz="2300" b="1" dirty="0" smtClean="0">
                <a:solidFill>
                  <a:srgbClr val="002060"/>
                </a:solidFill>
                <a:latin typeface="Arial" panose="020B0604020202020204" pitchFamily="34" charset="0"/>
                <a:cs typeface="Arial" panose="020B0604020202020204" pitchFamily="34" charset="0"/>
              </a:rPr>
              <a:t>Full integration of seven </a:t>
            </a:r>
            <a:r>
              <a:rPr lang="en-US" sz="2300" b="1" dirty="0">
                <a:solidFill>
                  <a:srgbClr val="002060"/>
                </a:solidFill>
                <a:latin typeface="Arial" panose="020B0604020202020204" pitchFamily="34" charset="0"/>
                <a:cs typeface="Arial" panose="020B0604020202020204" pitchFamily="34" charset="0"/>
              </a:rPr>
              <a:t>1915(c) </a:t>
            </a:r>
            <a:r>
              <a:rPr lang="en-US" sz="2300" b="1" dirty="0" smtClean="0">
                <a:solidFill>
                  <a:srgbClr val="002060"/>
                </a:solidFill>
                <a:latin typeface="Arial" panose="020B0604020202020204" pitchFamily="34" charset="0"/>
                <a:cs typeface="Arial" panose="020B0604020202020204" pitchFamily="34" charset="0"/>
              </a:rPr>
              <a:t>waivers </a:t>
            </a:r>
            <a:r>
              <a:rPr lang="en-US" sz="2300" b="1" dirty="0">
                <a:solidFill>
                  <a:srgbClr val="002060"/>
                </a:solidFill>
                <a:latin typeface="Arial" panose="020B0604020202020204" pitchFamily="34" charset="0"/>
                <a:cs typeface="Arial" panose="020B0604020202020204" pitchFamily="34" charset="0"/>
              </a:rPr>
              <a:t>into </a:t>
            </a:r>
            <a:r>
              <a:rPr lang="en-US" sz="2300" b="1" dirty="0" smtClean="0">
                <a:solidFill>
                  <a:srgbClr val="002060"/>
                </a:solidFill>
                <a:latin typeface="Arial" panose="020B0604020202020204" pitchFamily="34" charset="0"/>
                <a:cs typeface="Arial" panose="020B0604020202020204" pitchFamily="34" charset="0"/>
              </a:rPr>
              <a:t>the 1115 waiver</a:t>
            </a:r>
            <a:endParaRPr lang="en-US" sz="2300" dirty="0">
              <a:solidFill>
                <a:srgbClr val="002060"/>
              </a:solidFill>
              <a:latin typeface="Arial" panose="020B0604020202020204" pitchFamily="34" charset="0"/>
              <a:cs typeface="Arial" panose="020B0604020202020204" pitchFamily="34" charset="0"/>
            </a:endParaRPr>
          </a:p>
          <a:p>
            <a:endParaRPr lang="en-US" sz="1200" dirty="0" smtClean="0">
              <a:solidFill>
                <a:srgbClr val="002060"/>
              </a:solidFill>
              <a:latin typeface="Arial" panose="020B0604020202020204" pitchFamily="34" charset="0"/>
              <a:cs typeface="Arial" panose="020B0604020202020204" pitchFamily="34" charset="0"/>
            </a:endParaRPr>
          </a:p>
          <a:p>
            <a:r>
              <a:rPr lang="en-US" sz="2300" dirty="0" smtClean="0">
                <a:solidFill>
                  <a:srgbClr val="002060"/>
                </a:solidFill>
                <a:latin typeface="Arial" panose="020B0604020202020204" pitchFamily="34" charset="0"/>
                <a:cs typeface="Arial" panose="020B0604020202020204" pitchFamily="34" charset="0"/>
              </a:rPr>
              <a:t>HCBS eligibility requirements by waiver population will remain the same, but there will be two sets of services instead of seven: </a:t>
            </a:r>
            <a:endParaRPr lang="en-US" sz="2300" dirty="0">
              <a:solidFill>
                <a:srgbClr val="002060"/>
              </a:solidFill>
              <a:latin typeface="Arial" panose="020B0604020202020204" pitchFamily="34" charset="0"/>
              <a:cs typeface="Arial" panose="020B0604020202020204" pitchFamily="34" charset="0"/>
            </a:endParaRPr>
          </a:p>
          <a:p>
            <a:pPr marL="458788" lvl="1" indent="-177800">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Children’s </a:t>
            </a:r>
            <a:r>
              <a:rPr lang="en-US" sz="2300" dirty="0" smtClean="0">
                <a:solidFill>
                  <a:srgbClr val="002060"/>
                </a:solidFill>
                <a:latin typeface="Arial" panose="020B0604020202020204" pitchFamily="34" charset="0"/>
                <a:cs typeface="Arial" panose="020B0604020202020204" pitchFamily="34" charset="0"/>
              </a:rPr>
              <a:t>benefit </a:t>
            </a:r>
            <a:endParaRPr lang="en-US" sz="2300" dirty="0">
              <a:solidFill>
                <a:srgbClr val="002060"/>
              </a:solidFill>
              <a:latin typeface="Arial" panose="020B0604020202020204" pitchFamily="34" charset="0"/>
              <a:cs typeface="Arial" panose="020B0604020202020204" pitchFamily="34" charset="0"/>
            </a:endParaRPr>
          </a:p>
          <a:p>
            <a:pPr marL="458788" lvl="1" indent="-177800">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Adults</a:t>
            </a:r>
            <a:r>
              <a:rPr lang="en-US" sz="2300" dirty="0" smtClean="0">
                <a:solidFill>
                  <a:srgbClr val="002060"/>
                </a:solidFill>
                <a:latin typeface="Arial" panose="020B0604020202020204" pitchFamily="34" charset="0"/>
                <a:cs typeface="Arial" panose="020B0604020202020204" pitchFamily="34" charset="0"/>
              </a:rPr>
              <a:t>’ </a:t>
            </a:r>
            <a:r>
              <a:rPr lang="en-US" sz="2300" dirty="0">
                <a:solidFill>
                  <a:srgbClr val="002060"/>
                </a:solidFill>
                <a:latin typeface="Arial" panose="020B0604020202020204" pitchFamily="34" charset="0"/>
                <a:cs typeface="Arial" panose="020B0604020202020204" pitchFamily="34" charset="0"/>
              </a:rPr>
              <a:t>b</a:t>
            </a:r>
            <a:r>
              <a:rPr lang="en-US" sz="2300" dirty="0" smtClean="0">
                <a:solidFill>
                  <a:srgbClr val="002060"/>
                </a:solidFill>
                <a:latin typeface="Arial" panose="020B0604020202020204" pitchFamily="34" charset="0"/>
                <a:cs typeface="Arial" panose="020B0604020202020204" pitchFamily="34" charset="0"/>
              </a:rPr>
              <a:t>enefit</a:t>
            </a:r>
            <a:endParaRPr lang="en-US" sz="2300" dirty="0">
              <a:solidFill>
                <a:srgbClr val="002060"/>
              </a:solidFill>
              <a:latin typeface="Arial" panose="020B0604020202020204" pitchFamily="34" charset="0"/>
              <a:cs typeface="Arial" panose="020B0604020202020204" pitchFamily="34" charset="0"/>
            </a:endParaRPr>
          </a:p>
          <a:p>
            <a:endParaRPr lang="en-US" sz="2300" b="1" dirty="0">
              <a:solidFill>
                <a:srgbClr val="002060"/>
              </a:solidFill>
              <a:latin typeface="Arial" panose="020B0604020202020204" pitchFamily="34" charset="0"/>
              <a:cs typeface="Arial" panose="020B0604020202020204" pitchFamily="34" charset="0"/>
            </a:endParaRPr>
          </a:p>
          <a:p>
            <a:r>
              <a:rPr lang="en-US" sz="2300" b="1" dirty="0">
                <a:solidFill>
                  <a:srgbClr val="002060"/>
                </a:solidFill>
                <a:latin typeface="Arial" panose="020B0604020202020204" pitchFamily="34" charset="0"/>
                <a:cs typeface="Arial" panose="020B0604020202020204" pitchFamily="34" charset="0"/>
              </a:rPr>
              <a:t>Core Features</a:t>
            </a:r>
            <a:r>
              <a:rPr lang="en-US" sz="2300" dirty="0">
                <a:solidFill>
                  <a:srgbClr val="002060"/>
                </a:solidFill>
                <a:latin typeface="Arial" panose="020B0604020202020204" pitchFamily="34" charset="0"/>
                <a:cs typeface="Arial" panose="020B0604020202020204" pitchFamily="34" charset="0"/>
              </a:rPr>
              <a:t> </a:t>
            </a:r>
            <a:r>
              <a:rPr lang="en-US" sz="2300" dirty="0" smtClean="0">
                <a:solidFill>
                  <a:srgbClr val="002060"/>
                </a:solidFill>
                <a:latin typeface="Arial" panose="020B0604020202020204" pitchFamily="34" charset="0"/>
                <a:cs typeface="Arial" panose="020B0604020202020204" pitchFamily="34" charset="0"/>
              </a:rPr>
              <a:t> - No Changes</a:t>
            </a:r>
            <a:endParaRPr lang="en-US" sz="2300" dirty="0">
              <a:solidFill>
                <a:srgbClr val="002060"/>
              </a:solidFill>
              <a:latin typeface="Arial" panose="020B0604020202020204" pitchFamily="34" charset="0"/>
              <a:cs typeface="Arial" panose="020B0604020202020204" pitchFamily="34" charset="0"/>
            </a:endParaRPr>
          </a:p>
          <a:p>
            <a:pPr marL="463550" lvl="1" indent="-182563">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Eligibility </a:t>
            </a:r>
            <a:r>
              <a:rPr lang="en-US" sz="2300" dirty="0" smtClean="0">
                <a:solidFill>
                  <a:srgbClr val="002060"/>
                </a:solidFill>
                <a:latin typeface="Arial" panose="020B0604020202020204" pitchFamily="34" charset="0"/>
                <a:cs typeface="Arial" panose="020B0604020202020204" pitchFamily="34" charset="0"/>
              </a:rPr>
              <a:t>rules, processes and assessing entities stay</a:t>
            </a:r>
            <a:endParaRPr lang="en-US" sz="2300" dirty="0">
              <a:solidFill>
                <a:srgbClr val="002060"/>
              </a:solidFill>
              <a:latin typeface="Arial" panose="020B0604020202020204" pitchFamily="34" charset="0"/>
              <a:cs typeface="Arial" panose="020B0604020202020204" pitchFamily="34" charset="0"/>
            </a:endParaRPr>
          </a:p>
          <a:p>
            <a:pPr marL="463550" lvl="1" indent="-182563">
              <a:buFont typeface="Arial" panose="020B0604020202020204" pitchFamily="34" charset="0"/>
              <a:buChar char="•"/>
            </a:pPr>
            <a:r>
              <a:rPr lang="en-US" sz="2300" dirty="0" smtClean="0">
                <a:solidFill>
                  <a:srgbClr val="002060"/>
                </a:solidFill>
                <a:latin typeface="Arial" panose="020B0604020202020204" pitchFamily="34" charset="0"/>
                <a:cs typeface="Arial" panose="020B0604020202020204" pitchFamily="34" charset="0"/>
              </a:rPr>
              <a:t>Early Periodic Screening Diagnosis and Treatment (EPSDT) </a:t>
            </a:r>
            <a:endParaRPr lang="en-US" sz="2300" dirty="0">
              <a:solidFill>
                <a:srgbClr val="002060"/>
              </a:solidFill>
              <a:latin typeface="Arial" panose="020B0604020202020204" pitchFamily="34" charset="0"/>
              <a:cs typeface="Arial" panose="020B0604020202020204" pitchFamily="34" charset="0"/>
            </a:endParaRPr>
          </a:p>
          <a:p>
            <a:pPr marL="463550" lvl="1" indent="-182563">
              <a:buFont typeface="Arial" panose="020B0604020202020204" pitchFamily="34" charset="0"/>
              <a:buChar char="•"/>
            </a:pPr>
            <a:r>
              <a:rPr lang="en-US" sz="2300" dirty="0" smtClean="0">
                <a:solidFill>
                  <a:srgbClr val="002060"/>
                </a:solidFill>
                <a:latin typeface="Arial" panose="020B0604020202020204" pitchFamily="34" charset="0"/>
                <a:cs typeface="Arial" panose="020B0604020202020204" pitchFamily="34" charset="0"/>
              </a:rPr>
              <a:t>Access to state </a:t>
            </a:r>
            <a:r>
              <a:rPr lang="en-US" sz="2300" dirty="0">
                <a:solidFill>
                  <a:srgbClr val="002060"/>
                </a:solidFill>
                <a:latin typeface="Arial" panose="020B0604020202020204" pitchFamily="34" charset="0"/>
                <a:cs typeface="Arial" panose="020B0604020202020204" pitchFamily="34" charset="0"/>
              </a:rPr>
              <a:t>plan </a:t>
            </a:r>
            <a:r>
              <a:rPr lang="en-US" sz="2300" dirty="0" smtClean="0">
                <a:solidFill>
                  <a:srgbClr val="002060"/>
                </a:solidFill>
                <a:latin typeface="Arial" panose="020B0604020202020204" pitchFamily="34" charset="0"/>
                <a:cs typeface="Arial" panose="020B0604020202020204" pitchFamily="34" charset="0"/>
              </a:rPr>
              <a:t>services</a:t>
            </a:r>
            <a:endParaRPr lang="en-US" sz="2300" dirty="0">
              <a:solidFill>
                <a:srgbClr val="002060"/>
              </a:solidFill>
              <a:latin typeface="Arial" panose="020B0604020202020204" pitchFamily="34" charset="0"/>
              <a:cs typeface="Arial" panose="020B0604020202020204" pitchFamily="34" charset="0"/>
            </a:endParaRPr>
          </a:p>
          <a:p>
            <a:pPr marL="463550" lvl="1" indent="-182563">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P</a:t>
            </a:r>
            <a:r>
              <a:rPr lang="en-US" sz="2300" dirty="0" smtClean="0">
                <a:solidFill>
                  <a:srgbClr val="002060"/>
                </a:solidFill>
                <a:latin typeface="Arial" panose="020B0604020202020204" pitchFamily="34" charset="0"/>
                <a:cs typeface="Arial" panose="020B0604020202020204" pitchFamily="34" charset="0"/>
              </a:rPr>
              <a:t>erson-centered integrated service plans of care</a:t>
            </a:r>
          </a:p>
          <a:p>
            <a:pPr marL="463550" lvl="1" indent="-182563">
              <a:buFont typeface="Arial" panose="020B0604020202020204" pitchFamily="34" charset="0"/>
              <a:buChar char="•"/>
            </a:pPr>
            <a:r>
              <a:rPr lang="en-US" sz="2300" dirty="0">
                <a:solidFill>
                  <a:srgbClr val="002060"/>
                </a:solidFill>
                <a:latin typeface="Arial" panose="020B0604020202020204" pitchFamily="34" charset="0"/>
                <a:cs typeface="Arial" panose="020B0604020202020204" pitchFamily="34" charset="0"/>
              </a:rPr>
              <a:t>C</a:t>
            </a:r>
            <a:r>
              <a:rPr lang="en-US" sz="2300" dirty="0" smtClean="0">
                <a:solidFill>
                  <a:srgbClr val="002060"/>
                </a:solidFill>
                <a:latin typeface="Arial" panose="020B0604020202020204" pitchFamily="34" charset="0"/>
                <a:cs typeface="Arial" panose="020B0604020202020204" pitchFamily="34" charset="0"/>
              </a:rPr>
              <a:t>ore quality measurements of the 1915(c) waivers</a:t>
            </a:r>
          </a:p>
          <a:p>
            <a:pPr marL="463550" lvl="1" indent="-182563">
              <a:buFont typeface="Arial" panose="020B0604020202020204" pitchFamily="34" charset="0"/>
              <a:buChar char="•"/>
            </a:pPr>
            <a:r>
              <a:rPr lang="en-US" sz="2300" dirty="0" smtClean="0">
                <a:solidFill>
                  <a:srgbClr val="002060"/>
                </a:solidFill>
                <a:latin typeface="Arial" panose="020B0604020202020204" pitchFamily="34" charset="0"/>
                <a:cs typeface="Arial" panose="020B0604020202020204" pitchFamily="34" charset="0"/>
              </a:rPr>
              <a:t>HCBS Transition Plan and HCBS Final Rule</a:t>
            </a:r>
            <a:endParaRPr lang="en-US" sz="2300" b="1" dirty="0">
              <a:solidFill>
                <a:prstClr val="black"/>
              </a:solidFill>
              <a:sym typeface="Wingdings" panose="05000000000000000000" pitchFamily="2" charset="2"/>
            </a:endParaRPr>
          </a:p>
        </p:txBody>
      </p:sp>
      <p:sp>
        <p:nvSpPr>
          <p:cNvPr id="4"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58</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468060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F3031B46-490E-45DE-B497-8DC1F344A7DF}" type="datetime4">
              <a:rPr lang="en-US" smtClean="0">
                <a:solidFill>
                  <a:prstClr val="black">
                    <a:tint val="75000"/>
                  </a:prstClr>
                </a:solidFill>
              </a:rPr>
              <a:pPr/>
              <a:t>August 31, 2015</a:t>
            </a:fld>
            <a:endParaRPr lang="en-US" dirty="0">
              <a:solidFill>
                <a:prstClr val="black">
                  <a:tint val="75000"/>
                </a:prstClr>
              </a:solidFill>
            </a:endParaRPr>
          </a:p>
        </p:txBody>
      </p:sp>
      <p:pic>
        <p:nvPicPr>
          <p:cNvPr id="1028" name="Picture 4" descr="https://scontent-b-dfw.xx.fbcdn.net/hphotos-ash3/1238756_10151862496119850_1946397306_n.jpg"/>
          <p:cNvPicPr>
            <a:picLocks noChangeAspect="1" noChangeArrowheads="1"/>
          </p:cNvPicPr>
          <p:nvPr/>
        </p:nvPicPr>
        <p:blipFill>
          <a:blip r:embed="rId2" cstate="print"/>
          <a:srcRect/>
          <a:stretch>
            <a:fillRect/>
          </a:stretch>
        </p:blipFill>
        <p:spPr bwMode="auto">
          <a:xfrm>
            <a:off x="-1" y="0"/>
            <a:ext cx="10089929" cy="6858001"/>
          </a:xfrm>
          <a:prstGeom prst="rect">
            <a:avLst/>
          </a:prstGeom>
          <a:noFill/>
        </p:spPr>
      </p:pic>
      <p:sp>
        <p:nvSpPr>
          <p:cNvPr id="6" name="TextBox 5"/>
          <p:cNvSpPr txBox="1"/>
          <p:nvPr/>
        </p:nvSpPr>
        <p:spPr>
          <a:xfrm>
            <a:off x="391237" y="4885310"/>
            <a:ext cx="8991600" cy="1754326"/>
          </a:xfrm>
          <a:prstGeom prst="rect">
            <a:avLst/>
          </a:prstGeom>
          <a:solidFill>
            <a:srgbClr val="204C82">
              <a:alpha val="34118"/>
            </a:srgbClr>
          </a:solidFill>
          <a:ln>
            <a:noFill/>
          </a:ln>
        </p:spPr>
        <p:txBody>
          <a:bodyPr wrap="square" rtlCol="0">
            <a:spAutoFit/>
          </a:bodyPr>
          <a:lstStyle/>
          <a:p>
            <a:r>
              <a:rPr lang="en-US" dirty="0" smtClean="0">
                <a:solidFill>
                  <a:srgbClr val="8064A2">
                    <a:lumMod val="20000"/>
                    <a:lumOff val="80000"/>
                  </a:srgbClr>
                </a:solidFill>
                <a:latin typeface="Arial" pitchFamily="34" charset="0"/>
                <a:cs typeface="Arial" pitchFamily="34" charset="0"/>
              </a:rPr>
              <a:t>There is a wide variation in mental abilities, behavior and physical development in individuals with Down syndrome [ or any disability]. Each individual has his/her own unique personality, capabilities and talents. In other words, people with Down syndrome [or any disability] are not all the same; just like individuals in the typical population are NOT all the same. </a:t>
            </a:r>
          </a:p>
          <a:p>
            <a:pPr algn="r"/>
            <a:r>
              <a:rPr lang="en-US" dirty="0" smtClean="0">
                <a:solidFill>
                  <a:srgbClr val="8064A2">
                    <a:lumMod val="20000"/>
                    <a:lumOff val="80000"/>
                  </a:srgbClr>
                </a:solidFill>
                <a:latin typeface="Arial" pitchFamily="34" charset="0"/>
                <a:cs typeface="Arial" pitchFamily="34" charset="0"/>
              </a:rPr>
              <a:t>– Noah’s Dad (blog)</a:t>
            </a:r>
            <a:endParaRPr lang="en-US" dirty="0">
              <a:solidFill>
                <a:srgbClr val="8064A2">
                  <a:lumMod val="20000"/>
                  <a:lumOff val="80000"/>
                </a:srgbClr>
              </a:solidFill>
              <a:latin typeface="Arial" pitchFamily="34" charset="0"/>
              <a:cs typeface="Arial" pitchFamily="34" charset="0"/>
            </a:endParaRPr>
          </a:p>
        </p:txBody>
      </p:sp>
      <p:sp>
        <p:nvSpPr>
          <p:cNvPr id="7"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59</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892059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3750" t="1489" r="14583" b="22607"/>
          <a:stretch/>
        </p:blipFill>
        <p:spPr>
          <a:xfrm>
            <a:off x="1381990" y="2579693"/>
            <a:ext cx="6400801" cy="3813397"/>
          </a:xfrm>
          <a:prstGeom prst="rect">
            <a:avLst/>
          </a:prstGeom>
        </p:spPr>
      </p:pic>
      <p:sp>
        <p:nvSpPr>
          <p:cNvPr id="2" name="Title 1"/>
          <p:cNvSpPr>
            <a:spLocks noGrp="1"/>
          </p:cNvSpPr>
          <p:nvPr>
            <p:ph type="title"/>
          </p:nvPr>
        </p:nvSpPr>
        <p:spPr>
          <a:xfrm>
            <a:off x="0" y="0"/>
            <a:ext cx="8325712" cy="1196372"/>
          </a:xfrm>
        </p:spPr>
        <p:txBody>
          <a:bodyPr>
            <a:noAutofit/>
          </a:bodyPr>
          <a:lstStyle/>
          <a:p>
            <a:r>
              <a:rPr lang="en-US" sz="3200" dirty="0" smtClean="0">
                <a:effectLst/>
              </a:rPr>
              <a:t>State Migration to </a:t>
            </a:r>
            <a:br>
              <a:rPr lang="en-US" sz="3200" dirty="0" smtClean="0">
                <a:effectLst/>
              </a:rPr>
            </a:br>
            <a:r>
              <a:rPr lang="en-US" sz="3200" dirty="0" smtClean="0">
                <a:effectLst/>
              </a:rPr>
              <a:t>Managed Long-Term Supports and Services</a:t>
            </a:r>
            <a:endParaRPr lang="en-US" sz="3200" dirty="0">
              <a:effectLst/>
            </a:endParaRPr>
          </a:p>
        </p:txBody>
      </p:sp>
      <p:sp>
        <p:nvSpPr>
          <p:cNvPr id="3" name="Content Placeholder 2"/>
          <p:cNvSpPr>
            <a:spLocks noGrp="1"/>
          </p:cNvSpPr>
          <p:nvPr>
            <p:ph idx="1"/>
          </p:nvPr>
        </p:nvSpPr>
        <p:spPr>
          <a:xfrm>
            <a:off x="173182" y="1196372"/>
            <a:ext cx="8818418" cy="4678363"/>
          </a:xfrm>
        </p:spPr>
        <p:txBody>
          <a:bodyPr>
            <a:noAutofit/>
          </a:bodyPr>
          <a:lstStyle/>
          <a:p>
            <a:pPr>
              <a:spcAft>
                <a:spcPts val="600"/>
              </a:spcAft>
            </a:pPr>
            <a:r>
              <a:rPr lang="en-US" sz="2400" dirty="0" smtClean="0"/>
              <a:t>States moving from FFS to MMC; 16 states have comprehensive, state-wide MLTSS</a:t>
            </a:r>
          </a:p>
          <a:p>
            <a:pPr>
              <a:spcAft>
                <a:spcPts val="600"/>
              </a:spcAft>
            </a:pPr>
            <a:r>
              <a:rPr lang="en-US" sz="2400" dirty="0" smtClean="0"/>
              <a:t>Populations and services included vary by state</a:t>
            </a:r>
          </a:p>
        </p:txBody>
      </p:sp>
      <p:sp>
        <p:nvSpPr>
          <p:cNvPr id="5" name="Slide Number Placeholder 3"/>
          <p:cNvSpPr txBox="1">
            <a:spLocks/>
          </p:cNvSpPr>
          <p:nvPr/>
        </p:nvSpPr>
        <p:spPr bwMode="auto">
          <a:xfrm>
            <a:off x="7924800" y="6248400"/>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8C27DA-A7B8-4C4E-B133-506A3374077D}" type="slidenum">
              <a:rPr kumimoji="0" lang="en-US" sz="1400" i="0" u="none" strike="noStrike" kern="1200" cap="none" spc="0" normalizeH="0" baseline="0" noProof="0" smtClean="0">
                <a:ln>
                  <a:noFill/>
                </a:ln>
                <a:solidFill>
                  <a:schemeClr val="accent1"/>
                </a:solidFill>
                <a:effectLst/>
                <a:uLnTx/>
                <a:uFillTx/>
                <a:latin typeface="Calibri" pitchFamily="34" charset="0"/>
                <a:ea typeface="+mn-ea"/>
                <a:cs typeface="Calibri"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i="0" u="none" strike="noStrike" kern="1200" cap="none" spc="0" normalizeH="0" baseline="0" noProof="0" dirty="0">
              <a:ln>
                <a:noFill/>
              </a:ln>
              <a:solidFill>
                <a:schemeClr val="accent1"/>
              </a:solidFill>
              <a:effectLst/>
              <a:uLnTx/>
              <a:uFillTx/>
              <a:latin typeface="Calibri" pitchFamily="34" charset="0"/>
              <a:ea typeface="+mn-ea"/>
              <a:cs typeface="Calibri" pitchFamily="34" charset="0"/>
            </a:endParaRPr>
          </a:p>
        </p:txBody>
      </p:sp>
      <p:sp>
        <p:nvSpPr>
          <p:cNvPr id="6" name="Rectangle 5"/>
          <p:cNvSpPr/>
          <p:nvPr/>
        </p:nvSpPr>
        <p:spPr>
          <a:xfrm>
            <a:off x="4724400" y="6537781"/>
            <a:ext cx="3200400" cy="215444"/>
          </a:xfrm>
          <a:prstGeom prst="rect">
            <a:avLst/>
          </a:prstGeom>
        </p:spPr>
        <p:txBody>
          <a:bodyPr wrap="square">
            <a:spAutoFit/>
          </a:bodyPr>
          <a:lstStyle/>
          <a:p>
            <a:pPr>
              <a:buNone/>
            </a:pPr>
            <a:r>
              <a:rPr lang="en-US" sz="800" dirty="0" smtClean="0">
                <a:solidFill>
                  <a:srgbClr val="003580"/>
                </a:solidFill>
                <a:latin typeface="Calibri" pitchFamily="34" charset="0"/>
              </a:rPr>
              <a:t>Source:  Mathematica Policy Research. Unpublished Data. January 2015.</a:t>
            </a:r>
          </a:p>
        </p:txBody>
      </p:sp>
    </p:spTree>
    <p:extLst>
      <p:ext uri="{BB962C8B-B14F-4D97-AF65-F5344CB8AC3E}">
        <p14:creationId xmlns:p14="http://schemas.microsoft.com/office/powerpoint/2010/main" val="40426467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 y="3186684"/>
            <a:ext cx="9144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4294967295"/>
          </p:nvPr>
        </p:nvSpPr>
        <p:spPr>
          <a:xfrm>
            <a:off x="0" y="6356350"/>
            <a:ext cx="2895600" cy="365125"/>
          </a:xfrm>
        </p:spPr>
        <p:txBody>
          <a:bodyPr/>
          <a:lstStyle/>
          <a:p>
            <a:r>
              <a:rPr lang="en-US" dirty="0" smtClean="0">
                <a:solidFill>
                  <a:prstClr val="black">
                    <a:tint val="75000"/>
                  </a:prstClr>
                </a:solidFill>
              </a:rPr>
              <a:t>1</a:t>
            </a:r>
            <a:endParaRPr lang="en-US" dirty="0">
              <a:solidFill>
                <a:prstClr val="black">
                  <a:tint val="75000"/>
                </a:prstClr>
              </a:solidFill>
            </a:endParaRPr>
          </a:p>
        </p:txBody>
      </p:sp>
      <p:pic>
        <p:nvPicPr>
          <p:cNvPr id="2050" name="Picture 2" descr="C:\Users\AJordan\AppData\Local\Microsoft\Windows\Temporary Internet Files\Content.Outlook\H5UCGI11\FutureWaiver (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092"/>
          <a:stretch/>
        </p:blipFill>
        <p:spPr bwMode="auto">
          <a:xfrm>
            <a:off x="347038" y="304800"/>
            <a:ext cx="8458200" cy="1877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762000"/>
            <a:ext cx="1371600" cy="369332"/>
          </a:xfrm>
          <a:prstGeom prst="rect">
            <a:avLst/>
          </a:prstGeom>
          <a:solidFill>
            <a:schemeClr val="bg1"/>
          </a:solidFill>
        </p:spPr>
        <p:txBody>
          <a:bodyPr wrap="square" rtlCol="0">
            <a:spAutoFit/>
          </a:bodyPr>
          <a:lstStyle/>
          <a:p>
            <a:endParaRPr lang="en-US" dirty="0">
              <a:solidFill>
                <a:prstClr val="black"/>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2" y="5623167"/>
            <a:ext cx="8830926" cy="12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160675" y="5638800"/>
            <a:ext cx="8830926" cy="0"/>
          </a:xfrm>
          <a:prstGeom prst="line">
            <a:avLst/>
          </a:prstGeom>
          <a:ln w="57150">
            <a:solidFill>
              <a:srgbClr val="204C82"/>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532888" y="2185047"/>
            <a:ext cx="3782568" cy="461665"/>
          </a:xfrm>
          <a:prstGeom prst="rect">
            <a:avLst/>
          </a:prstGeom>
          <a:noFill/>
        </p:spPr>
        <p:txBody>
          <a:bodyPr wrap="square" rtlCol="0">
            <a:spAutoFit/>
          </a:bodyPr>
          <a:lstStyle/>
          <a:p>
            <a:pPr algn="ctr"/>
            <a:r>
              <a:rPr lang="en-US" sz="2400" b="1" dirty="0" smtClean="0">
                <a:solidFill>
                  <a:srgbClr val="FFC000"/>
                </a:solidFill>
                <a:latin typeface="Arial" panose="020B0604020202020204" pitchFamily="34" charset="0"/>
                <a:cs typeface="Arial" panose="020B0604020202020204" pitchFamily="34" charset="0"/>
              </a:rPr>
              <a:t>1115 WAIVER SERVICES</a:t>
            </a:r>
            <a:endParaRPr lang="en-US" sz="2400" b="1" dirty="0">
              <a:solidFill>
                <a:srgbClr val="FFC000"/>
              </a:solidFill>
              <a:latin typeface="Arial" panose="020B0604020202020204" pitchFamily="34" charset="0"/>
              <a:cs typeface="Arial" panose="020B0604020202020204" pitchFamily="34" charset="0"/>
            </a:endParaRPr>
          </a:p>
        </p:txBody>
      </p:sp>
      <p:sp>
        <p:nvSpPr>
          <p:cNvPr id="10" name="TextBox 9"/>
          <p:cNvSpPr txBox="1"/>
          <p:nvPr/>
        </p:nvSpPr>
        <p:spPr>
          <a:xfrm>
            <a:off x="413004" y="2614446"/>
            <a:ext cx="4011168" cy="2923877"/>
          </a:xfrm>
          <a:prstGeom prst="rect">
            <a:avLst/>
          </a:prstGeom>
          <a:noFill/>
        </p:spPr>
        <p:txBody>
          <a:bodyPr wrap="square" rtlCol="0">
            <a:spAutoFit/>
          </a:bodyPr>
          <a:lstStyle/>
          <a:p>
            <a:pPr marL="342900" indent="-342900">
              <a:buFont typeface="Wingdings" pitchFamily="2" charset="2"/>
              <a:buChar char="§"/>
            </a:pPr>
            <a:r>
              <a:rPr lang="en-US" sz="2300" b="1" dirty="0" smtClean="0">
                <a:solidFill>
                  <a:srgbClr val="1F497D"/>
                </a:solidFill>
              </a:rPr>
              <a:t>Medical services </a:t>
            </a:r>
          </a:p>
          <a:p>
            <a:pPr marL="342900" indent="-342900">
              <a:buFont typeface="Wingdings" pitchFamily="2" charset="2"/>
              <a:buChar char="§"/>
            </a:pPr>
            <a:r>
              <a:rPr lang="en-US" sz="2300" b="1" dirty="0" smtClean="0">
                <a:solidFill>
                  <a:srgbClr val="1F497D"/>
                </a:solidFill>
              </a:rPr>
              <a:t>Behavioral health services </a:t>
            </a:r>
          </a:p>
          <a:p>
            <a:pPr marL="342900" indent="-342900">
              <a:buFont typeface="Wingdings" pitchFamily="2" charset="2"/>
              <a:buChar char="§"/>
            </a:pPr>
            <a:r>
              <a:rPr lang="en-US" sz="2300" b="1" dirty="0" smtClean="0">
                <a:solidFill>
                  <a:srgbClr val="1F497D"/>
                </a:solidFill>
              </a:rPr>
              <a:t>EPSDT &amp; state plan benefits</a:t>
            </a:r>
          </a:p>
          <a:p>
            <a:pPr marL="342900" indent="-342900">
              <a:buFont typeface="Wingdings" pitchFamily="2" charset="2"/>
              <a:buChar char="§"/>
            </a:pPr>
            <a:r>
              <a:rPr lang="en-US" sz="2300" b="1" dirty="0" smtClean="0">
                <a:solidFill>
                  <a:srgbClr val="1F497D"/>
                </a:solidFill>
              </a:rPr>
              <a:t>Transportation</a:t>
            </a:r>
          </a:p>
          <a:p>
            <a:pPr marL="342900" indent="-342900">
              <a:buFont typeface="Wingdings" pitchFamily="2" charset="2"/>
              <a:buChar char="§"/>
            </a:pPr>
            <a:r>
              <a:rPr lang="en-US" sz="2300" b="1" dirty="0" smtClean="0">
                <a:solidFill>
                  <a:srgbClr val="1F497D"/>
                </a:solidFill>
              </a:rPr>
              <a:t>Nursing facilities</a:t>
            </a:r>
          </a:p>
          <a:p>
            <a:pPr marL="342900" indent="-342900">
              <a:buFont typeface="Wingdings" pitchFamily="2" charset="2"/>
              <a:buChar char="§"/>
            </a:pPr>
            <a:r>
              <a:rPr lang="en-US" sz="2300" b="1" dirty="0">
                <a:solidFill>
                  <a:srgbClr val="1F497D"/>
                </a:solidFill>
              </a:rPr>
              <a:t>O</a:t>
            </a:r>
            <a:r>
              <a:rPr lang="en-US" sz="2300" b="1" dirty="0" smtClean="0">
                <a:solidFill>
                  <a:srgbClr val="1F497D"/>
                </a:solidFill>
              </a:rPr>
              <a:t>ther long-term care </a:t>
            </a:r>
          </a:p>
          <a:p>
            <a:pPr marL="342900" indent="-342900">
              <a:buFont typeface="Wingdings" pitchFamily="2" charset="2"/>
              <a:buChar char="§"/>
            </a:pPr>
            <a:r>
              <a:rPr lang="en-US" sz="2300" b="1" dirty="0" smtClean="0">
                <a:solidFill>
                  <a:srgbClr val="1F497D"/>
                </a:solidFill>
              </a:rPr>
              <a:t>Value-added benefits</a:t>
            </a:r>
          </a:p>
          <a:p>
            <a:pPr marL="342900" indent="-342900">
              <a:buFont typeface="Wingdings" pitchFamily="2" charset="2"/>
              <a:buChar char="§"/>
            </a:pPr>
            <a:r>
              <a:rPr lang="en-US" sz="2300" b="1" dirty="0" smtClean="0">
                <a:solidFill>
                  <a:srgbClr val="1F497D"/>
                </a:solidFill>
              </a:rPr>
              <a:t>In lieu of services</a:t>
            </a:r>
            <a:endParaRPr lang="en-US" sz="2300" b="1" dirty="0">
              <a:solidFill>
                <a:srgbClr val="1F497D"/>
              </a:solidFill>
            </a:endParaRPr>
          </a:p>
        </p:txBody>
      </p:sp>
      <p:sp>
        <p:nvSpPr>
          <p:cNvPr id="11" name="TextBox 10"/>
          <p:cNvSpPr txBox="1"/>
          <p:nvPr/>
        </p:nvSpPr>
        <p:spPr>
          <a:xfrm>
            <a:off x="4567863" y="2646712"/>
            <a:ext cx="4011168" cy="2754600"/>
          </a:xfrm>
          <a:prstGeom prst="rect">
            <a:avLst/>
          </a:prstGeom>
          <a:noFill/>
        </p:spPr>
        <p:txBody>
          <a:bodyPr wrap="square" rtlCol="0">
            <a:spAutoFit/>
          </a:bodyPr>
          <a:lstStyle/>
          <a:p>
            <a:pPr marL="342900" indent="-342900">
              <a:buFont typeface="Wingdings" pitchFamily="2" charset="2"/>
              <a:buChar char="§"/>
            </a:pPr>
            <a:r>
              <a:rPr lang="en-US" sz="2300" b="1" dirty="0" smtClean="0">
                <a:solidFill>
                  <a:srgbClr val="1F497D"/>
                </a:solidFill>
              </a:rPr>
              <a:t>KanCare CommunityCare </a:t>
            </a:r>
          </a:p>
          <a:p>
            <a:pPr lvl="1"/>
            <a:endParaRPr lang="en-US" sz="1200" b="1" dirty="0" smtClean="0">
              <a:solidFill>
                <a:srgbClr val="1F497D"/>
              </a:solidFill>
            </a:endParaRPr>
          </a:p>
          <a:p>
            <a:pPr marL="800100" lvl="1" indent="-342900">
              <a:buFont typeface="Wingdings" pitchFamily="2" charset="2"/>
              <a:buChar char="§"/>
            </a:pPr>
            <a:r>
              <a:rPr lang="en-US" sz="2300" b="1" dirty="0" smtClean="0">
                <a:solidFill>
                  <a:srgbClr val="1F497D"/>
                </a:solidFill>
              </a:rPr>
              <a:t>Children’s HCBS benefit</a:t>
            </a:r>
          </a:p>
          <a:p>
            <a:pPr marL="1257300" lvl="2" indent="-342900">
              <a:buFont typeface="Wingdings" pitchFamily="2" charset="2"/>
              <a:buChar char="§"/>
            </a:pPr>
            <a:r>
              <a:rPr lang="en-US" sz="2300" b="1" dirty="0" smtClean="0">
                <a:solidFill>
                  <a:srgbClr val="1F497D"/>
                </a:solidFill>
              </a:rPr>
              <a:t>Short-term </a:t>
            </a:r>
          </a:p>
          <a:p>
            <a:pPr marL="1257300" lvl="2" indent="-342900">
              <a:buFont typeface="Wingdings" pitchFamily="2" charset="2"/>
              <a:buChar char="§"/>
            </a:pPr>
            <a:r>
              <a:rPr lang="en-US" sz="2300" b="1" dirty="0" smtClean="0">
                <a:solidFill>
                  <a:srgbClr val="1F497D"/>
                </a:solidFill>
              </a:rPr>
              <a:t>Long-term </a:t>
            </a:r>
          </a:p>
          <a:p>
            <a:pPr marL="800100" lvl="1" indent="-342900">
              <a:buFont typeface="Wingdings" pitchFamily="2" charset="2"/>
              <a:buChar char="§"/>
            </a:pPr>
            <a:r>
              <a:rPr lang="en-US" sz="2300" b="1" dirty="0" smtClean="0">
                <a:solidFill>
                  <a:srgbClr val="1F497D"/>
                </a:solidFill>
              </a:rPr>
              <a:t>Adults’ HCBS benefit</a:t>
            </a:r>
          </a:p>
          <a:p>
            <a:pPr marL="1257300" lvl="2" indent="-342900">
              <a:buFont typeface="Wingdings" pitchFamily="2" charset="2"/>
              <a:buChar char="§"/>
            </a:pPr>
            <a:r>
              <a:rPr lang="en-US" sz="2300" b="1" dirty="0" smtClean="0">
                <a:solidFill>
                  <a:srgbClr val="1F497D"/>
                </a:solidFill>
              </a:rPr>
              <a:t>Short-term</a:t>
            </a:r>
          </a:p>
          <a:p>
            <a:pPr marL="1257300" lvl="2" indent="-342900">
              <a:buFont typeface="Wingdings" pitchFamily="2" charset="2"/>
              <a:buChar char="§"/>
            </a:pPr>
            <a:r>
              <a:rPr lang="en-US" sz="2300" b="1" dirty="0" smtClean="0">
                <a:solidFill>
                  <a:srgbClr val="1F497D"/>
                </a:solidFill>
              </a:rPr>
              <a:t>Long-term</a:t>
            </a:r>
            <a:endParaRPr lang="en-US" sz="2300" b="1" dirty="0">
              <a:solidFill>
                <a:srgbClr val="1F497D"/>
              </a:solidFill>
            </a:endParaRPr>
          </a:p>
        </p:txBody>
      </p:sp>
      <p:sp>
        <p:nvSpPr>
          <p:cNvPr id="12"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60</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7362664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6304"/>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idx="4294967295"/>
          </p:nvPr>
        </p:nvSpPr>
        <p:spPr>
          <a:xfrm>
            <a:off x="228600" y="0"/>
            <a:ext cx="8229600" cy="1143000"/>
          </a:xfrm>
        </p:spPr>
        <p:txBody>
          <a:bodyPr>
            <a:normAutofit/>
          </a:bodyPr>
          <a:lstStyle/>
          <a:p>
            <a:r>
              <a:rPr lang="en-US" sz="3600" dirty="0" smtClean="0">
                <a:solidFill>
                  <a:srgbClr val="002060"/>
                </a:solidFill>
                <a:latin typeface="Arial Bold" pitchFamily="34" charset="0"/>
                <a:cs typeface="Arial Bold" pitchFamily="34" charset="0"/>
              </a:rPr>
              <a:t>Cross-Walk of HCBS Waivers</a:t>
            </a:r>
            <a:endParaRPr lang="en-US" sz="3600" dirty="0">
              <a:solidFill>
                <a:srgbClr val="002060"/>
              </a:solidFill>
              <a:latin typeface="Arial Bold" pitchFamily="34" charset="0"/>
              <a:cs typeface="Arial Bold" pitchFamily="34" charset="0"/>
            </a:endParaRPr>
          </a:p>
        </p:txBody>
      </p:sp>
      <p:sp>
        <p:nvSpPr>
          <p:cNvPr id="3" name="Text Placeholder 2"/>
          <p:cNvSpPr>
            <a:spLocks noGrp="1"/>
          </p:cNvSpPr>
          <p:nvPr>
            <p:ph type="body" idx="4294967295"/>
          </p:nvPr>
        </p:nvSpPr>
        <p:spPr>
          <a:xfrm>
            <a:off x="304800" y="1371600"/>
            <a:ext cx="3735388" cy="639762"/>
          </a:xfrm>
        </p:spPr>
        <p:txBody>
          <a:bodyPr>
            <a:normAutofit/>
          </a:bodyPr>
          <a:lstStyle/>
          <a:p>
            <a:pPr marL="0" indent="0">
              <a:buNone/>
            </a:pPr>
            <a:r>
              <a:rPr lang="en-US" sz="3000" b="1" dirty="0" smtClean="0">
                <a:solidFill>
                  <a:srgbClr val="FFC000"/>
                </a:solidFill>
              </a:rPr>
              <a:t>Children’s HCBS</a:t>
            </a:r>
            <a:endParaRPr lang="en-US" sz="3000" b="1" dirty="0">
              <a:solidFill>
                <a:srgbClr val="FFC000"/>
              </a:solidFill>
            </a:endParaRPr>
          </a:p>
        </p:txBody>
      </p:sp>
      <p:sp>
        <p:nvSpPr>
          <p:cNvPr id="4" name="Content Placeholder 3"/>
          <p:cNvSpPr>
            <a:spLocks noGrp="1"/>
          </p:cNvSpPr>
          <p:nvPr>
            <p:ph sz="half" idx="4294967295"/>
          </p:nvPr>
        </p:nvSpPr>
        <p:spPr>
          <a:xfrm>
            <a:off x="228600" y="2057400"/>
            <a:ext cx="4419600" cy="3951288"/>
          </a:xfrm>
        </p:spPr>
        <p:txBody>
          <a:bodyPr>
            <a:normAutofit/>
          </a:bodyPr>
          <a:lstStyle/>
          <a:p>
            <a:pPr marL="231775" indent="-231775"/>
            <a:r>
              <a:rPr lang="en-US" sz="2300" b="1" dirty="0" smtClean="0">
                <a:solidFill>
                  <a:schemeClr val="accent1">
                    <a:lumMod val="50000"/>
                  </a:schemeClr>
                </a:solidFill>
              </a:rPr>
              <a:t>Autism (0-5)</a:t>
            </a:r>
          </a:p>
          <a:p>
            <a:pPr marL="231775" indent="-231775"/>
            <a:r>
              <a:rPr lang="en-US" sz="2300" b="1" dirty="0" smtClean="0">
                <a:solidFill>
                  <a:schemeClr val="accent1">
                    <a:lumMod val="50000"/>
                  </a:schemeClr>
                </a:solidFill>
              </a:rPr>
              <a:t>Intellectual/Developmental disabilities (5-21)</a:t>
            </a:r>
          </a:p>
          <a:p>
            <a:pPr marL="231775" indent="-231775"/>
            <a:r>
              <a:rPr lang="en-US" sz="2300" b="1" dirty="0" smtClean="0">
                <a:solidFill>
                  <a:schemeClr val="accent1">
                    <a:lumMod val="50000"/>
                  </a:schemeClr>
                </a:solidFill>
              </a:rPr>
              <a:t>Serious emotional disturbance (0-21)</a:t>
            </a:r>
          </a:p>
          <a:p>
            <a:pPr marL="231775" indent="-231775"/>
            <a:r>
              <a:rPr lang="en-US" sz="2300" b="1" dirty="0" smtClean="0">
                <a:solidFill>
                  <a:schemeClr val="accent1">
                    <a:lumMod val="50000"/>
                  </a:schemeClr>
                </a:solidFill>
              </a:rPr>
              <a:t>Technology assisted (0-21)</a:t>
            </a:r>
          </a:p>
          <a:p>
            <a:pPr marL="231775" indent="-231775"/>
            <a:r>
              <a:rPr lang="en-US" sz="2300" b="1" dirty="0" smtClean="0">
                <a:solidFill>
                  <a:schemeClr val="accent1">
                    <a:lumMod val="50000"/>
                  </a:schemeClr>
                </a:solidFill>
              </a:rPr>
              <a:t>Physical disability (16-21)</a:t>
            </a:r>
          </a:p>
          <a:p>
            <a:pPr marL="231775" indent="-231775"/>
            <a:r>
              <a:rPr lang="en-US" sz="2300" b="1" dirty="0" smtClean="0">
                <a:solidFill>
                  <a:schemeClr val="accent1">
                    <a:lumMod val="50000"/>
                  </a:schemeClr>
                </a:solidFill>
              </a:rPr>
              <a:t>Traumatic brain injury </a:t>
            </a:r>
            <a:r>
              <a:rPr lang="en-US" sz="2000" b="1" dirty="0" smtClean="0">
                <a:solidFill>
                  <a:schemeClr val="accent1">
                    <a:lumMod val="50000"/>
                  </a:schemeClr>
                </a:solidFill>
              </a:rPr>
              <a:t>(16-21</a:t>
            </a:r>
            <a:r>
              <a:rPr lang="en-US" sz="2000" dirty="0" smtClean="0"/>
              <a:t>)</a:t>
            </a:r>
          </a:p>
          <a:p>
            <a:endParaRPr lang="en-US" dirty="0"/>
          </a:p>
        </p:txBody>
      </p:sp>
      <p:sp>
        <p:nvSpPr>
          <p:cNvPr id="5" name="Text Placeholder 4"/>
          <p:cNvSpPr>
            <a:spLocks noGrp="1"/>
          </p:cNvSpPr>
          <p:nvPr>
            <p:ph type="body" sz="quarter" idx="4294967295"/>
          </p:nvPr>
        </p:nvSpPr>
        <p:spPr>
          <a:xfrm>
            <a:off x="4490852" y="1395351"/>
            <a:ext cx="4419600" cy="639762"/>
          </a:xfrm>
        </p:spPr>
        <p:txBody>
          <a:bodyPr>
            <a:normAutofit/>
          </a:bodyPr>
          <a:lstStyle/>
          <a:p>
            <a:pPr marL="0" indent="0">
              <a:buNone/>
            </a:pPr>
            <a:r>
              <a:rPr lang="en-US" sz="3000" b="1" dirty="0" smtClean="0">
                <a:solidFill>
                  <a:srgbClr val="FFC000"/>
                </a:solidFill>
              </a:rPr>
              <a:t>Adults’ HCBS</a:t>
            </a:r>
            <a:endParaRPr lang="en-US" sz="3000" b="1" dirty="0">
              <a:solidFill>
                <a:srgbClr val="FFC000"/>
              </a:solidFill>
            </a:endParaRPr>
          </a:p>
        </p:txBody>
      </p:sp>
      <p:sp>
        <p:nvSpPr>
          <p:cNvPr id="6" name="Content Placeholder 5"/>
          <p:cNvSpPr>
            <a:spLocks noGrp="1"/>
          </p:cNvSpPr>
          <p:nvPr>
            <p:ph sz="quarter" idx="4294967295"/>
          </p:nvPr>
        </p:nvSpPr>
        <p:spPr>
          <a:xfrm>
            <a:off x="4474402" y="2120284"/>
            <a:ext cx="4520247" cy="3951288"/>
          </a:xfrm>
        </p:spPr>
        <p:txBody>
          <a:bodyPr>
            <a:normAutofit/>
          </a:bodyPr>
          <a:lstStyle/>
          <a:p>
            <a:r>
              <a:rPr lang="en-US" sz="2300" b="1" dirty="0" smtClean="0">
                <a:solidFill>
                  <a:schemeClr val="accent1">
                    <a:lumMod val="50000"/>
                  </a:schemeClr>
                </a:solidFill>
              </a:rPr>
              <a:t>Frail elderly (65+)</a:t>
            </a:r>
          </a:p>
          <a:p>
            <a:r>
              <a:rPr lang="en-US" sz="2300" b="1" dirty="0" smtClean="0">
                <a:solidFill>
                  <a:schemeClr val="accent1">
                    <a:lumMod val="50000"/>
                  </a:schemeClr>
                </a:solidFill>
              </a:rPr>
              <a:t>Intellectual/Developmental disability (22+)</a:t>
            </a:r>
          </a:p>
          <a:p>
            <a:r>
              <a:rPr lang="en-US" sz="2300" b="1" dirty="0" smtClean="0">
                <a:solidFill>
                  <a:schemeClr val="accent1">
                    <a:lumMod val="50000"/>
                  </a:schemeClr>
                </a:solidFill>
              </a:rPr>
              <a:t>Physical disability (22-64)</a:t>
            </a:r>
          </a:p>
          <a:p>
            <a:r>
              <a:rPr lang="en-US" sz="2300" b="1" dirty="0" smtClean="0">
                <a:solidFill>
                  <a:schemeClr val="accent1">
                    <a:lumMod val="50000"/>
                  </a:schemeClr>
                </a:solidFill>
              </a:rPr>
              <a:t>Traumatic brain injury </a:t>
            </a:r>
            <a:r>
              <a:rPr lang="en-US" sz="2000" b="1" dirty="0" smtClean="0">
                <a:solidFill>
                  <a:schemeClr val="accent1">
                    <a:lumMod val="50000"/>
                  </a:schemeClr>
                </a:solidFill>
              </a:rPr>
              <a:t>(22-64)</a:t>
            </a:r>
            <a:endParaRPr lang="en-US" sz="2000" b="1" dirty="0">
              <a:solidFill>
                <a:schemeClr val="accent1">
                  <a:lumMod val="50000"/>
                </a:schemeClr>
              </a:solidFill>
            </a:endParaRPr>
          </a:p>
        </p:txBody>
      </p:sp>
      <p:sp>
        <p:nvSpPr>
          <p:cNvPr id="7" name="Footer Placeholder 6"/>
          <p:cNvSpPr>
            <a:spLocks noGrp="1"/>
          </p:cNvSpPr>
          <p:nvPr>
            <p:ph type="ftr" sz="quarter" idx="4294967295"/>
          </p:nvPr>
        </p:nvSpPr>
        <p:spPr>
          <a:xfrm>
            <a:off x="0" y="6356350"/>
            <a:ext cx="2895600" cy="365125"/>
          </a:xfrm>
        </p:spPr>
        <p:txBody>
          <a:bodyPr/>
          <a:lstStyle/>
          <a:p>
            <a:r>
              <a:rPr lang="en-US" dirty="0" smtClean="0">
                <a:solidFill>
                  <a:prstClr val="black">
                    <a:tint val="75000"/>
                  </a:prstClr>
                </a:solidFill>
              </a:rPr>
              <a:t>1</a:t>
            </a:r>
            <a:endParaRPr lang="en-US" dirty="0">
              <a:solidFill>
                <a:prstClr val="black">
                  <a:tint val="75000"/>
                </a:prstClr>
              </a:solidFill>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75" y="5571596"/>
            <a:ext cx="8830926" cy="12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51435" y="4557156"/>
            <a:ext cx="4026409" cy="1200329"/>
          </a:xfrm>
          <a:prstGeom prst="rect">
            <a:avLst/>
          </a:prstGeom>
          <a:solidFill>
            <a:schemeClr val="accent6">
              <a:lumMod val="40000"/>
              <a:lumOff val="60000"/>
            </a:schemeClr>
          </a:solidFill>
        </p:spPr>
        <p:txBody>
          <a:bodyPr wrap="square" rtlCol="0">
            <a:spAutoFit/>
          </a:bodyPr>
          <a:lstStyle/>
          <a:p>
            <a:r>
              <a:rPr lang="en-US" dirty="0" smtClean="0">
                <a:solidFill>
                  <a:prstClr val="black"/>
                </a:solidFill>
                <a:latin typeface="Arial" pitchFamily="34" charset="0"/>
                <a:cs typeface="Arial" pitchFamily="34" charset="0"/>
              </a:rPr>
              <a:t>Note: The ages are proposed population groups and subject to change based on public comment and feedback</a:t>
            </a:r>
            <a:endParaRPr lang="en-US" dirty="0">
              <a:solidFill>
                <a:prstClr val="black"/>
              </a:solidFill>
              <a:latin typeface="Arial" pitchFamily="34" charset="0"/>
              <a:cs typeface="Arial" pitchFamily="34" charset="0"/>
            </a:endParaRPr>
          </a:p>
        </p:txBody>
      </p:sp>
      <p:sp>
        <p:nvSpPr>
          <p:cNvPr id="11"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61</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4097316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5300" y="152400"/>
            <a:ext cx="8153400" cy="990600"/>
          </a:xfrm>
        </p:spPr>
        <p:txBody>
          <a:bodyPr>
            <a:noAutofit/>
          </a:bodyPr>
          <a:lstStyle/>
          <a:p>
            <a:r>
              <a:rPr lang="en-US" sz="3200" b="1" dirty="0" smtClean="0">
                <a:solidFill>
                  <a:srgbClr val="002060"/>
                </a:solidFill>
                <a:uFillTx/>
                <a:latin typeface="Arial Bold" panose="020B0704020202020204" pitchFamily="34" charset="0"/>
                <a:cs typeface="Arial Bold" panose="020B0704020202020204" pitchFamily="34" charset="0"/>
              </a:rPr>
              <a:t>How Will Integration Improve Services?</a:t>
            </a:r>
            <a:endParaRPr lang="en-US" sz="3200" b="1" dirty="0">
              <a:solidFill>
                <a:srgbClr val="002060"/>
              </a:solidFill>
              <a:uFillTx/>
              <a:latin typeface="Arial Bold" panose="020B0704020202020204" pitchFamily="34" charset="0"/>
              <a:cs typeface="Arial Bold" panose="020B0704020202020204"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sp>
        <p:nvSpPr>
          <p:cNvPr id="2" name="Rectangle 1"/>
          <p:cNvSpPr/>
          <p:nvPr/>
        </p:nvSpPr>
        <p:spPr>
          <a:xfrm>
            <a:off x="381001" y="1295400"/>
            <a:ext cx="8458199" cy="4708981"/>
          </a:xfrm>
          <a:prstGeom prst="rect">
            <a:avLst/>
          </a:prstGeom>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Increase A</a:t>
            </a:r>
            <a:r>
              <a:rPr lang="en-US" sz="2400" b="1" dirty="0" smtClean="0">
                <a:solidFill>
                  <a:srgbClr val="002060"/>
                </a:solidFill>
                <a:latin typeface="Arial" panose="020B0604020202020204" pitchFamily="34" charset="0"/>
                <a:cs typeface="Arial" panose="020B0604020202020204" pitchFamily="34" charset="0"/>
              </a:rPr>
              <a:t>ccess to Services </a:t>
            </a:r>
            <a:endParaRPr lang="en-US" sz="2400" b="1"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People will get needed services and </a:t>
            </a:r>
            <a:r>
              <a:rPr lang="en-US" sz="2400" dirty="0">
                <a:solidFill>
                  <a:srgbClr val="002060"/>
                </a:solidFill>
                <a:latin typeface="Arial" panose="020B0604020202020204" pitchFamily="34" charset="0"/>
                <a:cs typeface="Arial" panose="020B0604020202020204" pitchFamily="34" charset="0"/>
              </a:rPr>
              <a:t>supports </a:t>
            </a:r>
            <a:r>
              <a:rPr lang="en-US" sz="2400" dirty="0" smtClean="0">
                <a:solidFill>
                  <a:srgbClr val="002060"/>
                </a:solidFill>
                <a:latin typeface="Arial" panose="020B0604020202020204" pitchFamily="34" charset="0"/>
                <a:cs typeface="Arial" panose="020B0604020202020204" pitchFamily="34" charset="0"/>
              </a:rPr>
              <a:t>no matter which disability group they are in</a:t>
            </a:r>
            <a:endParaRPr lang="en-US" sz="24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Reduce or get rid of </a:t>
            </a:r>
            <a:r>
              <a:rPr lang="en-US" sz="2400" dirty="0">
                <a:solidFill>
                  <a:srgbClr val="002060"/>
                </a:solidFill>
                <a:latin typeface="Arial" panose="020B0604020202020204" pitchFamily="34" charset="0"/>
                <a:cs typeface="Arial" panose="020B0604020202020204" pitchFamily="34" charset="0"/>
              </a:rPr>
              <a:t>waiting list for services by improving </a:t>
            </a:r>
            <a:r>
              <a:rPr lang="en-US" sz="2400" dirty="0" smtClean="0">
                <a:solidFill>
                  <a:srgbClr val="002060"/>
                </a:solidFill>
                <a:latin typeface="Arial" panose="020B0604020202020204" pitchFamily="34" charset="0"/>
                <a:cs typeface="Arial" panose="020B0604020202020204" pitchFamily="34" charset="0"/>
              </a:rPr>
              <a:t>traditional </a:t>
            </a:r>
            <a:r>
              <a:rPr lang="en-US" sz="2400" dirty="0">
                <a:solidFill>
                  <a:srgbClr val="002060"/>
                </a:solidFill>
                <a:latin typeface="Arial" panose="020B0604020202020204" pitchFamily="34" charset="0"/>
                <a:cs typeface="Arial" panose="020B0604020202020204" pitchFamily="34" charset="0"/>
              </a:rPr>
              <a:t>service </a:t>
            </a:r>
            <a:r>
              <a:rPr lang="en-US" sz="2400" dirty="0" smtClean="0">
                <a:solidFill>
                  <a:srgbClr val="002060"/>
                </a:solidFill>
                <a:latin typeface="Arial" panose="020B0604020202020204" pitchFamily="34" charset="0"/>
                <a:cs typeface="Arial" panose="020B0604020202020204" pitchFamily="34" charset="0"/>
              </a:rPr>
              <a:t>models</a:t>
            </a: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Provide supports for natural caregivers</a:t>
            </a:r>
          </a:p>
          <a:p>
            <a:endParaRPr lang="en-US" sz="2400" dirty="0" smtClean="0">
              <a:solidFill>
                <a:srgbClr val="00206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Improve </a:t>
            </a:r>
            <a:r>
              <a:rPr lang="en-US" sz="2400" b="1" dirty="0">
                <a:solidFill>
                  <a:srgbClr val="002060"/>
                </a:solidFill>
                <a:latin typeface="Arial" panose="020B0604020202020204" pitchFamily="34" charset="0"/>
                <a:cs typeface="Arial" panose="020B0604020202020204" pitchFamily="34" charset="0"/>
              </a:rPr>
              <a:t>Community </a:t>
            </a:r>
            <a:r>
              <a:rPr lang="en-US" sz="2400" b="1" dirty="0" smtClean="0">
                <a:solidFill>
                  <a:srgbClr val="002060"/>
                </a:solidFill>
                <a:latin typeface="Arial" panose="020B0604020202020204" pitchFamily="34" charset="0"/>
                <a:cs typeface="Arial" panose="020B0604020202020204" pitchFamily="34" charset="0"/>
              </a:rPr>
              <a:t>Integration</a:t>
            </a: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Help more people get real jobs in the community</a:t>
            </a:r>
          </a:p>
          <a:p>
            <a:pPr marL="342900" indent="-342900">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Offer </a:t>
            </a:r>
            <a:r>
              <a:rPr lang="en-US" sz="2400" dirty="0">
                <a:solidFill>
                  <a:srgbClr val="002060"/>
                </a:solidFill>
                <a:latin typeface="Arial" panose="020B0604020202020204" pitchFamily="34" charset="0"/>
                <a:cs typeface="Arial" panose="020B0604020202020204" pitchFamily="34" charset="0"/>
              </a:rPr>
              <a:t>better supports for person-centered independent living </a:t>
            </a:r>
            <a:r>
              <a:rPr lang="en-US" sz="2400" dirty="0" smtClean="0">
                <a:solidFill>
                  <a:srgbClr val="002060"/>
                </a:solidFill>
                <a:latin typeface="Arial" panose="020B0604020202020204" pitchFamily="34" charset="0"/>
                <a:cs typeface="Arial" panose="020B0604020202020204" pitchFamily="34" charset="0"/>
              </a:rPr>
              <a:t>no matter what disability a person has</a:t>
            </a:r>
          </a:p>
          <a:p>
            <a:endParaRPr lang="en-US" dirty="0">
              <a:solidFill>
                <a:prstClr val="black"/>
              </a:solidFill>
            </a:endParaRPr>
          </a:p>
          <a:p>
            <a:endParaRPr lang="en-US" dirty="0">
              <a:solidFill>
                <a:prstClr val="black"/>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62</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658508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5300" y="152400"/>
            <a:ext cx="8153400" cy="990600"/>
          </a:xfrm>
        </p:spPr>
        <p:txBody>
          <a:bodyPr>
            <a:noAutofit/>
          </a:bodyPr>
          <a:lstStyle/>
          <a:p>
            <a:r>
              <a:rPr lang="en-US" sz="3200" dirty="0" smtClean="0">
                <a:solidFill>
                  <a:srgbClr val="002060"/>
                </a:solidFill>
                <a:latin typeface="Arial Bold" pitchFamily="34" charset="0"/>
                <a:cs typeface="Arial Bold" pitchFamily="34" charset="0"/>
              </a:rPr>
              <a:t>Nothing about me without me.</a:t>
            </a:r>
            <a:endParaRPr lang="en-US" sz="3200" dirty="0">
              <a:solidFill>
                <a:srgbClr val="002060"/>
              </a:solidFill>
              <a:latin typeface="Arial Bold" pitchFamily="34" charset="0"/>
              <a:cs typeface="Arial Bold" pitchFamily="34" charset="0"/>
            </a:endParaRPr>
          </a:p>
        </p:txBody>
      </p:sp>
      <p:sp>
        <p:nvSpPr>
          <p:cNvPr id="3" name="Rectangle 2"/>
          <p:cNvSpPr/>
          <p:nvPr/>
        </p:nvSpPr>
        <p:spPr>
          <a:xfrm>
            <a:off x="495300" y="1219200"/>
            <a:ext cx="7810500" cy="954107"/>
          </a:xfrm>
          <a:prstGeom prst="rect">
            <a:avLst/>
          </a:prstGeom>
        </p:spPr>
        <p:txBody>
          <a:bodyPr wrap="square">
            <a:spAutoFit/>
          </a:bodyPr>
          <a:lstStyle/>
          <a:p>
            <a:pPr lvl="2"/>
            <a:endParaRPr lang="en-US" sz="2800" b="1" dirty="0">
              <a:solidFill>
                <a:srgbClr val="1F497D"/>
              </a:solidFill>
              <a:sym typeface="Wingdings" panose="05000000000000000000" pitchFamily="2" charset="2"/>
            </a:endParaRPr>
          </a:p>
          <a:p>
            <a:pPr lvl="2"/>
            <a:endParaRPr lang="en-US" sz="2800" b="1" dirty="0">
              <a:solidFill>
                <a:srgbClr val="1F497D"/>
              </a:solidFill>
            </a:endParaRPr>
          </a:p>
        </p:txBody>
      </p:sp>
      <p:pic>
        <p:nvPicPr>
          <p:cNvPr id="5" name="Picture 2" descr="https://scontent-a-dfw.xx.fbcdn.net/hphotos-ash3/931253_10151676244353010_1482850019_n.jpg"/>
          <p:cNvPicPr>
            <a:picLocks noChangeAspect="1" noChangeArrowheads="1"/>
          </p:cNvPicPr>
          <p:nvPr/>
        </p:nvPicPr>
        <p:blipFill>
          <a:blip r:embed="rId3" cstate="print"/>
          <a:srcRect/>
          <a:stretch>
            <a:fillRect/>
          </a:stretch>
        </p:blipFill>
        <p:spPr bwMode="auto">
          <a:xfrm>
            <a:off x="0" y="1119115"/>
            <a:ext cx="9156405" cy="5738885"/>
          </a:xfrm>
          <a:prstGeom prst="rect">
            <a:avLst/>
          </a:prstGeom>
          <a:noFill/>
        </p:spPr>
      </p:pic>
      <p:sp>
        <p:nvSpPr>
          <p:cNvPr id="7" name="TextBox 6"/>
          <p:cNvSpPr txBox="1"/>
          <p:nvPr/>
        </p:nvSpPr>
        <p:spPr>
          <a:xfrm>
            <a:off x="5181600" y="5802574"/>
            <a:ext cx="3505200" cy="646331"/>
          </a:xfrm>
          <a:prstGeom prst="rect">
            <a:avLst/>
          </a:prstGeom>
          <a:noFill/>
        </p:spPr>
        <p:txBody>
          <a:bodyPr wrap="square" rtlCol="0">
            <a:spAutoFit/>
          </a:bodyPr>
          <a:lstStyle/>
          <a:p>
            <a:r>
              <a:rPr lang="en-US" dirty="0" smtClean="0">
                <a:solidFill>
                  <a:srgbClr val="002060"/>
                </a:solidFill>
                <a:latin typeface="Arial" pitchFamily="34" charset="0"/>
                <a:cs typeface="Arial" pitchFamily="34" charset="0"/>
              </a:rPr>
              <a:t>Cathy, 45, has a killer freestyle and is a jazz connoisseur </a:t>
            </a:r>
            <a:endParaRPr lang="en-US" dirty="0">
              <a:solidFill>
                <a:srgbClr val="002060"/>
              </a:solidFill>
              <a:latin typeface="Arial" pitchFamily="34" charset="0"/>
              <a:cs typeface="Arial" pitchFamily="34" charset="0"/>
            </a:endParaRPr>
          </a:p>
        </p:txBody>
      </p:sp>
      <p:sp>
        <p:nvSpPr>
          <p:cNvPr id="8"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63</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565850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05200"/>
            <a:ext cx="91440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a:xfrm>
            <a:off x="160675" y="312420"/>
            <a:ext cx="8602325" cy="7543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600"/>
              </a:lnSpc>
            </a:pPr>
            <a:r>
              <a:rPr lang="en-US" sz="3600" b="1" dirty="0" smtClean="0">
                <a:solidFill>
                  <a:srgbClr val="002060"/>
                </a:solidFill>
                <a:latin typeface="Arial Bold"/>
                <a:cs typeface="Arial Bold"/>
              </a:rPr>
              <a:t>Timeline</a:t>
            </a:r>
            <a:endParaRPr lang="en-US" sz="3600" b="1" dirty="0">
              <a:solidFill>
                <a:srgbClr val="002060"/>
              </a:solidFill>
              <a:latin typeface="Arial Bold"/>
              <a:cs typeface="Arial Bold"/>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75" y="5571596"/>
            <a:ext cx="8830926" cy="12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nvPr>
        </p:nvGraphicFramePr>
        <p:xfrm>
          <a:off x="762000" y="1102662"/>
          <a:ext cx="7620000" cy="4754880"/>
        </p:xfrm>
        <a:graphic>
          <a:graphicData uri="http://schemas.openxmlformats.org/drawingml/2006/table">
            <a:tbl>
              <a:tblPr firstRow="1" firstCol="1" bandRow="1">
                <a:tableStyleId>{5C22544A-7EE6-4342-B048-85BDC9FD1C3A}</a:tableStyleId>
              </a:tblPr>
              <a:tblGrid>
                <a:gridCol w="2971800"/>
                <a:gridCol w="4648200"/>
              </a:tblGrid>
              <a:tr h="528320">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DATE</a:t>
                      </a:r>
                      <a:endParaRPr lang="en-US" sz="25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500" dirty="0">
                          <a:effectLst/>
                          <a:latin typeface="Arial" panose="020B0604020202020204" pitchFamily="34" charset="0"/>
                          <a:cs typeface="Arial" panose="020B0604020202020204" pitchFamily="34" charset="0"/>
                        </a:rPr>
                        <a:t>ACTIVITY</a:t>
                      </a:r>
                      <a:endParaRPr lang="en-US" sz="25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smtClean="0">
                          <a:effectLst/>
                          <a:latin typeface="Arial" panose="020B0604020202020204" pitchFamily="34" charset="0"/>
                          <a:cs typeface="Arial" panose="020B0604020202020204" pitchFamily="34" charset="0"/>
                        </a:rPr>
                        <a:t>Aug-Sept</a:t>
                      </a:r>
                      <a:r>
                        <a:rPr lang="en-US" sz="2000" baseline="0" dirty="0" smtClean="0">
                          <a:effectLst/>
                          <a:latin typeface="Arial" panose="020B0604020202020204" pitchFamily="34" charset="0"/>
                          <a:cs typeface="Arial" panose="020B0604020202020204" pitchFamily="34" charset="0"/>
                        </a:rPr>
                        <a:t> 2015</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smtClean="0">
                          <a:effectLst/>
                          <a:latin typeface="Arial" panose="020B0604020202020204" pitchFamily="34" charset="0"/>
                          <a:cs typeface="Arial" panose="020B0604020202020204" pitchFamily="34" charset="0"/>
                        </a:rPr>
                        <a:t>Public meetings &amp; conference</a:t>
                      </a:r>
                      <a:r>
                        <a:rPr lang="en-US" sz="2000" baseline="0" dirty="0" smtClean="0">
                          <a:effectLst/>
                          <a:latin typeface="Arial" panose="020B0604020202020204" pitchFamily="34" charset="0"/>
                          <a:cs typeface="Arial" panose="020B0604020202020204" pitchFamily="34" charset="0"/>
                        </a:rPr>
                        <a:t> calls</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September 30, 2015</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Publicly post draft 1115 amendment</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Sept-Nov 2015</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Stakeholder</a:t>
                      </a:r>
                      <a:r>
                        <a:rPr lang="en-US" sz="2000" baseline="0" dirty="0" smtClean="0">
                          <a:effectLst/>
                          <a:latin typeface="Arial" panose="020B0604020202020204" pitchFamily="34" charset="0"/>
                          <a:ea typeface="Calibri"/>
                          <a:cs typeface="Arial" panose="020B0604020202020204" pitchFamily="34" charset="0"/>
                        </a:rPr>
                        <a:t> engagement – technical</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November 9-13, 2015</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Public meetings on draft amendment</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November 20, 2015</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Post public comments</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January 4, 2016</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Submit 1115 amendment to CMS</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Jan-May,</a:t>
                      </a:r>
                      <a:r>
                        <a:rPr lang="en-US" sz="2000" baseline="0" dirty="0" smtClean="0">
                          <a:effectLst/>
                          <a:latin typeface="Arial" panose="020B0604020202020204" pitchFamily="34" charset="0"/>
                          <a:ea typeface="Calibri"/>
                          <a:cs typeface="Arial" panose="020B0604020202020204" pitchFamily="34" charset="0"/>
                        </a:rPr>
                        <a:t> 2016</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smtClean="0">
                          <a:effectLst/>
                          <a:latin typeface="Arial" panose="020B0604020202020204" pitchFamily="34" charset="0"/>
                          <a:ea typeface="Calibri"/>
                          <a:cs typeface="Arial" panose="020B0604020202020204" pitchFamily="34" charset="0"/>
                        </a:rPr>
                        <a:t>Stakeholder engagement</a:t>
                      </a:r>
                      <a:r>
                        <a:rPr lang="en-US" sz="2000" baseline="0" dirty="0" smtClean="0">
                          <a:effectLst/>
                          <a:latin typeface="Arial" panose="020B0604020202020204" pitchFamily="34" charset="0"/>
                          <a:ea typeface="Calibri"/>
                          <a:cs typeface="Arial" panose="020B0604020202020204" pitchFamily="34" charset="0"/>
                        </a:rPr>
                        <a:t> – operations </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r h="528320">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July 1, 2016</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smtClean="0">
                          <a:effectLst/>
                          <a:latin typeface="Arial" panose="020B0604020202020204" pitchFamily="34" charset="0"/>
                          <a:cs typeface="Arial" panose="020B0604020202020204" pitchFamily="34" charset="0"/>
                        </a:rPr>
                        <a:t>KanCare CommunityCare</a:t>
                      </a:r>
                      <a:r>
                        <a:rPr lang="en-US" sz="2000" baseline="0" dirty="0" smtClean="0">
                          <a:effectLst/>
                          <a:latin typeface="Arial" panose="020B0604020202020204" pitchFamily="34" charset="0"/>
                          <a:cs typeface="Arial" panose="020B0604020202020204" pitchFamily="34" charset="0"/>
                        </a:rPr>
                        <a:t> begins</a:t>
                      </a:r>
                      <a:endParaRPr lang="en-US" sz="20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6"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64</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2055131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60675" y="312420"/>
            <a:ext cx="8602325" cy="75438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600"/>
              </a:lnSpc>
            </a:pPr>
            <a:r>
              <a:rPr lang="en-US" sz="3600" b="1" dirty="0" smtClean="0">
                <a:solidFill>
                  <a:srgbClr val="002060"/>
                </a:solidFill>
                <a:latin typeface="Arial Bold"/>
                <a:cs typeface="Arial Bold"/>
              </a:rPr>
              <a:t>State Considerations</a:t>
            </a:r>
            <a:endParaRPr lang="en-US" sz="3600" b="1" dirty="0">
              <a:solidFill>
                <a:srgbClr val="002060"/>
              </a:solidFill>
              <a:latin typeface="Arial Bold"/>
              <a:cs typeface="Arial Bold"/>
            </a:endParaRPr>
          </a:p>
        </p:txBody>
      </p:sp>
      <p:sp>
        <p:nvSpPr>
          <p:cNvPr id="3" name="TextBox 2"/>
          <p:cNvSpPr txBox="1"/>
          <p:nvPr/>
        </p:nvSpPr>
        <p:spPr>
          <a:xfrm>
            <a:off x="385137" y="1071562"/>
            <a:ext cx="8153400" cy="5170646"/>
          </a:xfrm>
          <a:prstGeom prst="rect">
            <a:avLst/>
          </a:prstGeom>
          <a:noFill/>
        </p:spPr>
        <p:txBody>
          <a:bodyPr wrap="square" rtlCol="0">
            <a:spAutoFit/>
          </a:bodyPr>
          <a:lstStyle/>
          <a:p>
            <a:pPr marL="109538"/>
            <a:r>
              <a:rPr lang="en-US" sz="2800" b="1" dirty="0" smtClean="0">
                <a:solidFill>
                  <a:prstClr val="black"/>
                </a:solidFill>
              </a:rPr>
              <a:t>Technical Elements of the Amendment</a:t>
            </a:r>
          </a:p>
          <a:p>
            <a:pPr marL="457200" indent="-225425">
              <a:buFont typeface="Arial" pitchFamily="34" charset="0"/>
              <a:buChar char="•"/>
            </a:pPr>
            <a:r>
              <a:rPr lang="en-US" sz="2600" dirty="0" smtClean="0">
                <a:solidFill>
                  <a:prstClr val="black"/>
                </a:solidFill>
              </a:rPr>
              <a:t>Stakeholder workgroups and engagement</a:t>
            </a:r>
          </a:p>
          <a:p>
            <a:pPr marL="457200" indent="-225425">
              <a:buFont typeface="Arial" pitchFamily="34" charset="0"/>
              <a:buChar char="•"/>
            </a:pPr>
            <a:r>
              <a:rPr lang="en-US" sz="2600" dirty="0" smtClean="0">
                <a:solidFill>
                  <a:prstClr val="black"/>
                </a:solidFill>
              </a:rPr>
              <a:t>Statutory and regulatory compliance</a:t>
            </a:r>
          </a:p>
          <a:p>
            <a:pPr marL="457200" indent="-225425">
              <a:buFont typeface="Arial" pitchFamily="34" charset="0"/>
              <a:buChar char="•"/>
            </a:pPr>
            <a:r>
              <a:rPr lang="en-US" sz="2600" dirty="0" smtClean="0">
                <a:solidFill>
                  <a:prstClr val="black"/>
                </a:solidFill>
              </a:rPr>
              <a:t>Service definitions, limitations, and rates</a:t>
            </a:r>
          </a:p>
          <a:p>
            <a:pPr marL="457200" indent="-225425">
              <a:buFont typeface="Arial" pitchFamily="34" charset="0"/>
              <a:buChar char="•"/>
            </a:pPr>
            <a:r>
              <a:rPr lang="en-US" sz="2600" dirty="0" smtClean="0">
                <a:solidFill>
                  <a:prstClr val="black"/>
                </a:solidFill>
              </a:rPr>
              <a:t>Quality assurance and performance measures</a:t>
            </a:r>
          </a:p>
          <a:p>
            <a:pPr marL="109538"/>
            <a:endParaRPr lang="en-US" sz="1400" dirty="0" smtClean="0">
              <a:solidFill>
                <a:prstClr val="black"/>
              </a:solidFill>
            </a:endParaRPr>
          </a:p>
          <a:p>
            <a:pPr marL="109538"/>
            <a:r>
              <a:rPr lang="en-US" sz="2800" b="1" dirty="0" smtClean="0">
                <a:solidFill>
                  <a:prstClr val="black"/>
                </a:solidFill>
              </a:rPr>
              <a:t>Operational Elements of Implementation</a:t>
            </a:r>
            <a:endParaRPr lang="en-US" sz="2800" b="1" dirty="0">
              <a:solidFill>
                <a:prstClr val="black"/>
              </a:solidFill>
            </a:endParaRPr>
          </a:p>
          <a:p>
            <a:pPr marL="457200" indent="-225425">
              <a:buFont typeface="Arial" pitchFamily="34" charset="0"/>
              <a:buChar char="•"/>
            </a:pPr>
            <a:r>
              <a:rPr lang="en-US" sz="2600" dirty="0" smtClean="0">
                <a:solidFill>
                  <a:prstClr val="black"/>
                </a:solidFill>
              </a:rPr>
              <a:t>Education of state staff, consumers, providers, legislators, and other stakeholders</a:t>
            </a:r>
          </a:p>
          <a:p>
            <a:pPr marL="457200" indent="-225425">
              <a:buFont typeface="Arial" pitchFamily="34" charset="0"/>
              <a:buChar char="•"/>
            </a:pPr>
            <a:r>
              <a:rPr lang="en-US" sz="2600" dirty="0" smtClean="0">
                <a:solidFill>
                  <a:prstClr val="black"/>
                </a:solidFill>
              </a:rPr>
              <a:t>MCO and provider readiness reviews</a:t>
            </a:r>
          </a:p>
          <a:p>
            <a:pPr marL="457200" indent="-225425">
              <a:buFont typeface="Arial" pitchFamily="34" charset="0"/>
              <a:buChar char="•"/>
            </a:pPr>
            <a:r>
              <a:rPr lang="en-US" sz="2600" dirty="0" smtClean="0">
                <a:solidFill>
                  <a:prstClr val="black"/>
                </a:solidFill>
              </a:rPr>
              <a:t>Assessments, eligibility &amp; workflows</a:t>
            </a:r>
          </a:p>
          <a:p>
            <a:pPr marL="457200" indent="-225425">
              <a:buFont typeface="Arial" pitchFamily="34" charset="0"/>
              <a:buChar char="•"/>
            </a:pPr>
            <a:r>
              <a:rPr lang="en-US" sz="2600" dirty="0" smtClean="0">
                <a:solidFill>
                  <a:prstClr val="black"/>
                </a:solidFill>
              </a:rPr>
              <a:t>Updated policies, tools, and protocols</a:t>
            </a:r>
          </a:p>
          <a:p>
            <a:pPr marL="457200" indent="-225425">
              <a:buFont typeface="Arial" pitchFamily="34" charset="0"/>
              <a:buChar char="•"/>
            </a:pPr>
            <a:r>
              <a:rPr lang="en-US" sz="2600" dirty="0" smtClean="0">
                <a:solidFill>
                  <a:prstClr val="black"/>
                </a:solidFill>
              </a:rPr>
              <a:t>Transitions, terminations &amp; appeals</a:t>
            </a:r>
          </a:p>
        </p:txBody>
      </p:sp>
      <p:sp>
        <p:nvSpPr>
          <p:cNvPr id="4"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65</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406408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057400"/>
            <a:ext cx="4191000" cy="4102100"/>
          </a:xfrm>
        </p:spPr>
        <p:txBody>
          <a:bodyPr>
            <a:normAutofit lnSpcReduction="10000"/>
          </a:bodyPr>
          <a:lstStyle/>
          <a:p>
            <a:pPr>
              <a:buNone/>
            </a:pPr>
            <a:endParaRPr lang="en-US" sz="1500" b="1" dirty="0" smtClean="0"/>
          </a:p>
          <a:p>
            <a:pPr marL="0" indent="0">
              <a:buNone/>
            </a:pPr>
            <a:r>
              <a:rPr lang="en-US" sz="3000" dirty="0" smtClean="0"/>
              <a:t>Sustainability depends </a:t>
            </a:r>
            <a:r>
              <a:rPr lang="en-US" sz="3000" dirty="0"/>
              <a:t>on how well </a:t>
            </a:r>
            <a:r>
              <a:rPr lang="en-US" sz="3000" dirty="0" smtClean="0"/>
              <a:t>the system supports:  </a:t>
            </a:r>
          </a:p>
          <a:p>
            <a:pPr marL="800100" indent="-457200"/>
            <a:r>
              <a:rPr lang="en-US" sz="3000" dirty="0" smtClean="0"/>
              <a:t>Person-centered independent living</a:t>
            </a:r>
          </a:p>
          <a:p>
            <a:pPr marL="800100" indent="-457200"/>
            <a:r>
              <a:rPr lang="en-US" sz="3000" dirty="0" smtClean="0"/>
              <a:t>Families</a:t>
            </a:r>
          </a:p>
          <a:p>
            <a:pPr marL="800100" indent="-457200"/>
            <a:r>
              <a:rPr lang="en-US" sz="3000" dirty="0" smtClean="0"/>
              <a:t>People with employment</a:t>
            </a:r>
          </a:p>
          <a:p>
            <a:pPr marL="800100" indent="-457200"/>
            <a:endParaRPr lang="en-US" sz="3000" dirty="0"/>
          </a:p>
        </p:txBody>
      </p:sp>
      <p:sp>
        <p:nvSpPr>
          <p:cNvPr id="3" name="Title 2"/>
          <p:cNvSpPr>
            <a:spLocks noGrp="1"/>
          </p:cNvSpPr>
          <p:nvPr>
            <p:ph type="title"/>
          </p:nvPr>
        </p:nvSpPr>
        <p:spPr>
          <a:xfrm>
            <a:off x="228600" y="274638"/>
            <a:ext cx="4114800" cy="1858962"/>
          </a:xfrm>
        </p:spPr>
        <p:txBody>
          <a:bodyPr>
            <a:noAutofit/>
          </a:bodyPr>
          <a:lstStyle/>
          <a:p>
            <a:r>
              <a:rPr lang="en-US" sz="3000" b="1" dirty="0" smtClean="0"/>
              <a:t>Most People with Disabilities in Services </a:t>
            </a:r>
            <a:br>
              <a:rPr lang="en-US" sz="3000" b="1" dirty="0" smtClean="0"/>
            </a:br>
            <a:r>
              <a:rPr lang="en-US" sz="3000" b="1" dirty="0" smtClean="0"/>
              <a:t>Live with Family</a:t>
            </a:r>
            <a:endParaRPr lang="en-US" sz="3000" b="1" dirty="0"/>
          </a:p>
        </p:txBody>
      </p:sp>
      <p:pic>
        <p:nvPicPr>
          <p:cNvPr id="5" name="Content Placeholder 9" descr="1. Uncle Bubba.jpg"/>
          <p:cNvPicPr>
            <a:picLocks noChangeAspect="1"/>
          </p:cNvPicPr>
          <p:nvPr/>
        </p:nvPicPr>
        <p:blipFill>
          <a:blip r:embed="rId3" cstate="print"/>
          <a:stretch>
            <a:fillRect/>
          </a:stretch>
        </p:blipFill>
        <p:spPr>
          <a:xfrm>
            <a:off x="4572000" y="0"/>
            <a:ext cx="4572000" cy="7253084"/>
          </a:xfrm>
          <a:prstGeom prst="rect">
            <a:avLst/>
          </a:prstGeom>
        </p:spPr>
      </p:pic>
      <p:sp>
        <p:nvSpPr>
          <p:cNvPr id="6"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66</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631032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416" y="4495800"/>
            <a:ext cx="7772400" cy="1470025"/>
          </a:xfrm>
        </p:spPr>
        <p:txBody>
          <a:bodyPr>
            <a:noAutofit/>
          </a:bodyPr>
          <a:lstStyle/>
          <a:p>
            <a:r>
              <a:rPr lang="en-US" sz="2000" dirty="0">
                <a:solidFill>
                  <a:srgbClr val="002569"/>
                </a:solidFill>
              </a:rPr>
              <a:t>For more information about KanCare:</a:t>
            </a:r>
            <a:br>
              <a:rPr lang="en-US" sz="2000" dirty="0">
                <a:solidFill>
                  <a:srgbClr val="002569"/>
                </a:solidFill>
              </a:rPr>
            </a:br>
            <a:r>
              <a:rPr lang="en-US" sz="500" dirty="0" smtClean="0">
                <a:solidFill>
                  <a:srgbClr val="002569"/>
                </a:solidFill>
              </a:rPr>
              <a:t/>
            </a:r>
            <a:br>
              <a:rPr lang="en-US" sz="500" dirty="0" smtClean="0">
                <a:solidFill>
                  <a:srgbClr val="002569"/>
                </a:solidFill>
              </a:rPr>
            </a:br>
            <a:r>
              <a:rPr lang="en-US" sz="2000" dirty="0" smtClean="0">
                <a:solidFill>
                  <a:srgbClr val="002569"/>
                </a:solidFill>
                <a:hlinkClick r:id="rId2"/>
              </a:rPr>
              <a:t>www.kancare.ks.gov</a:t>
            </a:r>
            <a:r>
              <a:rPr lang="en-US" sz="2000" dirty="0">
                <a:solidFill>
                  <a:srgbClr val="002569"/>
                </a:solidFill>
              </a:rPr>
              <a:t/>
            </a:r>
            <a:br>
              <a:rPr lang="en-US" sz="2000" dirty="0">
                <a:solidFill>
                  <a:srgbClr val="002569"/>
                </a:solidFill>
              </a:rPr>
            </a:br>
            <a:r>
              <a:rPr lang="en-US" sz="2000" dirty="0">
                <a:solidFill>
                  <a:srgbClr val="002569"/>
                </a:solidFill>
              </a:rPr>
              <a:t/>
            </a:r>
            <a:br>
              <a:rPr lang="en-US" sz="2000" dirty="0">
                <a:solidFill>
                  <a:srgbClr val="002569"/>
                </a:solidFill>
              </a:rPr>
            </a:br>
            <a:r>
              <a:rPr lang="en-US" sz="2000" dirty="0">
                <a:solidFill>
                  <a:srgbClr val="002569"/>
                </a:solidFill>
              </a:rPr>
              <a:t>For more information about waiver integration:</a:t>
            </a:r>
            <a:br>
              <a:rPr lang="en-US" sz="2000" dirty="0">
                <a:solidFill>
                  <a:srgbClr val="002569"/>
                </a:solidFill>
              </a:rPr>
            </a:br>
            <a:r>
              <a:rPr lang="en-US" sz="500" dirty="0">
                <a:solidFill>
                  <a:srgbClr val="002569"/>
                </a:solidFill>
              </a:rPr>
              <a:t/>
            </a:r>
            <a:br>
              <a:rPr lang="en-US" sz="500" dirty="0">
                <a:solidFill>
                  <a:srgbClr val="002569"/>
                </a:solidFill>
              </a:rPr>
            </a:br>
            <a:r>
              <a:rPr lang="en-US" sz="2000" u="sng" dirty="0">
                <a:solidFill>
                  <a:srgbClr val="002569"/>
                </a:solidFill>
                <a:hlinkClick r:id="rId3"/>
              </a:rPr>
              <a:t>http://www.kancare.ks.gov/section_1115_waiver.htm</a:t>
            </a:r>
            <a:r>
              <a:rPr lang="en-US" sz="2000" u="sng" dirty="0">
                <a:solidFill>
                  <a:srgbClr val="002569"/>
                </a:solidFill>
              </a:rPr>
              <a:t> </a:t>
            </a:r>
            <a:r>
              <a:rPr lang="en-US" sz="2000" dirty="0">
                <a:solidFill>
                  <a:srgbClr val="002569"/>
                </a:solidFill>
              </a:rPr>
              <a:t/>
            </a:r>
            <a:br>
              <a:rPr lang="en-US" sz="2000" dirty="0">
                <a:solidFill>
                  <a:srgbClr val="002569"/>
                </a:solidFill>
              </a:rPr>
            </a:br>
            <a:r>
              <a:rPr lang="en-US" sz="2000" dirty="0">
                <a:solidFill>
                  <a:srgbClr val="002569"/>
                </a:solidFill>
              </a:rPr>
              <a:t>OR</a:t>
            </a:r>
            <a:br>
              <a:rPr lang="en-US" sz="2000" dirty="0">
                <a:solidFill>
                  <a:srgbClr val="002569"/>
                </a:solidFill>
              </a:rPr>
            </a:br>
            <a:r>
              <a:rPr lang="en-US" sz="2000" u="sng" dirty="0" smtClean="0">
                <a:solidFill>
                  <a:srgbClr val="002569"/>
                </a:solidFill>
                <a:hlinkClick r:id="rId4"/>
              </a:rPr>
              <a:t>www.kdads.ks.gov</a:t>
            </a:r>
            <a:r>
              <a:rPr lang="en-US" sz="2000" u="sng" dirty="0" smtClean="0">
                <a:solidFill>
                  <a:srgbClr val="002569"/>
                </a:solidFill>
              </a:rPr>
              <a:t/>
            </a:r>
            <a:br>
              <a:rPr lang="en-US" sz="2000" u="sng" dirty="0" smtClean="0">
                <a:solidFill>
                  <a:srgbClr val="002569"/>
                </a:solidFill>
              </a:rPr>
            </a:br>
            <a:endParaRPr lang="en-US" sz="2000" dirty="0"/>
          </a:p>
        </p:txBody>
      </p:sp>
      <p:cxnSp>
        <p:nvCxnSpPr>
          <p:cNvPr id="5" name="Straight Connector 4"/>
          <p:cNvCxnSpPr/>
          <p:nvPr/>
        </p:nvCxnSpPr>
        <p:spPr>
          <a:xfrm>
            <a:off x="332232" y="3505200"/>
            <a:ext cx="8430768" cy="0"/>
          </a:xfrm>
          <a:prstGeom prst="line">
            <a:avLst/>
          </a:prstGeom>
          <a:ln w="76200">
            <a:solidFill>
              <a:srgbClr val="204C82"/>
            </a:solidFill>
          </a:ln>
        </p:spPr>
        <p:style>
          <a:lnRef idx="1">
            <a:schemeClr val="dk1"/>
          </a:lnRef>
          <a:fillRef idx="0">
            <a:schemeClr val="dk1"/>
          </a:fillRef>
          <a:effectRef idx="0">
            <a:schemeClr val="dk1"/>
          </a:effectRef>
          <a:fontRef idx="minor">
            <a:schemeClr val="tx1"/>
          </a:fontRef>
        </p:style>
      </p:cxnSp>
      <p:sp>
        <p:nvSpPr>
          <p:cNvPr id="4" name="Slide Number Placeholder 5"/>
          <p:cNvSpPr txBox="1">
            <a:spLocks/>
          </p:cNvSpPr>
          <p:nvPr/>
        </p:nvSpPr>
        <p:spPr bwMode="auto">
          <a:xfrm>
            <a:off x="279779" y="6204281"/>
            <a:ext cx="91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fld id="{E2F86D0A-B608-40AC-A50D-02DA6F82E1D4}" type="slidenum">
              <a:rPr kumimoji="0" lang="en-US" sz="1400" b="1" i="0" u="none" strike="noStrike" kern="1200" cap="none" spc="0" normalizeH="0" baseline="0" noProof="0" smtClean="0">
                <a:ln>
                  <a:noFill/>
                </a:ln>
                <a:solidFill>
                  <a:srgbClr val="7498BF"/>
                </a:solidFill>
                <a:effectLst/>
                <a:uLnTx/>
                <a:uFillTx/>
                <a:latin typeface="Calibri" pitchFamily="34" charset="0"/>
                <a:ea typeface="+mn-ea"/>
                <a:cs typeface="Calibri" pitchFamily="34" charset="0"/>
              </a:rPr>
              <a:pPr marL="0" marR="0" lvl="0" indent="0" defTabSz="914400" rtl="0" eaLnBrk="1" fontAlgn="auto" latinLnBrk="0" hangingPunct="1">
                <a:lnSpc>
                  <a:spcPct val="100000"/>
                </a:lnSpc>
                <a:spcBef>
                  <a:spcPts val="0"/>
                </a:spcBef>
                <a:spcAft>
                  <a:spcPts val="0"/>
                </a:spcAft>
                <a:buClrTx/>
                <a:buSzTx/>
                <a:buFontTx/>
                <a:buNone/>
                <a:tabLst/>
                <a:defRPr/>
              </a:pPr>
              <a:t>67</a:t>
            </a:fld>
            <a:endParaRPr kumimoji="0" lang="en-US" sz="1400" b="1" i="0" u="none" strike="noStrike" kern="1200" cap="none" spc="0" normalizeH="0" baseline="0" noProof="0" dirty="0">
              <a:ln>
                <a:noFill/>
              </a:ln>
              <a:solidFill>
                <a:srgbClr val="7498B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12499599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2969778997"/>
              </p:ext>
            </p:extLst>
          </p:nvPr>
        </p:nvGraphicFramePr>
        <p:xfrm>
          <a:off x="448101" y="1359090"/>
          <a:ext cx="8040806" cy="3709178"/>
        </p:xfrm>
        <a:graphic>
          <a:graphicData uri="http://schemas.openxmlformats.org/drawingml/2006/table">
            <a:tbl>
              <a:tblPr/>
              <a:tblGrid>
                <a:gridCol w="8040806"/>
              </a:tblGrid>
              <a:tr h="274638">
                <a:tc>
                  <a:txBody>
                    <a:bodyPr/>
                    <a:lstStyle/>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CHCS Introduction and Overview of National Long-Term Services and Support Scan</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Texas: </a:t>
                      </a:r>
                      <a:r>
                        <a:rPr kumimoji="0" lang="en-US" altLang="en-US" sz="2200" b="0" i="0" u="none" strike="noStrike" kern="1200" cap="none" normalizeH="0" baseline="0" noProof="0" dirty="0" smtClean="0">
                          <a:ln>
                            <a:noFill/>
                          </a:ln>
                          <a:solidFill>
                            <a:srgbClr val="003580"/>
                          </a:solidFill>
                          <a:effectLst/>
                          <a:latin typeface="Calibri" pitchFamily="34" charset="0"/>
                          <a:ea typeface="+mn-ea"/>
                          <a:cs typeface="+mn-cs"/>
                        </a:rPr>
                        <a:t>State Innovations in Long-Term Services and Supports: Providing Person-Centered, Community-Based Care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Tennessee: TennCare Long Term Services &amp; Supports Value Based Purchasing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Kansas: Integrating Long-Term Services and Supports in Managed Care</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1" i="0" u="none" strike="noStrike" cap="none" normalizeH="0" baseline="0" dirty="0" smtClean="0">
                          <a:ln>
                            <a:noFill/>
                          </a:ln>
                          <a:solidFill>
                            <a:srgbClr val="003580"/>
                          </a:solidFill>
                          <a:effectLst/>
                          <a:latin typeface="Calibri" pitchFamily="34" charset="0"/>
                        </a:rPr>
                        <a:t>Questions and Answers</a:t>
                      </a:r>
                    </a:p>
                  </a:txBody>
                  <a:tcPr marL="82058" marR="82058" marT="41029" marB="41029"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Title 6"/>
          <p:cNvSpPr>
            <a:spLocks noGrp="1"/>
          </p:cNvSpPr>
          <p:nvPr>
            <p:ph type="title"/>
          </p:nvPr>
        </p:nvSpPr>
        <p:spPr/>
        <p:txBody>
          <a:bodyPr/>
          <a:lstStyle/>
          <a:p>
            <a:r>
              <a:rPr lang="en-US" dirty="0" smtClean="0"/>
              <a:t>Agenda</a:t>
            </a:r>
            <a:endParaRPr lang="en-US" dirty="0"/>
          </a:p>
        </p:txBody>
      </p:sp>
      <p:sp>
        <p:nvSpPr>
          <p:cNvPr id="9" name="Slide Number Placeholder 8"/>
          <p:cNvSpPr>
            <a:spLocks noGrp="1"/>
          </p:cNvSpPr>
          <p:nvPr>
            <p:ph type="sldNum" sz="quarter" idx="11"/>
          </p:nvPr>
        </p:nvSpPr>
        <p:spPr/>
        <p:txBody>
          <a:bodyPr/>
          <a:lstStyle/>
          <a:p>
            <a:pPr>
              <a:defRPr/>
            </a:pPr>
            <a:fld id="{03F961D5-DD75-4353-BA83-7E0540E4EC44}" type="slidenum">
              <a:rPr lang="en-US" smtClean="0">
                <a:solidFill>
                  <a:srgbClr val="7498BF"/>
                </a:solidFill>
              </a:rPr>
              <a:pPr>
                <a:defRPr/>
              </a:pPr>
              <a:t>68</a:t>
            </a:fld>
            <a:endParaRPr lang="en-US" dirty="0">
              <a:solidFill>
                <a:srgbClr val="7498BF"/>
              </a:solidFill>
            </a:endParaRPr>
          </a:p>
        </p:txBody>
      </p:sp>
    </p:spTree>
    <p:extLst>
      <p:ext uri="{BB962C8B-B14F-4D97-AF65-F5344CB8AC3E}">
        <p14:creationId xmlns:p14="http://schemas.microsoft.com/office/powerpoint/2010/main" val="186856508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dirty="0" smtClean="0">
                <a:effectLst/>
              </a:rPr>
              <a:t>Questions?</a:t>
            </a:r>
          </a:p>
        </p:txBody>
      </p:sp>
      <p:sp>
        <p:nvSpPr>
          <p:cNvPr id="819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fontAlgn="base">
              <a:spcBef>
                <a:spcPct val="0"/>
              </a:spcBef>
              <a:spcAft>
                <a:spcPct val="0"/>
              </a:spcAft>
            </a:pPr>
            <a:fld id="{C4CBF784-639F-40B7-A62F-5E8EB65FD3BE}" type="slidenum">
              <a:rPr lang="en-US" sz="1400">
                <a:solidFill>
                  <a:srgbClr val="003580"/>
                </a:solidFill>
              </a:rPr>
              <a:pPr algn="r" fontAlgn="base">
                <a:spcBef>
                  <a:spcPct val="0"/>
                </a:spcBef>
                <a:spcAft>
                  <a:spcPct val="0"/>
                </a:spcAft>
              </a:pPr>
              <a:t>69</a:t>
            </a:fld>
            <a:endParaRPr lang="en-US" sz="1400" dirty="0">
              <a:solidFill>
                <a:srgbClr val="003580"/>
              </a:solidFill>
            </a:endParaRPr>
          </a:p>
        </p:txBody>
      </p:sp>
      <p:sp>
        <p:nvSpPr>
          <p:cNvPr id="9" name="Rectangle 8"/>
          <p:cNvSpPr/>
          <p:nvPr/>
        </p:nvSpPr>
        <p:spPr>
          <a:xfrm>
            <a:off x="0" y="5562600"/>
            <a:ext cx="91440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US" sz="2400" b="1" dirty="0">
                <a:solidFill>
                  <a:srgbClr val="003580"/>
                </a:solidFill>
                <a:latin typeface="Calibri" pitchFamily="34" charset="0"/>
                <a:cs typeface="Calibri" pitchFamily="34" charset="0"/>
              </a:rPr>
              <a:t>www.chcs.org</a:t>
            </a:r>
          </a:p>
        </p:txBody>
      </p:sp>
      <p:sp>
        <p:nvSpPr>
          <p:cNvPr id="6" name="TextBox 5"/>
          <p:cNvSpPr txBox="1"/>
          <p:nvPr/>
        </p:nvSpPr>
        <p:spPr>
          <a:xfrm>
            <a:off x="381000" y="1371600"/>
            <a:ext cx="7467600" cy="3108543"/>
          </a:xfrm>
          <a:prstGeom prst="rect">
            <a:avLst/>
          </a:prstGeom>
          <a:noFill/>
        </p:spPr>
        <p:txBody>
          <a:bodyPr wrap="square" rtlCol="0">
            <a:spAutoFit/>
          </a:bodyPr>
          <a:lstStyle/>
          <a:p>
            <a:pPr fontAlgn="base">
              <a:spcBef>
                <a:spcPct val="0"/>
              </a:spcBef>
              <a:spcAft>
                <a:spcPct val="0"/>
              </a:spcAft>
            </a:pPr>
            <a:endParaRPr lang="en-US" sz="2800" b="1" dirty="0" smtClean="0">
              <a:solidFill>
                <a:srgbClr val="003580"/>
              </a:solidFill>
              <a:latin typeface="Calibri" pitchFamily="34" charset="0"/>
              <a:cs typeface="Calibri" pitchFamily="34" charset="0"/>
            </a:endParaRPr>
          </a:p>
          <a:p>
            <a:pPr fontAlgn="base">
              <a:spcBef>
                <a:spcPct val="0"/>
              </a:spcBef>
              <a:spcAft>
                <a:spcPct val="0"/>
              </a:spcAft>
            </a:pPr>
            <a:endParaRPr lang="en-US" sz="2800" b="1" dirty="0">
              <a:solidFill>
                <a:srgbClr val="003580"/>
              </a:solidFill>
              <a:latin typeface="Calibri" pitchFamily="34" charset="0"/>
              <a:cs typeface="Calibri" pitchFamily="34" charset="0"/>
            </a:endParaRPr>
          </a:p>
          <a:p>
            <a:pPr fontAlgn="base">
              <a:spcBef>
                <a:spcPct val="0"/>
              </a:spcBef>
              <a:spcAft>
                <a:spcPct val="0"/>
              </a:spcAft>
            </a:pPr>
            <a:r>
              <a:rPr lang="en-US" sz="2800" b="1" dirty="0" smtClean="0">
                <a:solidFill>
                  <a:srgbClr val="003580"/>
                </a:solidFill>
                <a:latin typeface="Calibri" pitchFamily="34" charset="0"/>
                <a:cs typeface="Calibri" pitchFamily="34" charset="0"/>
              </a:rPr>
              <a:t>Contact </a:t>
            </a:r>
            <a:r>
              <a:rPr lang="en-US" sz="2800" b="1" dirty="0">
                <a:solidFill>
                  <a:srgbClr val="003580"/>
                </a:solidFill>
                <a:latin typeface="Calibri" pitchFamily="34" charset="0"/>
                <a:cs typeface="Calibri" pitchFamily="34" charset="0"/>
              </a:rPr>
              <a:t>Information</a:t>
            </a:r>
            <a:r>
              <a:rPr lang="en-US" sz="2800" b="1" dirty="0" smtClean="0">
                <a:solidFill>
                  <a:srgbClr val="003580"/>
                </a:solidFill>
                <a:latin typeface="Calibri" pitchFamily="34" charset="0"/>
                <a:cs typeface="Calibri" pitchFamily="34" charset="0"/>
              </a:rPr>
              <a:t>:</a:t>
            </a:r>
            <a:endParaRPr lang="en-US" sz="2400" b="1" dirty="0">
              <a:solidFill>
                <a:srgbClr val="003580"/>
              </a:solidFill>
              <a:latin typeface="Calibri" pitchFamily="34" charset="0"/>
              <a:cs typeface="Calibri" pitchFamily="34" charset="0"/>
            </a:endParaRPr>
          </a:p>
          <a:p>
            <a:pPr fontAlgn="base">
              <a:spcBef>
                <a:spcPct val="0"/>
              </a:spcBef>
              <a:spcAft>
                <a:spcPct val="0"/>
              </a:spcAft>
            </a:pPr>
            <a:r>
              <a:rPr lang="en-US" sz="2800" dirty="0" smtClean="0">
                <a:solidFill>
                  <a:srgbClr val="003580"/>
                </a:solidFill>
                <a:latin typeface="Calibri" pitchFamily="34" charset="0"/>
                <a:cs typeface="Calibri" pitchFamily="34" charset="0"/>
              </a:rPr>
              <a:t>Alexandra Kruse: </a:t>
            </a:r>
            <a:r>
              <a:rPr lang="en-US" sz="2800" dirty="0" smtClean="0">
                <a:solidFill>
                  <a:srgbClr val="003580"/>
                </a:solidFill>
                <a:latin typeface="Calibri" pitchFamily="34" charset="0"/>
                <a:cs typeface="Calibri" pitchFamily="34" charset="0"/>
                <a:hlinkClick r:id="rId2"/>
              </a:rPr>
              <a:t>akruse@chcs.org</a:t>
            </a:r>
            <a:r>
              <a:rPr lang="en-US" sz="2800" dirty="0" smtClean="0">
                <a:solidFill>
                  <a:srgbClr val="003580"/>
                </a:solidFill>
                <a:latin typeface="Calibri" pitchFamily="34" charset="0"/>
                <a:cs typeface="Calibri" pitchFamily="34" charset="0"/>
              </a:rPr>
              <a:t> </a:t>
            </a:r>
            <a:endParaRPr lang="en-US" sz="1400" dirty="0">
              <a:solidFill>
                <a:srgbClr val="FFFFFF"/>
              </a:solidFill>
              <a:latin typeface="Calibri" pitchFamily="34" charset="0"/>
              <a:cs typeface="Calibri" pitchFamily="34" charset="0"/>
            </a:endParaRPr>
          </a:p>
          <a:p>
            <a:pPr fontAlgn="base">
              <a:spcBef>
                <a:spcPct val="0"/>
              </a:spcBef>
              <a:spcAft>
                <a:spcPct val="0"/>
              </a:spcAft>
            </a:pPr>
            <a:r>
              <a:rPr lang="en-US" sz="2800" dirty="0">
                <a:solidFill>
                  <a:srgbClr val="003580"/>
                </a:solidFill>
                <a:latin typeface="Calibri" pitchFamily="34" charset="0"/>
                <a:cs typeface="Calibri" pitchFamily="34" charset="0"/>
              </a:rPr>
              <a:t>Chris Welch: </a:t>
            </a:r>
            <a:r>
              <a:rPr lang="en-US" sz="2800" dirty="0" smtClean="0">
                <a:solidFill>
                  <a:srgbClr val="003580"/>
                </a:solidFill>
                <a:latin typeface="Calibri" pitchFamily="34" charset="0"/>
                <a:cs typeface="Calibri" pitchFamily="34" charset="0"/>
                <a:hlinkClick r:id="rId3"/>
              </a:rPr>
              <a:t>Chris.Welch@hhsc.state.tx.us</a:t>
            </a:r>
            <a:r>
              <a:rPr lang="en-US" sz="2800" dirty="0" smtClean="0">
                <a:solidFill>
                  <a:srgbClr val="003580"/>
                </a:solidFill>
                <a:latin typeface="Calibri" pitchFamily="34" charset="0"/>
                <a:cs typeface="Calibri" pitchFamily="34" charset="0"/>
              </a:rPr>
              <a:t> </a:t>
            </a:r>
          </a:p>
          <a:p>
            <a:pPr fontAlgn="base">
              <a:spcBef>
                <a:spcPct val="0"/>
              </a:spcBef>
              <a:spcAft>
                <a:spcPct val="0"/>
              </a:spcAft>
            </a:pPr>
            <a:r>
              <a:rPr lang="en-US" sz="2800" dirty="0" smtClean="0">
                <a:solidFill>
                  <a:srgbClr val="003580"/>
                </a:solidFill>
                <a:latin typeface="Calibri" pitchFamily="34" charset="0"/>
                <a:cs typeface="Calibri" pitchFamily="34" charset="0"/>
              </a:rPr>
              <a:t>Jay Taylor: </a:t>
            </a:r>
            <a:r>
              <a:rPr lang="en-US" sz="2800" dirty="0" smtClean="0">
                <a:solidFill>
                  <a:srgbClr val="003580"/>
                </a:solidFill>
                <a:latin typeface="Calibri" pitchFamily="34" charset="0"/>
                <a:cs typeface="Calibri" pitchFamily="34" charset="0"/>
                <a:hlinkClick r:id="rId4"/>
              </a:rPr>
              <a:t>Jay.Taylor@tn.gov</a:t>
            </a:r>
            <a:r>
              <a:rPr lang="en-US" sz="2800" dirty="0" smtClean="0">
                <a:solidFill>
                  <a:srgbClr val="003580"/>
                </a:solidFill>
                <a:latin typeface="Calibri" pitchFamily="34" charset="0"/>
                <a:cs typeface="Calibri" pitchFamily="34" charset="0"/>
              </a:rPr>
              <a:t> </a:t>
            </a:r>
          </a:p>
          <a:p>
            <a:pPr fontAlgn="base">
              <a:spcBef>
                <a:spcPct val="0"/>
              </a:spcBef>
              <a:spcAft>
                <a:spcPct val="0"/>
              </a:spcAft>
            </a:pPr>
            <a:r>
              <a:rPr lang="en-US" sz="2800" dirty="0" smtClean="0">
                <a:solidFill>
                  <a:srgbClr val="003580"/>
                </a:solidFill>
                <a:latin typeface="Calibri" pitchFamily="34" charset="0"/>
                <a:cs typeface="Calibri" pitchFamily="34" charset="0"/>
              </a:rPr>
              <a:t>Aquila Jordan: </a:t>
            </a:r>
            <a:r>
              <a:rPr lang="en-US" sz="2800" dirty="0" smtClean="0">
                <a:solidFill>
                  <a:srgbClr val="003580"/>
                </a:solidFill>
                <a:latin typeface="Calibri" pitchFamily="34" charset="0"/>
                <a:cs typeface="Calibri" pitchFamily="34" charset="0"/>
                <a:hlinkClick r:id="rId5"/>
              </a:rPr>
              <a:t>a.jordan@kdads.ks.gov</a:t>
            </a:r>
            <a:r>
              <a:rPr lang="en-US" sz="2800" dirty="0" smtClean="0">
                <a:solidFill>
                  <a:srgbClr val="003580"/>
                </a:solidFill>
                <a:latin typeface="Calibri" pitchFamily="34" charset="0"/>
                <a:cs typeface="Calibri" pitchFamily="34" charset="0"/>
              </a:rPr>
              <a:t> </a:t>
            </a:r>
            <a:endParaRPr lang="en-US" sz="2800" dirty="0">
              <a:solidFill>
                <a:srgbClr val="003580"/>
              </a:solidFill>
              <a:latin typeface="Calibri" pitchFamily="34" charset="0"/>
              <a:cs typeface="Calibri" pitchFamily="34" charset="0"/>
            </a:endParaRPr>
          </a:p>
        </p:txBody>
      </p:sp>
    </p:spTree>
    <p:extLst>
      <p:ext uri="{BB962C8B-B14F-4D97-AF65-F5344CB8AC3E}">
        <p14:creationId xmlns:p14="http://schemas.microsoft.com/office/powerpoint/2010/main" val="382868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LTSS Scan: Introduction		</a:t>
            </a:r>
            <a:endParaRPr lang="en-US" dirty="0"/>
          </a:p>
        </p:txBody>
      </p:sp>
      <p:sp>
        <p:nvSpPr>
          <p:cNvPr id="3" name="Content Placeholder 2"/>
          <p:cNvSpPr>
            <a:spLocks noGrp="1"/>
          </p:cNvSpPr>
          <p:nvPr>
            <p:ph idx="1"/>
          </p:nvPr>
        </p:nvSpPr>
        <p:spPr/>
        <p:txBody>
          <a:bodyPr/>
          <a:lstStyle/>
          <a:p>
            <a:r>
              <a:rPr lang="en-US" dirty="0" smtClean="0"/>
              <a:t>CHCS project supported by The SCAN Foundation</a:t>
            </a:r>
          </a:p>
          <a:p>
            <a:r>
              <a:rPr lang="en-US" dirty="0" smtClean="0"/>
              <a:t>Analyze </a:t>
            </a:r>
            <a:r>
              <a:rPr lang="en-US" dirty="0"/>
              <a:t>LTSS delivery system </a:t>
            </a:r>
            <a:r>
              <a:rPr lang="en-US" dirty="0" smtClean="0"/>
              <a:t>innovations </a:t>
            </a:r>
            <a:r>
              <a:rPr lang="en-US" dirty="0"/>
              <a:t>in states using both MLTSS programs and ACA vehicles to transform care for vulnerable LTSS populations</a:t>
            </a:r>
            <a:r>
              <a:rPr lang="en-US" dirty="0" smtClean="0"/>
              <a:t> </a:t>
            </a:r>
          </a:p>
          <a:p>
            <a:r>
              <a:rPr lang="en-US" dirty="0" smtClean="0"/>
              <a:t>Seven states interviewed:</a:t>
            </a:r>
          </a:p>
          <a:p>
            <a:pPr marL="457200" lvl="1" indent="0">
              <a:buNone/>
            </a:pPr>
            <a:r>
              <a:rPr lang="en-US" dirty="0" smtClean="0"/>
              <a:t>- </a:t>
            </a:r>
            <a:r>
              <a:rPr lang="en-US" dirty="0"/>
              <a:t>Arizona </a:t>
            </a:r>
            <a:r>
              <a:rPr lang="en-US" dirty="0" smtClean="0"/>
              <a:t>		</a:t>
            </a:r>
            <a:r>
              <a:rPr lang="en-US" dirty="0"/>
              <a:t>- New Jersey</a:t>
            </a:r>
            <a:endParaRPr lang="en-US" dirty="0" smtClean="0"/>
          </a:p>
          <a:p>
            <a:pPr marL="457200" lvl="1" indent="0">
              <a:buNone/>
            </a:pPr>
            <a:r>
              <a:rPr lang="en-US" dirty="0" smtClean="0"/>
              <a:t>- California		</a:t>
            </a:r>
            <a:r>
              <a:rPr lang="en-US" dirty="0"/>
              <a:t>- Tennessee</a:t>
            </a:r>
          </a:p>
          <a:p>
            <a:pPr marL="457200" lvl="1" indent="0">
              <a:buNone/>
            </a:pPr>
            <a:r>
              <a:rPr lang="en-US" dirty="0"/>
              <a:t>- Kansas </a:t>
            </a:r>
            <a:r>
              <a:rPr lang="en-US" dirty="0" smtClean="0"/>
              <a:t>		- </a:t>
            </a:r>
            <a:r>
              <a:rPr lang="en-US" dirty="0"/>
              <a:t>Texas	</a:t>
            </a:r>
            <a:endParaRPr lang="en-US" dirty="0" smtClean="0"/>
          </a:p>
          <a:p>
            <a:pPr marL="457200" lvl="1" indent="0">
              <a:buNone/>
            </a:pPr>
            <a:r>
              <a:rPr lang="en-US" dirty="0" smtClean="0"/>
              <a:t>- Minnesota		</a:t>
            </a:r>
          </a:p>
          <a:p>
            <a:r>
              <a:rPr lang="en-US" dirty="0" smtClean="0">
                <a:solidFill>
                  <a:srgbClr val="003580"/>
                </a:solidFill>
              </a:rPr>
              <a:t>Policy brief will highlight </a:t>
            </a:r>
            <a:r>
              <a:rPr lang="en-US" dirty="0" smtClean="0"/>
              <a:t>key takeaways</a:t>
            </a:r>
          </a:p>
        </p:txBody>
      </p:sp>
      <p:sp>
        <p:nvSpPr>
          <p:cNvPr id="4" name="Slide Number Placeholder 3"/>
          <p:cNvSpPr>
            <a:spLocks noGrp="1"/>
          </p:cNvSpPr>
          <p:nvPr>
            <p:ph type="sldNum" sz="quarter" idx="11"/>
          </p:nvPr>
        </p:nvSpPr>
        <p:spPr/>
        <p:txBody>
          <a:bodyPr/>
          <a:lstStyle/>
          <a:p>
            <a:pPr>
              <a:defRPr/>
            </a:pPr>
            <a:fld id="{010D1B89-3E62-4CE7-B74A-64EFB01F397A}" type="slidenum">
              <a:rPr lang="en-US" smtClean="0">
                <a:solidFill>
                  <a:srgbClr val="7498BF"/>
                </a:solidFill>
              </a:rPr>
              <a:pPr>
                <a:defRPr/>
              </a:pPr>
              <a:t>7</a:t>
            </a:fld>
            <a:endParaRPr lang="en-US" dirty="0">
              <a:solidFill>
                <a:srgbClr val="7498BF"/>
              </a:solidFill>
            </a:endParaRPr>
          </a:p>
        </p:txBody>
      </p:sp>
    </p:spTree>
    <p:extLst>
      <p:ext uri="{BB962C8B-B14F-4D97-AF65-F5344CB8AC3E}">
        <p14:creationId xmlns:p14="http://schemas.microsoft.com/office/powerpoint/2010/main" val="20451298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dirty="0" smtClean="0">
                <a:effectLst/>
              </a:rPr>
              <a:t>Visit CHCS.org to…</a:t>
            </a:r>
          </a:p>
        </p:txBody>
      </p:sp>
      <p:sp>
        <p:nvSpPr>
          <p:cNvPr id="8195" name="Rectangle 3"/>
          <p:cNvSpPr>
            <a:spLocks noGrp="1" noChangeArrowheads="1"/>
          </p:cNvSpPr>
          <p:nvPr>
            <p:ph type="body" idx="4294967295"/>
          </p:nvPr>
        </p:nvSpPr>
        <p:spPr>
          <a:xfrm>
            <a:off x="457200" y="1752600"/>
            <a:ext cx="8077200" cy="4191000"/>
          </a:xfrm>
        </p:spPr>
        <p:txBody>
          <a:bodyPr/>
          <a:lstStyle/>
          <a:p>
            <a:pPr eaLnBrk="1" hangingPunct="1">
              <a:buFont typeface="Wingdings" pitchFamily="2" charset="2"/>
              <a:buChar char="§"/>
            </a:pPr>
            <a:r>
              <a:rPr lang="en-US" sz="2400" b="1" dirty="0" smtClean="0"/>
              <a:t>Download</a:t>
            </a:r>
            <a:r>
              <a:rPr lang="en-US" sz="2400" dirty="0" smtClean="0"/>
              <a:t> practical resources to improve the quality and cost-effectiveness of Medicaid services</a:t>
            </a:r>
          </a:p>
          <a:p>
            <a:pPr eaLnBrk="1" hangingPunct="1"/>
            <a:endParaRPr lang="en-US" sz="1100" dirty="0" smtClean="0"/>
          </a:p>
          <a:p>
            <a:pPr eaLnBrk="1" hangingPunct="1">
              <a:buFont typeface="Wingdings" pitchFamily="2" charset="2"/>
              <a:buChar char="§"/>
            </a:pPr>
            <a:r>
              <a:rPr lang="en-US" sz="2400" b="1" dirty="0" smtClean="0"/>
              <a:t>Subscribe</a:t>
            </a:r>
            <a:r>
              <a:rPr lang="en-US" sz="2400" dirty="0" smtClean="0"/>
              <a:t> to CHCS e-mail updates to learn about new programs and resources </a:t>
            </a:r>
          </a:p>
          <a:p>
            <a:pPr eaLnBrk="1" hangingPunct="1"/>
            <a:endParaRPr lang="en-US" sz="1100" dirty="0" smtClean="0"/>
          </a:p>
          <a:p>
            <a:pPr eaLnBrk="1" hangingPunct="1">
              <a:buFont typeface="Wingdings" pitchFamily="2" charset="2"/>
              <a:buChar char="§"/>
            </a:pPr>
            <a:r>
              <a:rPr lang="en-US" sz="2400" b="1" dirty="0" smtClean="0"/>
              <a:t>Learn</a:t>
            </a:r>
            <a:r>
              <a:rPr lang="en-US" sz="2400" dirty="0" smtClean="0"/>
              <a:t> about cutting-edge efforts to improve care for Medicaid’s highest-need, highest-cost beneficiaries</a:t>
            </a:r>
          </a:p>
          <a:p>
            <a:pPr algn="ctr" eaLnBrk="1" hangingPunct="1">
              <a:buFontTx/>
              <a:buNone/>
            </a:pPr>
            <a:endParaRPr lang="en-US" sz="700" b="1" dirty="0" smtClean="0">
              <a:solidFill>
                <a:srgbClr val="49719E"/>
              </a:solidFill>
            </a:endParaRPr>
          </a:p>
        </p:txBody>
      </p:sp>
      <p:sp>
        <p:nvSpPr>
          <p:cNvPr id="819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fontAlgn="base">
              <a:spcBef>
                <a:spcPct val="0"/>
              </a:spcBef>
              <a:spcAft>
                <a:spcPct val="0"/>
              </a:spcAft>
            </a:pPr>
            <a:fld id="{C4CBF784-639F-40B7-A62F-5E8EB65FD3BE}" type="slidenum">
              <a:rPr lang="en-US" sz="1400">
                <a:solidFill>
                  <a:srgbClr val="003580"/>
                </a:solidFill>
              </a:rPr>
              <a:pPr algn="r" fontAlgn="base">
                <a:spcBef>
                  <a:spcPct val="0"/>
                </a:spcBef>
                <a:spcAft>
                  <a:spcPct val="0"/>
                </a:spcAft>
              </a:pPr>
              <a:t>70</a:t>
            </a:fld>
            <a:endParaRPr lang="en-US" sz="1400" dirty="0">
              <a:solidFill>
                <a:srgbClr val="003580"/>
              </a:solidFill>
            </a:endParaRPr>
          </a:p>
        </p:txBody>
      </p:sp>
      <p:sp>
        <p:nvSpPr>
          <p:cNvPr id="9" name="Rectangle 8"/>
          <p:cNvSpPr/>
          <p:nvPr/>
        </p:nvSpPr>
        <p:spPr>
          <a:xfrm>
            <a:off x="0" y="5562600"/>
            <a:ext cx="91440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US" sz="2400" b="1" dirty="0">
                <a:solidFill>
                  <a:srgbClr val="003580"/>
                </a:solidFill>
                <a:latin typeface="Calibri" pitchFamily="34" charset="0"/>
                <a:cs typeface="Calibri" pitchFamily="34" charset="0"/>
              </a:rPr>
              <a:t>www.chcs.org</a:t>
            </a:r>
          </a:p>
        </p:txBody>
      </p:sp>
    </p:spTree>
    <p:extLst>
      <p:ext uri="{BB962C8B-B14F-4D97-AF65-F5344CB8AC3E}">
        <p14:creationId xmlns:p14="http://schemas.microsoft.com/office/powerpoint/2010/main" val="102600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036"/>
            <a:ext cx="8839200" cy="838200"/>
          </a:xfrm>
        </p:spPr>
        <p:txBody>
          <a:bodyPr/>
          <a:lstStyle/>
          <a:p>
            <a:r>
              <a:rPr lang="en-US" dirty="0" smtClean="0"/>
              <a:t>National LTSS Scan: Emerging Themes</a:t>
            </a:r>
            <a:endParaRPr lang="en-US" dirty="0"/>
          </a:p>
        </p:txBody>
      </p:sp>
      <p:sp>
        <p:nvSpPr>
          <p:cNvPr id="3" name="Content Placeholder 2"/>
          <p:cNvSpPr>
            <a:spLocks noGrp="1"/>
          </p:cNvSpPr>
          <p:nvPr>
            <p:ph idx="1"/>
          </p:nvPr>
        </p:nvSpPr>
        <p:spPr/>
        <p:txBody>
          <a:bodyPr/>
          <a:lstStyle/>
          <a:p>
            <a:r>
              <a:rPr lang="en-US" sz="2400" dirty="0" smtClean="0"/>
              <a:t>Continuous </a:t>
            </a:r>
            <a:r>
              <a:rPr lang="en-US" sz="2400" dirty="0"/>
              <a:t>stakeholder engagement: NJ</a:t>
            </a:r>
          </a:p>
          <a:p>
            <a:r>
              <a:rPr lang="en-US" sz="2400" dirty="0"/>
              <a:t>Reinvestment in HCBS: TX, </a:t>
            </a:r>
            <a:r>
              <a:rPr lang="en-US" sz="2400" dirty="0" smtClean="0"/>
              <a:t>TN</a:t>
            </a:r>
          </a:p>
          <a:p>
            <a:r>
              <a:rPr lang="en-US" sz="2400" dirty="0" smtClean="0"/>
              <a:t>Addressing housing and other social determinants of     health: CA, TN</a:t>
            </a:r>
            <a:endParaRPr lang="en-US" sz="2400" dirty="0"/>
          </a:p>
          <a:p>
            <a:r>
              <a:rPr lang="en-US" sz="2400" dirty="0" smtClean="0"/>
              <a:t>Integrating </a:t>
            </a:r>
            <a:r>
              <a:rPr lang="en-US" sz="2400" dirty="0"/>
              <a:t>all services for individuals using </a:t>
            </a:r>
            <a:r>
              <a:rPr lang="en-US" sz="2400" dirty="0" smtClean="0"/>
              <a:t>LTSS: KS</a:t>
            </a:r>
            <a:endParaRPr lang="en-US" sz="2400" dirty="0"/>
          </a:p>
          <a:p>
            <a:pPr>
              <a:spcBef>
                <a:spcPts val="800"/>
              </a:spcBef>
            </a:pPr>
            <a:r>
              <a:rPr lang="en-US" sz="2400" dirty="0" smtClean="0"/>
              <a:t>Value-based purchasing in NF and HCBS settings:  </a:t>
            </a:r>
            <a:r>
              <a:rPr lang="en-US" sz="2400" dirty="0"/>
              <a:t>AZ, </a:t>
            </a:r>
            <a:r>
              <a:rPr lang="en-US" sz="2400" dirty="0" smtClean="0"/>
              <a:t>TN</a:t>
            </a:r>
          </a:p>
          <a:p>
            <a:pPr>
              <a:spcBef>
                <a:spcPts val="800"/>
              </a:spcBef>
            </a:pPr>
            <a:r>
              <a:rPr lang="en-US" sz="2400" dirty="0"/>
              <a:t>Workforce development to strengthen LTSS purchasing and delivery systems: TN, </a:t>
            </a:r>
            <a:r>
              <a:rPr lang="en-US" sz="2400" dirty="0" smtClean="0"/>
              <a:t>TX</a:t>
            </a:r>
            <a:endParaRPr lang="en-US" sz="2400" dirty="0"/>
          </a:p>
          <a:p>
            <a:pPr>
              <a:spcBef>
                <a:spcPts val="800"/>
              </a:spcBef>
            </a:pPr>
            <a:r>
              <a:rPr lang="en-US" sz="2400" dirty="0"/>
              <a:t>Medicaid/Medicare integration through both financial alignment </a:t>
            </a:r>
            <a:r>
              <a:rPr lang="en-US" sz="2400" dirty="0" smtClean="0"/>
              <a:t>demonstrations </a:t>
            </a:r>
            <a:r>
              <a:rPr lang="en-US" sz="2400" dirty="0"/>
              <a:t>and </a:t>
            </a:r>
            <a:r>
              <a:rPr lang="en-US" sz="2400" dirty="0" smtClean="0"/>
              <a:t>D-SNPs</a:t>
            </a:r>
            <a:endParaRPr lang="en-US" sz="2400" dirty="0"/>
          </a:p>
          <a:p>
            <a:endParaRPr lang="en-US" sz="2400"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010D1B89-3E62-4CE7-B74A-64EFB01F397A}" type="slidenum">
              <a:rPr lang="en-US" smtClean="0">
                <a:solidFill>
                  <a:srgbClr val="7498BF"/>
                </a:solidFill>
              </a:rPr>
              <a:pPr>
                <a:defRPr/>
              </a:pPr>
              <a:t>8</a:t>
            </a:fld>
            <a:endParaRPr lang="en-US" dirty="0">
              <a:solidFill>
                <a:srgbClr val="7498BF"/>
              </a:solidFill>
            </a:endParaRPr>
          </a:p>
        </p:txBody>
      </p:sp>
    </p:spTree>
    <p:extLst>
      <p:ext uri="{BB962C8B-B14F-4D97-AF65-F5344CB8AC3E}">
        <p14:creationId xmlns:p14="http://schemas.microsoft.com/office/powerpoint/2010/main" val="824116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
          <p:cNvGraphicFramePr>
            <a:graphicFrameLocks noGrp="1"/>
          </p:cNvGraphicFramePr>
          <p:nvPr>
            <p:extLst>
              <p:ext uri="{D42A27DB-BD31-4B8C-83A1-F6EECF244321}">
                <p14:modId xmlns:p14="http://schemas.microsoft.com/office/powerpoint/2010/main" val="2396194591"/>
              </p:ext>
            </p:extLst>
          </p:nvPr>
        </p:nvGraphicFramePr>
        <p:xfrm>
          <a:off x="448101" y="1359090"/>
          <a:ext cx="8040806" cy="3709178"/>
        </p:xfrm>
        <a:graphic>
          <a:graphicData uri="http://schemas.openxmlformats.org/drawingml/2006/table">
            <a:tbl>
              <a:tblPr/>
              <a:tblGrid>
                <a:gridCol w="8040806"/>
              </a:tblGrid>
              <a:tr h="274638">
                <a:tc>
                  <a:txBody>
                    <a:bodyPr/>
                    <a:lstStyle/>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CHCS Introduction and Overview of National Long-Term Services and Support Scan</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1" i="0" u="none" strike="noStrike" cap="none" normalizeH="0" baseline="0" dirty="0" smtClean="0">
                          <a:ln>
                            <a:noFill/>
                          </a:ln>
                          <a:solidFill>
                            <a:srgbClr val="003580"/>
                          </a:solidFill>
                          <a:effectLst/>
                          <a:latin typeface="Calibri" pitchFamily="34" charset="0"/>
                        </a:rPr>
                        <a:t>Texas: </a:t>
                      </a:r>
                      <a:r>
                        <a:rPr kumimoji="0" lang="en-US" altLang="en-US" sz="2200" b="1" i="0" u="none" strike="noStrike" kern="1200" cap="none" normalizeH="0" baseline="0" noProof="0" dirty="0" smtClean="0">
                          <a:ln>
                            <a:noFill/>
                          </a:ln>
                          <a:solidFill>
                            <a:srgbClr val="003580"/>
                          </a:solidFill>
                          <a:effectLst/>
                          <a:latin typeface="Calibri" pitchFamily="34" charset="0"/>
                          <a:ea typeface="+mn-ea"/>
                          <a:cs typeface="+mn-cs"/>
                        </a:rPr>
                        <a:t>State Innovations in Long-Term Services and Supports: Providing Person-Centered, Community-Based Care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Tennessee: TennCare Long Term Services &amp; Supports Value Based Purchasing </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defRPr/>
                      </a:pPr>
                      <a:r>
                        <a:rPr kumimoji="0" lang="en-US" sz="2200" b="0" i="0" u="none" strike="noStrike" cap="none" normalizeH="0" baseline="0" dirty="0" smtClean="0">
                          <a:ln>
                            <a:noFill/>
                          </a:ln>
                          <a:solidFill>
                            <a:srgbClr val="003580"/>
                          </a:solidFill>
                          <a:effectLst/>
                          <a:latin typeface="Calibri" pitchFamily="34" charset="0"/>
                        </a:rPr>
                        <a:t>Kansas: Integrating Long-Term Services and Supports in Managed Care</a:t>
                      </a:r>
                    </a:p>
                    <a:p>
                      <a:pPr marL="739775" marR="0" lvl="0" indent="-514350" algn="l" defTabSz="1019175" rtl="0" eaLnBrk="1" fontAlgn="base" latinLnBrk="0" hangingPunct="1">
                        <a:lnSpc>
                          <a:spcPct val="100000"/>
                        </a:lnSpc>
                        <a:spcBef>
                          <a:spcPct val="0"/>
                        </a:spcBef>
                        <a:spcAft>
                          <a:spcPts val="1200"/>
                        </a:spcAft>
                        <a:buClr>
                          <a:schemeClr val="tx1"/>
                        </a:buClr>
                        <a:buSzTx/>
                        <a:buFont typeface="+mj-lt"/>
                        <a:buAutoNum type="romanUcPeriod"/>
                        <a:tabLst/>
                      </a:pPr>
                      <a:r>
                        <a:rPr kumimoji="0" lang="en-US" sz="2200" b="0" i="0" u="none" strike="noStrike" cap="none" normalizeH="0" baseline="0" dirty="0" smtClean="0">
                          <a:ln>
                            <a:noFill/>
                          </a:ln>
                          <a:solidFill>
                            <a:srgbClr val="003580"/>
                          </a:solidFill>
                          <a:effectLst/>
                          <a:latin typeface="Calibri" pitchFamily="34" charset="0"/>
                        </a:rPr>
                        <a:t>Questions and Answers</a:t>
                      </a:r>
                    </a:p>
                  </a:txBody>
                  <a:tcPr marL="82058" marR="82058" marT="41029" marB="41029"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Title 6"/>
          <p:cNvSpPr>
            <a:spLocks noGrp="1"/>
          </p:cNvSpPr>
          <p:nvPr>
            <p:ph type="title"/>
          </p:nvPr>
        </p:nvSpPr>
        <p:spPr/>
        <p:txBody>
          <a:bodyPr/>
          <a:lstStyle/>
          <a:p>
            <a:r>
              <a:rPr lang="en-US" dirty="0" smtClean="0"/>
              <a:t>Agenda</a:t>
            </a:r>
            <a:endParaRPr lang="en-US" dirty="0"/>
          </a:p>
        </p:txBody>
      </p:sp>
      <p:sp>
        <p:nvSpPr>
          <p:cNvPr id="9" name="Slide Number Placeholder 8"/>
          <p:cNvSpPr>
            <a:spLocks noGrp="1"/>
          </p:cNvSpPr>
          <p:nvPr>
            <p:ph type="sldNum" sz="quarter" idx="11"/>
          </p:nvPr>
        </p:nvSpPr>
        <p:spPr/>
        <p:txBody>
          <a:bodyPr/>
          <a:lstStyle/>
          <a:p>
            <a:pPr>
              <a:defRPr/>
            </a:pPr>
            <a:fld id="{03F961D5-DD75-4353-BA83-7E0540E4EC44}" type="slidenum">
              <a:rPr lang="en-US" smtClean="0">
                <a:solidFill>
                  <a:srgbClr val="7498BF"/>
                </a:solidFill>
              </a:rPr>
              <a:pPr>
                <a:defRPr/>
              </a:pPr>
              <a:t>9</a:t>
            </a:fld>
            <a:endParaRPr lang="en-US" dirty="0">
              <a:solidFill>
                <a:srgbClr val="7498BF"/>
              </a:solidFill>
            </a:endParaRPr>
          </a:p>
        </p:txBody>
      </p:sp>
    </p:spTree>
    <p:extLst>
      <p:ext uri="{BB962C8B-B14F-4D97-AF65-F5344CB8AC3E}">
        <p14:creationId xmlns:p14="http://schemas.microsoft.com/office/powerpoint/2010/main" val="32357265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udgettemplate">
  <a:themeElements>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udget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budget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udget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udget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udge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udge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udge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KDADS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budgettemplate">
  <a:themeElements>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udget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budget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udget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udget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udge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udge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udge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budgettemplate">
  <a:themeElements>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udget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budget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udge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udget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udget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udge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udge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udge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ream &amp; Blue Template">
  <a:themeElements>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580"/>
        </a:dk1>
        <a:lt1>
          <a:srgbClr val="FDE8C6"/>
        </a:lt1>
        <a:dk2>
          <a:srgbClr val="FFFFFF"/>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4">
        <a:dk1>
          <a:srgbClr val="003580"/>
        </a:dk1>
        <a:lt1>
          <a:srgbClr val="FDE8C6"/>
        </a:lt1>
        <a:dk2>
          <a:srgbClr val="4C84AD"/>
        </a:dk2>
        <a:lt2>
          <a:srgbClr val="FAD18C"/>
        </a:lt2>
        <a:accent1>
          <a:srgbClr val="7498BF"/>
        </a:accent1>
        <a:accent2>
          <a:srgbClr val="A06871"/>
        </a:accent2>
        <a:accent3>
          <a:srgbClr val="FEF2DF"/>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5">
        <a:dk1>
          <a:srgbClr val="003580"/>
        </a:dk1>
        <a:lt1>
          <a:srgbClr val="FFF1DD"/>
        </a:lt1>
        <a:dk2>
          <a:srgbClr val="FFFFFF"/>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10.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11.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2.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3.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4.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5.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6.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7.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8.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ppt/theme/themeOverride9.xml><?xml version="1.0" encoding="utf-8"?>
<a:themeOverride xmlns:a="http://schemas.openxmlformats.org/drawingml/2006/main">
  <a:clrScheme name="Custom Design 16">
    <a:dk1>
      <a:srgbClr val="003580"/>
    </a:dk1>
    <a:lt1>
      <a:srgbClr val="FFF1DD"/>
    </a:lt1>
    <a:dk2>
      <a:srgbClr val="4C84AD"/>
    </a:dk2>
    <a:lt2>
      <a:srgbClr val="FAD18C"/>
    </a:lt2>
    <a:accent1>
      <a:srgbClr val="7498BF"/>
    </a:accent1>
    <a:accent2>
      <a:srgbClr val="A06871"/>
    </a:accent2>
    <a:accent3>
      <a:srgbClr val="FFF7EB"/>
    </a:accent3>
    <a:accent4>
      <a:srgbClr val="002C6C"/>
    </a:accent4>
    <a:accent5>
      <a:srgbClr val="BCCADC"/>
    </a:accent5>
    <a:accent6>
      <a:srgbClr val="915E66"/>
    </a:accent6>
    <a:hlink>
      <a:srgbClr val="48B8D2"/>
    </a:hlink>
    <a:folHlink>
      <a:srgbClr val="E5AE86"/>
    </a:folHlink>
  </a:clrScheme>
</a:themeOverride>
</file>

<file path=docProps/app.xml><?xml version="1.0" encoding="utf-8"?>
<Properties xmlns="http://schemas.openxmlformats.org/officeDocument/2006/extended-properties" xmlns:vt="http://schemas.openxmlformats.org/officeDocument/2006/docPropsVTypes">
  <TotalTime>738</TotalTime>
  <Words>5928</Words>
  <Application>Microsoft Office PowerPoint</Application>
  <PresentationFormat>On-screen Show (4:3)</PresentationFormat>
  <Paragraphs>866</Paragraphs>
  <Slides>70</Slides>
  <Notes>42</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70</vt:i4>
      </vt:variant>
    </vt:vector>
  </HeadingPairs>
  <TitlesOfParts>
    <vt:vector size="97" baseType="lpstr">
      <vt:lpstr>ＭＳ Ｐゴシック</vt:lpstr>
      <vt:lpstr>ＭＳ Ｐゴシック</vt:lpstr>
      <vt:lpstr>Arial</vt:lpstr>
      <vt:lpstr>Arial Bold</vt:lpstr>
      <vt:lpstr>Calibri</vt:lpstr>
      <vt:lpstr>Calibri Light</vt:lpstr>
      <vt:lpstr>Monotype Corsiva</vt:lpstr>
      <vt:lpstr>Open Sans</vt:lpstr>
      <vt:lpstr>PermianSlabSerifTypeface</vt:lpstr>
      <vt:lpstr>Times New Roman</vt:lpstr>
      <vt:lpstr>Wingdings</vt:lpstr>
      <vt:lpstr>Cream &amp; Blue Template</vt:lpstr>
      <vt:lpstr>1_Cream &amp; Blue Template</vt:lpstr>
      <vt:lpstr>2_Cream &amp; Blue Template</vt:lpstr>
      <vt:lpstr>3_Cream &amp; Blue Template</vt:lpstr>
      <vt:lpstr>4_Cream &amp; Blue Template</vt:lpstr>
      <vt:lpstr>5_Cream &amp; Blue Template</vt:lpstr>
      <vt:lpstr>6_Cream &amp; Blue Template</vt:lpstr>
      <vt:lpstr>7_Cream &amp; Blue Template</vt:lpstr>
      <vt:lpstr>8_Cream &amp; Blue Template</vt:lpstr>
      <vt:lpstr>9_Cream &amp; Blue Template</vt:lpstr>
      <vt:lpstr>10_Cream &amp; Blue Template</vt:lpstr>
      <vt:lpstr>5_budgettemplate</vt:lpstr>
      <vt:lpstr>PowerPoint B</vt:lpstr>
      <vt:lpstr>KDADS_PowerPoint_Template</vt:lpstr>
      <vt:lpstr>6_budgettemplate</vt:lpstr>
      <vt:lpstr>7_budgettemplate</vt:lpstr>
      <vt:lpstr>PowerPoint Presentation</vt:lpstr>
      <vt:lpstr>Welcome and Introductions</vt:lpstr>
      <vt:lpstr>Agenda</vt:lpstr>
      <vt:lpstr>PowerPoint Presentation</vt:lpstr>
      <vt:lpstr>ACA Vehicles to Rebalance Long-Term Care Settings </vt:lpstr>
      <vt:lpstr>State Migration to  Managed Long-Term Supports and Services</vt:lpstr>
      <vt:lpstr>National LTSS Scan: Introduction  </vt:lpstr>
      <vt:lpstr>National LTSS Scan: Emerging Themes</vt:lpstr>
      <vt:lpstr>Agenda</vt:lpstr>
      <vt:lpstr>State Innovations in Long-Term Services and Supports: Providing Person-Centered, Community-Based Care</vt:lpstr>
      <vt:lpstr>Money Follows the Person Behavioral Health Pilot (MFP-BHP) Goals</vt:lpstr>
      <vt:lpstr>MFP-BHP Outcomes</vt:lpstr>
      <vt:lpstr>Community First Choice</vt:lpstr>
      <vt:lpstr>CFC Overview</vt:lpstr>
      <vt:lpstr>CFC Services</vt:lpstr>
      <vt:lpstr>Community First Choice Goals</vt:lpstr>
      <vt:lpstr>CFC Implementation Challenges</vt:lpstr>
      <vt:lpstr>CFC Implementation Challenges </vt:lpstr>
      <vt:lpstr>CFC Implementation Successes</vt:lpstr>
      <vt:lpstr>Lessons Learned</vt:lpstr>
      <vt:lpstr>Future Goals for LTSS in Texas</vt:lpstr>
      <vt:lpstr>Contact Information for CFC</vt:lpstr>
      <vt:lpstr>Agenda</vt:lpstr>
      <vt:lpstr>TENNCARE LONG TERM SERVICES &amp; SUPPORTS (LTSS)  Value Based Purchasing</vt:lpstr>
      <vt:lpstr>Presentation Goals</vt:lpstr>
      <vt:lpstr>TennCare’s LTSS VBP</vt:lpstr>
      <vt:lpstr>QuILTSS Stakeholder Engagement</vt:lpstr>
      <vt:lpstr>QuILTSS Timeline</vt:lpstr>
      <vt:lpstr>QuILTSS Quality Framework</vt:lpstr>
      <vt:lpstr>Current Status</vt:lpstr>
      <vt:lpstr>NF Performance Total QuILTSS Scores</vt:lpstr>
      <vt:lpstr>NF Performance Total QuILTSS Scores</vt:lpstr>
      <vt:lpstr>NF Performance Facilities receiving QuILTSS points</vt:lpstr>
      <vt:lpstr>NF Performance Facilities receiving QuILTSS points</vt:lpstr>
      <vt:lpstr>TN 5 Star rating is improving</vt:lpstr>
      <vt:lpstr>Comparison of QuILTSS for NF vs. HCBS</vt:lpstr>
      <vt:lpstr>Lessons Learned</vt:lpstr>
      <vt:lpstr>QuILTSS for HCBS</vt:lpstr>
      <vt:lpstr>VBP for I/DD services</vt:lpstr>
      <vt:lpstr>VBP for I/DD services</vt:lpstr>
      <vt:lpstr>Enhanced Respiratory Care (ERC)</vt:lpstr>
      <vt:lpstr>The Bottom Line…</vt:lpstr>
      <vt:lpstr>Agenda</vt:lpstr>
      <vt:lpstr>Integrating LTSS in Managed Care</vt:lpstr>
      <vt:lpstr>Better Lives for Aging and Disabled Persons in Kansas</vt:lpstr>
      <vt:lpstr>Top Service Challenges for States</vt:lpstr>
      <vt:lpstr>KanCare History</vt:lpstr>
      <vt:lpstr>PowerPoint Presentation</vt:lpstr>
      <vt:lpstr>PowerPoint Presentation</vt:lpstr>
      <vt:lpstr>Managed Care  &amp; I/DD</vt:lpstr>
      <vt:lpstr>KanCare I/DD Implementation  </vt:lpstr>
      <vt:lpstr>KanCare I/DD Implementation  </vt:lpstr>
      <vt:lpstr>KanCare Health Homes Implementation  </vt:lpstr>
      <vt:lpstr>KanCare Lessons Learned</vt:lpstr>
      <vt:lpstr>KanCare Lessons Learned</vt:lpstr>
      <vt:lpstr>Measure Progress </vt:lpstr>
      <vt:lpstr>Why Integrate the Waivers?</vt:lpstr>
      <vt:lpstr>How Will Waiver Integration Work?</vt:lpstr>
      <vt:lpstr>PowerPoint Presentation</vt:lpstr>
      <vt:lpstr>PowerPoint Presentation</vt:lpstr>
      <vt:lpstr>Cross-Walk of HCBS Waivers</vt:lpstr>
      <vt:lpstr>How Will Integration Improve Services?</vt:lpstr>
      <vt:lpstr>Nothing about me without me.</vt:lpstr>
      <vt:lpstr>PowerPoint Presentation</vt:lpstr>
      <vt:lpstr>PowerPoint Presentation</vt:lpstr>
      <vt:lpstr>Most People with Disabilities in Services  Live with Family</vt:lpstr>
      <vt:lpstr>For more information about KanCare:  www.kancare.ks.gov  For more information about waiver integration:  http://www.kancare.ks.gov/section_1115_waiver.htm  OR www.kdads.ks.gov </vt:lpstr>
      <vt:lpstr>Agenda</vt:lpstr>
      <vt:lpstr>Questions?</vt:lpstr>
      <vt:lpstr>Visit CHCS.org 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Brodsky</dc:creator>
  <cp:lastModifiedBy>Alexandra Kruse</cp:lastModifiedBy>
  <cp:revision>77</cp:revision>
  <dcterms:created xsi:type="dcterms:W3CDTF">2015-08-06T11:46:22Z</dcterms:created>
  <dcterms:modified xsi:type="dcterms:W3CDTF">2015-08-31T18:27:39Z</dcterms:modified>
</cp:coreProperties>
</file>