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332" r:id="rId2"/>
    <p:sldId id="258" r:id="rId3"/>
    <p:sldId id="259" r:id="rId4"/>
    <p:sldId id="260" r:id="rId5"/>
    <p:sldId id="261" r:id="rId6"/>
    <p:sldId id="262" r:id="rId7"/>
    <p:sldId id="263" r:id="rId8"/>
    <p:sldId id="264" r:id="rId9"/>
    <p:sldId id="266" r:id="rId10"/>
    <p:sldId id="267" r:id="rId11"/>
    <p:sldId id="268" r:id="rId12"/>
    <p:sldId id="269" r:id="rId13"/>
    <p:sldId id="270" r:id="rId14"/>
    <p:sldId id="275" r:id="rId15"/>
    <p:sldId id="276" r:id="rId16"/>
    <p:sldId id="272" r:id="rId17"/>
    <p:sldId id="278" r:id="rId18"/>
    <p:sldId id="293" r:id="rId19"/>
    <p:sldId id="298" r:id="rId20"/>
    <p:sldId id="306" r:id="rId21"/>
    <p:sldId id="307" r:id="rId22"/>
    <p:sldId id="294" r:id="rId23"/>
    <p:sldId id="297" r:id="rId24"/>
    <p:sldId id="300" r:id="rId25"/>
    <p:sldId id="301" r:id="rId26"/>
    <p:sldId id="302" r:id="rId27"/>
    <p:sldId id="303" r:id="rId28"/>
    <p:sldId id="304" r:id="rId29"/>
    <p:sldId id="299" r:id="rId30"/>
    <p:sldId id="279" r:id="rId31"/>
    <p:sldId id="280" r:id="rId32"/>
    <p:sldId id="282" r:id="rId33"/>
    <p:sldId id="291" r:id="rId34"/>
    <p:sldId id="292" r:id="rId35"/>
    <p:sldId id="284" r:id="rId36"/>
    <p:sldId id="283" r:id="rId37"/>
    <p:sldId id="287" r:id="rId38"/>
    <p:sldId id="308" r:id="rId39"/>
    <p:sldId id="309" r:id="rId40"/>
    <p:sldId id="310" r:id="rId41"/>
    <p:sldId id="311" r:id="rId42"/>
    <p:sldId id="314" r:id="rId43"/>
    <p:sldId id="315" r:id="rId44"/>
    <p:sldId id="316" r:id="rId45"/>
    <p:sldId id="317" r:id="rId46"/>
    <p:sldId id="318" r:id="rId47"/>
    <p:sldId id="319" r:id="rId48"/>
    <p:sldId id="320" r:id="rId49"/>
    <p:sldId id="321" r:id="rId50"/>
    <p:sldId id="322" r:id="rId51"/>
    <p:sldId id="323" r:id="rId52"/>
    <p:sldId id="324" r:id="rId53"/>
    <p:sldId id="325" r:id="rId54"/>
    <p:sldId id="326" r:id="rId55"/>
    <p:sldId id="327" r:id="rId56"/>
    <p:sldId id="328" r:id="rId57"/>
    <p:sldId id="329" r:id="rId58"/>
    <p:sldId id="330"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3D1F"/>
    <a:srgbClr val="FF3399"/>
    <a:srgbClr val="00863D"/>
    <a:srgbClr val="CDC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3" autoAdjust="0"/>
    <p:restoredTop sz="94660"/>
  </p:normalViewPr>
  <p:slideViewPr>
    <p:cSldViewPr>
      <p:cViewPr varScale="1">
        <p:scale>
          <a:sx n="114" d="100"/>
          <a:sy n="114" d="100"/>
        </p:scale>
        <p:origin x="1272"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F6B8DA-B5BC-4FB9-81C6-EB80F38569A0}" type="datetimeFigureOut">
              <a:rPr lang="en-US" smtClean="0"/>
              <a:t>8/30/2017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E55051-9F9D-4309-9ACA-628897C13502}" type="slidenum">
              <a:rPr lang="en-US" smtClean="0"/>
              <a:t>‹#›</a:t>
            </a:fld>
            <a:endParaRPr lang="en-US"/>
          </a:p>
        </p:txBody>
      </p:sp>
    </p:spTree>
    <p:extLst>
      <p:ext uri="{BB962C8B-B14F-4D97-AF65-F5344CB8AC3E}">
        <p14:creationId xmlns:p14="http://schemas.microsoft.com/office/powerpoint/2010/main" val="3608306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6556A5-F560-46DC-85EF-3C799CEE5A45}" type="slidenum">
              <a:rPr lang="en-US" smtClean="0"/>
              <a:t>1</a:t>
            </a:fld>
            <a:endParaRPr lang="en-US" dirty="0"/>
          </a:p>
        </p:txBody>
      </p:sp>
    </p:spTree>
    <p:extLst>
      <p:ext uri="{BB962C8B-B14F-4D97-AF65-F5344CB8AC3E}">
        <p14:creationId xmlns:p14="http://schemas.microsoft.com/office/powerpoint/2010/main" val="2057057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6556A5-F560-46DC-85EF-3C799CEE5A45}" type="slidenum">
              <a:rPr lang="en-US" smtClean="0"/>
              <a:t>31</a:t>
            </a:fld>
            <a:endParaRPr lang="en-US" dirty="0"/>
          </a:p>
        </p:txBody>
      </p:sp>
    </p:spTree>
    <p:extLst>
      <p:ext uri="{BB962C8B-B14F-4D97-AF65-F5344CB8AC3E}">
        <p14:creationId xmlns:p14="http://schemas.microsoft.com/office/powerpoint/2010/main" val="3619068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6556A5-F560-46DC-85EF-3C799CEE5A45}" type="slidenum">
              <a:rPr lang="en-US" smtClean="0"/>
              <a:t>36</a:t>
            </a:fld>
            <a:endParaRPr lang="en-US" dirty="0"/>
          </a:p>
        </p:txBody>
      </p:sp>
    </p:spTree>
    <p:extLst>
      <p:ext uri="{BB962C8B-B14F-4D97-AF65-F5344CB8AC3E}">
        <p14:creationId xmlns:p14="http://schemas.microsoft.com/office/powerpoint/2010/main" val="3619068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6556A5-F560-46DC-85EF-3C799CEE5A45}" type="slidenum">
              <a:rPr lang="en-US" smtClean="0"/>
              <a:t>37</a:t>
            </a:fld>
            <a:endParaRPr lang="en-US" dirty="0"/>
          </a:p>
        </p:txBody>
      </p:sp>
    </p:spTree>
    <p:extLst>
      <p:ext uri="{BB962C8B-B14F-4D97-AF65-F5344CB8AC3E}">
        <p14:creationId xmlns:p14="http://schemas.microsoft.com/office/powerpoint/2010/main" val="3619068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76200" y="-76200"/>
            <a:ext cx="9296400" cy="701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105400" y="4267200"/>
            <a:ext cx="3886200" cy="1676400"/>
          </a:xfrm>
        </p:spPr>
        <p:txBody>
          <a:bodyPr>
            <a:normAutofit/>
          </a:bodyPr>
          <a:lstStyle>
            <a:lvl1pPr marL="0" indent="0" algn="r">
              <a:buNone/>
              <a:defRPr sz="1800">
                <a:solidFill>
                  <a:srgbClr val="50505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8D59FF-D7A2-4355-8E47-4DC2F51DDAB9}"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E43A-5795-44BF-BEC8-FB5AA5252C00}" type="slidenum">
              <a:rPr lang="en-US" smtClean="0"/>
              <a:t>‹#›</a:t>
            </a:fld>
            <a:endParaRPr lang="en-US"/>
          </a:p>
        </p:txBody>
      </p:sp>
      <p:sp>
        <p:nvSpPr>
          <p:cNvPr id="2" name="Title 1"/>
          <p:cNvSpPr>
            <a:spLocks noGrp="1"/>
          </p:cNvSpPr>
          <p:nvPr>
            <p:ph type="ctrTitle"/>
          </p:nvPr>
        </p:nvSpPr>
        <p:spPr>
          <a:xfrm>
            <a:off x="609600" y="914400"/>
            <a:ext cx="7924800" cy="1165225"/>
          </a:xfrm>
          <a:prstGeom prst="rect">
            <a:avLst/>
          </a:prstGeom>
        </p:spPr>
        <p:txBody>
          <a:bodyPr lIns="0" tIns="0" rIns="0" bIns="0" anchor="b" anchorCtr="0">
            <a:noAutofit/>
          </a:bodyPr>
          <a:lstStyle>
            <a:lvl1pPr algn="l">
              <a:lnSpc>
                <a:spcPts val="5500"/>
              </a:lnSpc>
              <a:defRPr sz="4000">
                <a:latin typeface="Arial" pitchFamily="34" charset="0"/>
                <a:cs typeface="Arial" pitchFamily="34" charset="0"/>
              </a:defRPr>
            </a:lvl1pPr>
          </a:lstStyle>
          <a:p>
            <a:r>
              <a:rPr lang="en-US"/>
              <a:t>Click to edit Master title style</a:t>
            </a:r>
            <a:endParaRPr lang="en-US" dirty="0"/>
          </a:p>
        </p:txBody>
      </p:sp>
      <p:pic>
        <p:nvPicPr>
          <p:cNvPr id="17" name="Picture 4" descr="C:\Users\felten\Desktop\2014\2014_Rebrand_FINALS\New Logo 2014_Files\RegisteredMark\ICE-Logo_DARK_GRAY_RGB_300REG-5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6172200"/>
            <a:ext cx="1874520" cy="53697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696200" y="6219089"/>
            <a:ext cx="133081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84848"/>
                </a:solidFill>
                <a:effectLst/>
                <a:uLnTx/>
                <a:uFillTx/>
                <a:latin typeface="Arial"/>
                <a:cs typeface="Arial"/>
              </a:rPr>
              <a:t>icemiller.</a:t>
            </a:r>
            <a:r>
              <a:rPr kumimoji="0" lang="en-US" sz="1400" b="1" i="0" u="none" strike="noStrike" kern="0" cap="none" spc="0" normalizeH="0" baseline="0" noProof="0" dirty="0">
                <a:ln>
                  <a:noFill/>
                </a:ln>
                <a:solidFill>
                  <a:srgbClr val="E33D1F"/>
                </a:solidFill>
                <a:effectLst/>
                <a:uLnTx/>
                <a:uFillTx/>
                <a:latin typeface="Arial"/>
                <a:cs typeface="Arial"/>
              </a:rPr>
              <a:t>com</a:t>
            </a:r>
            <a:endParaRPr kumimoji="0" lang="en-US" sz="1400" b="1" i="0" u="none" strike="noStrike" kern="0" cap="none" spc="0" normalizeH="0" baseline="0" noProof="0" dirty="0">
              <a:ln>
                <a:noFill/>
              </a:ln>
              <a:solidFill>
                <a:srgbClr val="E33D1F"/>
              </a:solidFill>
              <a:effectLst/>
              <a:uLnTx/>
              <a:uFillTx/>
            </a:endParaRPr>
          </a:p>
        </p:txBody>
      </p:sp>
    </p:spTree>
    <p:extLst>
      <p:ext uri="{BB962C8B-B14F-4D97-AF65-F5344CB8AC3E}">
        <p14:creationId xmlns:p14="http://schemas.microsoft.com/office/powerpoint/2010/main" val="4211919791"/>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E43A-5795-44BF-BEC8-FB5AA5252C00}" type="slidenum">
              <a:rPr lang="en-US" smtClean="0"/>
              <a:t>‹#›</a:t>
            </a:fld>
            <a:endParaRPr lang="en-US"/>
          </a:p>
        </p:txBody>
      </p:sp>
      <p:sp>
        <p:nvSpPr>
          <p:cNvPr id="7" name="Date Placeholder 3"/>
          <p:cNvSpPr>
            <a:spLocks noGrp="1"/>
          </p:cNvSpPr>
          <p:nvPr>
            <p:ph type="dt" sz="half" idx="2"/>
          </p:nvPr>
        </p:nvSpPr>
        <p:spPr>
          <a:xfrm>
            <a:off x="2362200" y="6046532"/>
            <a:ext cx="2133600" cy="365125"/>
          </a:xfrm>
          <a:prstGeom prst="rect">
            <a:avLst/>
          </a:prstGeom>
        </p:spPr>
        <p:txBody>
          <a:bodyPr vert="horz" lIns="91440" tIns="45720" rIns="91440" bIns="45720" rtlCol="0" anchor="ctr"/>
          <a:lstStyle>
            <a:lvl1pPr algn="l">
              <a:defRPr sz="1000">
                <a:solidFill>
                  <a:srgbClr val="505050"/>
                </a:solidFill>
              </a:defRPr>
            </a:lvl1pPr>
          </a:lstStyle>
          <a:p>
            <a:fld id="{908D59FF-D7A2-4355-8E47-4DC2F51DDAB9}" type="datetimeFigureOut">
              <a:rPr lang="en-US" smtClean="0"/>
              <a:t>8/30/2017</a:t>
            </a:fld>
            <a:endParaRPr lang="en-US"/>
          </a:p>
        </p:txBody>
      </p:sp>
      <p:sp>
        <p:nvSpPr>
          <p:cNvPr id="8" name="Title Placeholder 1"/>
          <p:cNvSpPr>
            <a:spLocks noGrp="1"/>
          </p:cNvSpPr>
          <p:nvPr>
            <p:ph type="title"/>
          </p:nvPr>
        </p:nvSpPr>
        <p:spPr>
          <a:xfrm>
            <a:off x="457200" y="228600"/>
            <a:ext cx="8229600" cy="819346"/>
          </a:xfrm>
          <a:prstGeom prst="rect">
            <a:avLst/>
          </a:prstGeom>
        </p:spPr>
        <p:txBody>
          <a:bodyPr vert="horz" lIns="0" tIns="0" rIns="0" bIns="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1674192808"/>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6200" y="-76200"/>
            <a:ext cx="9296400" cy="701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102100"/>
            <a:ext cx="7772400" cy="1362075"/>
          </a:xfrm>
          <a:prstGeom prst="rect">
            <a:avLst/>
          </a:prstGeom>
        </p:spPr>
        <p:txBody>
          <a:bodyPr anchor="t"/>
          <a:lstStyle>
            <a:lvl1pPr algn="l">
              <a:lnSpc>
                <a:spcPct val="100000"/>
              </a:lnSpc>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3622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Date Placeholder 3"/>
          <p:cNvSpPr>
            <a:spLocks noGrp="1"/>
          </p:cNvSpPr>
          <p:nvPr>
            <p:ph type="dt" sz="half" idx="2"/>
          </p:nvPr>
        </p:nvSpPr>
        <p:spPr>
          <a:xfrm>
            <a:off x="2362200" y="6046532"/>
            <a:ext cx="2133600" cy="365125"/>
          </a:xfrm>
          <a:prstGeom prst="rect">
            <a:avLst/>
          </a:prstGeom>
        </p:spPr>
        <p:txBody>
          <a:bodyPr vert="horz" lIns="91440" tIns="45720" rIns="91440" bIns="45720" rtlCol="0" anchor="ctr"/>
          <a:lstStyle>
            <a:lvl1pPr algn="l">
              <a:defRPr sz="1000">
                <a:solidFill>
                  <a:srgbClr val="505050"/>
                </a:solidFill>
              </a:defRPr>
            </a:lvl1pPr>
          </a:lstStyle>
          <a:p>
            <a:fld id="{908D59FF-D7A2-4355-8E47-4DC2F51DDAB9}" type="datetimeFigureOut">
              <a:rPr lang="en-US" smtClean="0"/>
              <a:t>8/30/2017</a:t>
            </a:fld>
            <a:endParaRPr lang="en-US"/>
          </a:p>
        </p:txBody>
      </p:sp>
      <p:sp>
        <p:nvSpPr>
          <p:cNvPr id="15" name="Footer Placeholder 4"/>
          <p:cNvSpPr>
            <a:spLocks noGrp="1"/>
          </p:cNvSpPr>
          <p:nvPr>
            <p:ph type="ftr" sz="quarter" idx="3"/>
          </p:nvPr>
        </p:nvSpPr>
        <p:spPr>
          <a:xfrm>
            <a:off x="2362199" y="6431976"/>
            <a:ext cx="5162725" cy="349824"/>
          </a:xfrm>
          <a:prstGeom prst="rect">
            <a:avLst/>
          </a:prstGeom>
        </p:spPr>
        <p:txBody>
          <a:bodyPr vert="horz" lIns="91440" tIns="45720" rIns="91440" bIns="45720" rtlCol="0" anchor="ctr"/>
          <a:lstStyle>
            <a:lvl1pPr algn="l">
              <a:defRPr sz="1000">
                <a:solidFill>
                  <a:srgbClr val="505050"/>
                </a:solidFill>
                <a:latin typeface="Arial" pitchFamily="34" charset="0"/>
                <a:cs typeface="Arial" pitchFamily="34" charset="0"/>
              </a:defRPr>
            </a:lvl1pPr>
          </a:lstStyle>
          <a:p>
            <a:endParaRPr lang="en-US"/>
          </a:p>
        </p:txBody>
      </p:sp>
      <p:sp>
        <p:nvSpPr>
          <p:cNvPr id="16" name="Slide Number Placeholder 5"/>
          <p:cNvSpPr>
            <a:spLocks noGrp="1"/>
          </p:cNvSpPr>
          <p:nvPr>
            <p:ph type="sldNum" sz="quarter" idx="4"/>
          </p:nvPr>
        </p:nvSpPr>
        <p:spPr>
          <a:xfrm>
            <a:off x="5410199" y="6060559"/>
            <a:ext cx="2114725" cy="365125"/>
          </a:xfrm>
          <a:prstGeom prst="rect">
            <a:avLst/>
          </a:prstGeom>
        </p:spPr>
        <p:txBody>
          <a:bodyPr vert="horz" lIns="91440" tIns="45720" rIns="91440" bIns="45720" rtlCol="0" anchor="ctr"/>
          <a:lstStyle>
            <a:lvl1pPr algn="r">
              <a:defRPr sz="1000">
                <a:solidFill>
                  <a:srgbClr val="505050"/>
                </a:solidFill>
                <a:latin typeface="Arial" pitchFamily="34" charset="0"/>
                <a:cs typeface="Arial" pitchFamily="34" charset="0"/>
              </a:defRPr>
            </a:lvl1pPr>
          </a:lstStyle>
          <a:p>
            <a:fld id="{FB9FE43A-5795-44BF-BEC8-FB5AA5252C00}" type="slidenum">
              <a:rPr lang="en-US" smtClean="0"/>
              <a:t>‹#›</a:t>
            </a:fld>
            <a:endParaRPr lang="en-US"/>
          </a:p>
        </p:txBody>
      </p:sp>
      <p:pic>
        <p:nvPicPr>
          <p:cNvPr id="20" name="Picture 4" descr="C:\Users\felten\Desktop\2014\2014_Rebrand_FINALS\New Logo 2014_Files\RegisteredMark\ICE-Logo_DARK_GRAY_RGB_300REG-5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6172200"/>
            <a:ext cx="1874520" cy="53697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696200" y="6219089"/>
            <a:ext cx="133081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84848"/>
                </a:solidFill>
                <a:effectLst/>
                <a:uLnTx/>
                <a:uFillTx/>
                <a:latin typeface="Arial"/>
                <a:cs typeface="Arial"/>
              </a:rPr>
              <a:t>icemiller.</a:t>
            </a:r>
            <a:r>
              <a:rPr kumimoji="0" lang="en-US" sz="1400" b="1" i="0" u="none" strike="noStrike" kern="0" cap="none" spc="0" normalizeH="0" baseline="0" noProof="0" dirty="0">
                <a:ln>
                  <a:noFill/>
                </a:ln>
                <a:solidFill>
                  <a:srgbClr val="E33D1F"/>
                </a:solidFill>
                <a:effectLst/>
                <a:uLnTx/>
                <a:uFillTx/>
                <a:latin typeface="Arial"/>
                <a:cs typeface="Arial"/>
              </a:rPr>
              <a:t>com</a:t>
            </a:r>
            <a:endParaRPr kumimoji="0" lang="en-US" sz="1400" b="1" i="0" u="none" strike="noStrike" kern="0" cap="none" spc="0" normalizeH="0" baseline="0" noProof="0" dirty="0">
              <a:ln>
                <a:noFill/>
              </a:ln>
              <a:solidFill>
                <a:srgbClr val="E33D1F"/>
              </a:solidFill>
              <a:effectLst/>
              <a:uLnTx/>
              <a:uFillTx/>
            </a:endParaRPr>
          </a:p>
        </p:txBody>
      </p:sp>
    </p:spTree>
    <p:extLst>
      <p:ext uri="{BB962C8B-B14F-4D97-AF65-F5344CB8AC3E}">
        <p14:creationId xmlns:p14="http://schemas.microsoft.com/office/powerpoint/2010/main" val="30370381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228600"/>
            <a:ext cx="8305801" cy="751328"/>
          </a:xfrm>
          <a:prstGeom prst="rect">
            <a:avLst/>
          </a:prstGeom>
        </p:spPr>
        <p:txBody>
          <a:bodyPr/>
          <a:lstStyle>
            <a:lvl1pPr>
              <a:lnSpc>
                <a:spcPts val="3400"/>
              </a:lnSpc>
              <a:defRPr/>
            </a:lvl1pPr>
          </a:lstStyle>
          <a:p>
            <a:r>
              <a:rPr lang="en-US"/>
              <a:t>Click to edit Master title style</a:t>
            </a:r>
            <a:endParaRPr lang="en-US" dirty="0"/>
          </a:p>
        </p:txBody>
      </p:sp>
      <p:sp>
        <p:nvSpPr>
          <p:cNvPr id="3" name="Content Placeholder 2"/>
          <p:cNvSpPr>
            <a:spLocks noGrp="1"/>
          </p:cNvSpPr>
          <p:nvPr>
            <p:ph sz="half" idx="1"/>
          </p:nvPr>
        </p:nvSpPr>
        <p:spPr>
          <a:xfrm>
            <a:off x="457200" y="1216152"/>
            <a:ext cx="4038600" cy="4724400"/>
          </a:xfr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16152"/>
            <a:ext cx="4038600" cy="4724400"/>
          </a:xfr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8D59FF-D7A2-4355-8E47-4DC2F51DDAB9}"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9FE43A-5795-44BF-BEC8-FB5AA5252C00}" type="slidenum">
              <a:rPr lang="en-US" smtClean="0"/>
              <a:t>‹#›</a:t>
            </a:fld>
            <a:endParaRPr lang="en-US"/>
          </a:p>
        </p:txBody>
      </p:sp>
    </p:spTree>
    <p:extLst>
      <p:ext uri="{BB962C8B-B14F-4D97-AF65-F5344CB8AC3E}">
        <p14:creationId xmlns:p14="http://schemas.microsoft.com/office/powerpoint/2010/main" val="3872201425"/>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199" y="228600"/>
            <a:ext cx="8305801" cy="751328"/>
          </a:xfrm>
          <a:prstGeom prst="rect">
            <a:avLst/>
          </a:prstGeom>
        </p:spPr>
        <p:txBody>
          <a:bodyPr/>
          <a:lstStyle>
            <a:lvl1pPr>
              <a:lnSpc>
                <a:spcPts val="3400"/>
              </a:lnSpc>
              <a:defRPr/>
            </a:lvl1pPr>
          </a:lstStyle>
          <a:p>
            <a:r>
              <a:rPr lang="en-US"/>
              <a:t>Click to edit Master title style</a:t>
            </a:r>
            <a:endParaRPr lang="en-US" dirty="0"/>
          </a:p>
        </p:txBody>
      </p:sp>
      <p:sp>
        <p:nvSpPr>
          <p:cNvPr id="3" name="Text Placeholder 2"/>
          <p:cNvSpPr>
            <a:spLocks noGrp="1"/>
          </p:cNvSpPr>
          <p:nvPr>
            <p:ph type="body" idx="1"/>
          </p:nvPr>
        </p:nvSpPr>
        <p:spPr>
          <a:xfrm>
            <a:off x="457200" y="1219200"/>
            <a:ext cx="4040188" cy="652697"/>
          </a:xfrm>
        </p:spPr>
        <p:txBody>
          <a:bodyPr tIns="0" rIns="0" bIns="0" anchor="b">
            <a:noAutofit/>
          </a:bodyPr>
          <a:lstStyle>
            <a:lvl1pPr marL="0" indent="0">
              <a:lnSpc>
                <a:spcPts val="2700"/>
              </a:lnSpc>
              <a:spcAft>
                <a:spcPts val="0"/>
              </a:spcAft>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37857"/>
            <a:ext cx="4040188" cy="4005744"/>
          </a:xfrm>
        </p:spPr>
        <p:txBody>
          <a:bodyPr/>
          <a:lstStyle>
            <a:lvl1pPr>
              <a:defRPr sz="2600"/>
            </a:lvl1pPr>
            <a:lvl2pPr>
              <a:defRPr sz="2400"/>
            </a:lvl2pPr>
            <a:lvl3pPr>
              <a:defRPr sz="2200"/>
            </a:lvl3pPr>
            <a:lvl4pPr>
              <a:defRPr sz="20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1937857"/>
            <a:ext cx="4041775" cy="4005744"/>
          </a:xfrm>
        </p:spPr>
        <p:txBody>
          <a:bodyPr/>
          <a:lstStyle>
            <a:lvl1pPr>
              <a:defRPr sz="2600"/>
            </a:lvl1pPr>
            <a:lvl2pPr>
              <a:defRPr sz="2400"/>
            </a:lvl2pPr>
            <a:lvl3pPr>
              <a:defRPr sz="2200"/>
            </a:lvl3pPr>
            <a:lvl4pPr>
              <a:defRPr sz="20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8D59FF-D7A2-4355-8E47-4DC2F51DDAB9}" type="datetimeFigureOut">
              <a:rPr lang="en-US" smtClean="0"/>
              <a:t>8/30/2017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9FE43A-5795-44BF-BEC8-FB5AA5252C00}" type="slidenum">
              <a:rPr lang="en-US" smtClean="0"/>
              <a:t>‹#›</a:t>
            </a:fld>
            <a:endParaRPr lang="en-US"/>
          </a:p>
        </p:txBody>
      </p:sp>
      <p:sp>
        <p:nvSpPr>
          <p:cNvPr id="10" name="Text Placeholder 2"/>
          <p:cNvSpPr>
            <a:spLocks noGrp="1"/>
          </p:cNvSpPr>
          <p:nvPr>
            <p:ph type="body" idx="13"/>
          </p:nvPr>
        </p:nvSpPr>
        <p:spPr>
          <a:xfrm>
            <a:off x="4648200" y="1219200"/>
            <a:ext cx="4040188" cy="652697"/>
          </a:xfrm>
        </p:spPr>
        <p:txBody>
          <a:bodyPr tIns="0" rIns="0" bIns="0" anchor="b">
            <a:noAutofit/>
          </a:bodyPr>
          <a:lstStyle>
            <a:lvl1pPr marL="0" indent="0">
              <a:lnSpc>
                <a:spcPts val="2700"/>
              </a:lnSpc>
              <a:spcAft>
                <a:spcPts val="0"/>
              </a:spcAft>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025891646"/>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199" y="228600"/>
            <a:ext cx="8305801" cy="75132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8D59FF-D7A2-4355-8E47-4DC2F51DDAB9}" type="datetimeFigureOut">
              <a:rPr lang="en-US" smtClean="0"/>
              <a:t>8/30/2017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9FE43A-5795-44BF-BEC8-FB5AA5252C00}" type="slidenum">
              <a:rPr lang="en-US" smtClean="0"/>
              <a:t>‹#›</a:t>
            </a:fld>
            <a:endParaRPr lang="en-US"/>
          </a:p>
        </p:txBody>
      </p:sp>
    </p:spTree>
    <p:extLst>
      <p:ext uri="{BB962C8B-B14F-4D97-AF65-F5344CB8AC3E}">
        <p14:creationId xmlns:p14="http://schemas.microsoft.com/office/powerpoint/2010/main" val="3624319116"/>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76200" y="-76200"/>
            <a:ext cx="9296400" cy="701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08D59FF-D7A2-4355-8E47-4DC2F51DDAB9}" type="datetimeFigureOut">
              <a:rPr lang="en-US" smtClean="0"/>
              <a:t>8/30/2017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9FE43A-5795-44BF-BEC8-FB5AA5252C00}" type="slidenum">
              <a:rPr lang="en-US" smtClean="0"/>
              <a:t>‹#›</a:t>
            </a:fld>
            <a:endParaRPr lang="en-US"/>
          </a:p>
        </p:txBody>
      </p:sp>
      <p:pic>
        <p:nvPicPr>
          <p:cNvPr id="15" name="Picture 4" descr="C:\Users\felten\Desktop\2014\2014_Rebrand_FINALS\New Logo 2014_Files\RegisteredMark\ICE-Logo_DARK_GRAY_RGB_300REG-5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6172200"/>
            <a:ext cx="1874520" cy="53697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696200" y="6219089"/>
            <a:ext cx="133081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84848"/>
                </a:solidFill>
                <a:effectLst/>
                <a:uLnTx/>
                <a:uFillTx/>
                <a:latin typeface="Arial"/>
                <a:cs typeface="Arial"/>
              </a:rPr>
              <a:t>icemiller.</a:t>
            </a:r>
            <a:r>
              <a:rPr kumimoji="0" lang="en-US" sz="1400" b="1" i="0" u="none" strike="noStrike" kern="0" cap="none" spc="0" normalizeH="0" baseline="0" noProof="0" dirty="0">
                <a:ln>
                  <a:noFill/>
                </a:ln>
                <a:solidFill>
                  <a:srgbClr val="E33D1F"/>
                </a:solidFill>
                <a:effectLst/>
                <a:uLnTx/>
                <a:uFillTx/>
                <a:latin typeface="Arial"/>
                <a:cs typeface="Arial"/>
              </a:rPr>
              <a:t>com</a:t>
            </a:r>
            <a:endParaRPr kumimoji="0" lang="en-US" sz="1400" b="1" i="0" u="none" strike="noStrike" kern="0" cap="none" spc="0" normalizeH="0" baseline="0" noProof="0" dirty="0">
              <a:ln>
                <a:noFill/>
              </a:ln>
              <a:solidFill>
                <a:srgbClr val="E33D1F"/>
              </a:solidFill>
              <a:effectLst/>
              <a:uLnTx/>
              <a:uFillTx/>
            </a:endParaRPr>
          </a:p>
        </p:txBody>
      </p:sp>
    </p:spTree>
    <p:extLst>
      <p:ext uri="{BB962C8B-B14F-4D97-AF65-F5344CB8AC3E}">
        <p14:creationId xmlns:p14="http://schemas.microsoft.com/office/powerpoint/2010/main" val="2314708984"/>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5" name="Rectangle 14"/>
          <p:cNvSpPr/>
          <p:nvPr/>
        </p:nvSpPr>
        <p:spPr>
          <a:xfrm>
            <a:off x="-76200" y="-76200"/>
            <a:ext cx="9296400" cy="701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06B9A94-8024-4CA0-9525-B10D3FF2820E}" type="slidenum">
              <a:rPr lang="en-US" smtClean="0"/>
              <a:pPr>
                <a:defRPr/>
              </a:pPr>
              <a:t>‹#›</a:t>
            </a:fld>
            <a:endParaRPr lang="en-US" dirty="0"/>
          </a:p>
        </p:txBody>
      </p:sp>
      <p:sp>
        <p:nvSpPr>
          <p:cNvPr id="7" name="Date Placeholder 3"/>
          <p:cNvSpPr>
            <a:spLocks noGrp="1"/>
          </p:cNvSpPr>
          <p:nvPr>
            <p:ph type="dt" sz="half" idx="2"/>
          </p:nvPr>
        </p:nvSpPr>
        <p:spPr>
          <a:xfrm>
            <a:off x="2362200" y="6046532"/>
            <a:ext cx="2133600" cy="365125"/>
          </a:xfrm>
          <a:prstGeom prst="rect">
            <a:avLst/>
          </a:prstGeom>
        </p:spPr>
        <p:txBody>
          <a:bodyPr vert="horz" lIns="91440" tIns="45720" rIns="91440" bIns="45720" rtlCol="0" anchor="ctr"/>
          <a:lstStyle>
            <a:lvl1pPr algn="l">
              <a:defRPr sz="1000">
                <a:solidFill>
                  <a:srgbClr val="505050"/>
                </a:solidFill>
              </a:defRPr>
            </a:lvl1pPr>
          </a:lstStyle>
          <a:p>
            <a:fld id="{B936CF77-1232-4039-816B-61D95446BC04}" type="datetimeFigureOut">
              <a:rPr lang="en-US" smtClean="0"/>
              <a:t>8/30/2017</a:t>
            </a:fld>
            <a:endParaRPr lang="en-US" dirty="0"/>
          </a:p>
        </p:txBody>
      </p:sp>
      <p:sp>
        <p:nvSpPr>
          <p:cNvPr id="8" name="Title Placeholder 1"/>
          <p:cNvSpPr>
            <a:spLocks noGrp="1"/>
          </p:cNvSpPr>
          <p:nvPr>
            <p:ph type="title"/>
          </p:nvPr>
        </p:nvSpPr>
        <p:spPr>
          <a:xfrm>
            <a:off x="457200" y="228600"/>
            <a:ext cx="8229600" cy="819346"/>
          </a:xfrm>
          <a:prstGeom prst="rect">
            <a:avLst/>
          </a:prstGeom>
        </p:spPr>
        <p:txBody>
          <a:bodyPr vert="horz" lIns="0" tIns="0" rIns="0" bIns="0" rtlCol="0" anchor="b" anchorCtr="0">
            <a:normAutofit/>
          </a:bodyPr>
          <a:lstStyle/>
          <a:p>
            <a:r>
              <a:rPr lang="en-US"/>
              <a:t>Click to edit Master title style</a:t>
            </a:r>
            <a:endParaRPr lang="en-US" dirty="0"/>
          </a:p>
        </p:txBody>
      </p:sp>
      <p:pic>
        <p:nvPicPr>
          <p:cNvPr id="17" name="Picture 4" descr="C:\Users\felten\Desktop\2014\2014_Rebrand_FINALS\New Logo 2014_Files\RegisteredMark\ICE-Logo_DARK_GRAY_RGB_300REG-5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6172200"/>
            <a:ext cx="1874520" cy="53697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696200" y="6219089"/>
            <a:ext cx="133081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84848"/>
                </a:solidFill>
                <a:effectLst/>
                <a:uLnTx/>
                <a:uFillTx/>
                <a:latin typeface="Arial"/>
                <a:cs typeface="Arial"/>
              </a:rPr>
              <a:t>icemiller.</a:t>
            </a:r>
            <a:r>
              <a:rPr kumimoji="0" lang="en-US" sz="1400" b="1" i="0" u="none" strike="noStrike" kern="0" cap="none" spc="0" normalizeH="0" baseline="0" noProof="0" dirty="0">
                <a:ln>
                  <a:noFill/>
                </a:ln>
                <a:solidFill>
                  <a:srgbClr val="E33D1F"/>
                </a:solidFill>
                <a:effectLst/>
                <a:uLnTx/>
                <a:uFillTx/>
                <a:latin typeface="Arial"/>
                <a:cs typeface="Arial"/>
              </a:rPr>
              <a:t>com</a:t>
            </a:r>
            <a:endParaRPr kumimoji="0" lang="en-US" sz="1400" b="1" i="0" u="none" strike="noStrike" kern="0" cap="none" spc="0" normalizeH="0" baseline="0" noProof="0" dirty="0">
              <a:ln>
                <a:noFill/>
              </a:ln>
              <a:solidFill>
                <a:srgbClr val="E33D1F"/>
              </a:solidFill>
              <a:effectLst/>
              <a:uLnTx/>
              <a:uFillTx/>
            </a:endParaRPr>
          </a:p>
        </p:txBody>
      </p:sp>
    </p:spTree>
    <p:extLst>
      <p:ext uri="{BB962C8B-B14F-4D97-AF65-F5344CB8AC3E}">
        <p14:creationId xmlns:p14="http://schemas.microsoft.com/office/powerpoint/2010/main" val="15472491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199" y="1219200"/>
            <a:ext cx="8305801" cy="472439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62200" y="6046532"/>
            <a:ext cx="2133600" cy="365125"/>
          </a:xfrm>
          <a:prstGeom prst="rect">
            <a:avLst/>
          </a:prstGeom>
        </p:spPr>
        <p:txBody>
          <a:bodyPr vert="horz" lIns="91440" tIns="45720" rIns="91440" bIns="45720" rtlCol="0" anchor="ctr"/>
          <a:lstStyle>
            <a:lvl1pPr algn="l">
              <a:defRPr sz="1000">
                <a:solidFill>
                  <a:srgbClr val="505050"/>
                </a:solidFill>
              </a:defRPr>
            </a:lvl1pPr>
          </a:lstStyle>
          <a:p>
            <a:fld id="{908D59FF-D7A2-4355-8E47-4DC2F51DDAB9}" type="datetimeFigureOut">
              <a:rPr lang="en-US" smtClean="0"/>
              <a:t>8/30/2017</a:t>
            </a:fld>
            <a:endParaRPr lang="en-US"/>
          </a:p>
        </p:txBody>
      </p:sp>
      <p:sp>
        <p:nvSpPr>
          <p:cNvPr id="5" name="Footer Placeholder 4"/>
          <p:cNvSpPr>
            <a:spLocks noGrp="1"/>
          </p:cNvSpPr>
          <p:nvPr>
            <p:ph type="ftr" sz="quarter" idx="3"/>
          </p:nvPr>
        </p:nvSpPr>
        <p:spPr>
          <a:xfrm>
            <a:off x="2362199" y="6431976"/>
            <a:ext cx="5162725" cy="349824"/>
          </a:xfrm>
          <a:prstGeom prst="rect">
            <a:avLst/>
          </a:prstGeom>
        </p:spPr>
        <p:txBody>
          <a:bodyPr vert="horz" lIns="91440" tIns="45720" rIns="91440" bIns="45720" rtlCol="0" anchor="ctr"/>
          <a:lstStyle>
            <a:lvl1pPr algn="l">
              <a:defRPr sz="1000">
                <a:solidFill>
                  <a:srgbClr val="505050"/>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5410199" y="6060559"/>
            <a:ext cx="2114725" cy="365125"/>
          </a:xfrm>
          <a:prstGeom prst="rect">
            <a:avLst/>
          </a:prstGeom>
        </p:spPr>
        <p:txBody>
          <a:bodyPr vert="horz" lIns="91440" tIns="45720" rIns="91440" bIns="45720" rtlCol="0" anchor="ctr"/>
          <a:lstStyle>
            <a:lvl1pPr algn="r">
              <a:defRPr sz="1000">
                <a:solidFill>
                  <a:srgbClr val="505050"/>
                </a:solidFill>
                <a:latin typeface="Arial" pitchFamily="34" charset="0"/>
                <a:cs typeface="Arial" pitchFamily="34" charset="0"/>
              </a:defRPr>
            </a:lvl1pPr>
          </a:lstStyle>
          <a:p>
            <a:fld id="{FB9FE43A-5795-44BF-BEC8-FB5AA5252C00}" type="slidenum">
              <a:rPr lang="en-US" smtClean="0"/>
              <a:t>‹#›</a:t>
            </a:fld>
            <a:endParaRPr lang="en-US"/>
          </a:p>
        </p:txBody>
      </p:sp>
      <p:sp>
        <p:nvSpPr>
          <p:cNvPr id="25" name="Title Placeholder 1"/>
          <p:cNvSpPr>
            <a:spLocks noGrp="1"/>
          </p:cNvSpPr>
          <p:nvPr>
            <p:ph type="title"/>
          </p:nvPr>
        </p:nvSpPr>
        <p:spPr>
          <a:xfrm>
            <a:off x="457200" y="228600"/>
            <a:ext cx="8229600" cy="777415"/>
          </a:xfrm>
          <a:prstGeom prst="rect">
            <a:avLst/>
          </a:prstGeom>
        </p:spPr>
        <p:txBody>
          <a:bodyPr vert="horz" lIns="0" tIns="0" rIns="0" bIns="0" rtlCol="0" anchor="b" anchorCtr="0">
            <a:normAutofit/>
          </a:bodyPr>
          <a:lstStyle/>
          <a:p>
            <a:r>
              <a:rPr lang="en-US"/>
              <a:t>Click to edit Master title style</a:t>
            </a:r>
            <a:endParaRPr lang="en-US" dirty="0"/>
          </a:p>
        </p:txBody>
      </p:sp>
      <p:pic>
        <p:nvPicPr>
          <p:cNvPr id="22" name="Picture 4" descr="C:\Users\felten\Desktop\2014\2014_Rebrand_FINALS\New Logo 2014_Files\RegisteredMark\ICE-Logo_DARK_GRAY_RGB_300REG-5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 y="6172200"/>
            <a:ext cx="1874520" cy="53697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7696200" y="6219089"/>
            <a:ext cx="133081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84848"/>
                </a:solidFill>
                <a:effectLst/>
                <a:uLnTx/>
                <a:uFillTx/>
                <a:latin typeface="Arial"/>
                <a:cs typeface="Arial"/>
              </a:rPr>
              <a:t>icemiller.</a:t>
            </a:r>
            <a:r>
              <a:rPr kumimoji="0" lang="en-US" sz="1400" b="1" i="0" u="none" strike="noStrike" kern="0" cap="none" spc="0" normalizeH="0" baseline="0" noProof="0" dirty="0">
                <a:ln>
                  <a:noFill/>
                </a:ln>
                <a:solidFill>
                  <a:srgbClr val="E33D1F"/>
                </a:solidFill>
                <a:effectLst/>
                <a:uLnTx/>
                <a:uFillTx/>
                <a:latin typeface="Arial"/>
                <a:cs typeface="Arial"/>
              </a:rPr>
              <a:t>com</a:t>
            </a:r>
            <a:endParaRPr kumimoji="0" lang="en-US" sz="1400" b="1" i="0" u="none" strike="noStrike" kern="0" cap="none" spc="0" normalizeH="0" baseline="0" noProof="0" dirty="0">
              <a:ln>
                <a:noFill/>
              </a:ln>
              <a:solidFill>
                <a:srgbClr val="E33D1F"/>
              </a:solidFill>
              <a:effectLst/>
              <a:uLnTx/>
              <a:uFillTx/>
            </a:endParaRPr>
          </a:p>
        </p:txBody>
      </p:sp>
    </p:spTree>
    <p:extLst>
      <p:ext uri="{BB962C8B-B14F-4D97-AF65-F5344CB8AC3E}">
        <p14:creationId xmlns:p14="http://schemas.microsoft.com/office/powerpoint/2010/main" val="1188999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mc:AlternateContent xmlns:mc="http://schemas.openxmlformats.org/markup-compatibility/2006" xmlns:p14="http://schemas.microsoft.com/office/powerpoint/2010/main">
    <mc:Choice Requires="p14">
      <p:transition spd="slow" p14:dur="1750">
        <p:fade/>
      </p:transition>
    </mc:Choice>
    <mc:Fallback xmlns="" xmlns:a14="http://schemas.microsoft.com/office/drawing/2010/main">
      <p:transition spd="slow">
        <p:fade/>
      </p:transition>
    </mc:Fallback>
  </mc:AlternateContent>
  <p:txStyles>
    <p:titleStyle>
      <a:lvl1pPr marL="0" marR="0" indent="0" algn="l" defTabSz="914400" rtl="0" eaLnBrk="1" fontAlgn="auto" latinLnBrk="0" hangingPunct="1">
        <a:lnSpc>
          <a:spcPts val="3400"/>
        </a:lnSpc>
        <a:spcBef>
          <a:spcPct val="0"/>
        </a:spcBef>
        <a:spcAft>
          <a:spcPts val="0"/>
        </a:spcAft>
        <a:buClrTx/>
        <a:buSzTx/>
        <a:buFontTx/>
        <a:buNone/>
        <a:tabLst/>
        <a:defRPr sz="3200" kern="1200" baseline="0">
          <a:solidFill>
            <a:schemeClr val="tx1"/>
          </a:solidFill>
          <a:latin typeface="Arial" pitchFamily="34" charset="0"/>
          <a:ea typeface="+mj-ea"/>
          <a:cs typeface="Arial" pitchFamily="34" charset="0"/>
        </a:defRPr>
      </a:lvl1pPr>
    </p:titleStyle>
    <p:bodyStyle>
      <a:lvl1pPr marL="461963" indent="-461963" algn="l" defTabSz="914400" rtl="0" eaLnBrk="1" latinLnBrk="0" hangingPunct="1">
        <a:spcBef>
          <a:spcPts val="0"/>
        </a:spcBef>
        <a:spcAft>
          <a:spcPts val="900"/>
        </a:spcAft>
        <a:buFontTx/>
        <a:buBlip>
          <a:blip r:embed="rId11"/>
        </a:buBlip>
        <a:defRPr sz="2600" kern="1200" baseline="0">
          <a:solidFill>
            <a:schemeClr val="tx1"/>
          </a:solidFill>
          <a:latin typeface="Arial" pitchFamily="34" charset="0"/>
          <a:ea typeface="+mn-ea"/>
          <a:cs typeface="Arial" pitchFamily="34" charset="0"/>
        </a:defRPr>
      </a:lvl1pPr>
      <a:lvl2pPr marL="914400" indent="-457200" algn="l" defTabSz="914400" rtl="0" eaLnBrk="1" latinLnBrk="0" hangingPunct="1">
        <a:spcBef>
          <a:spcPts val="0"/>
        </a:spcBef>
        <a:spcAft>
          <a:spcPts val="900"/>
        </a:spcAft>
        <a:buFontTx/>
        <a:buBlip>
          <a:blip r:embed="rId11"/>
        </a:buBlip>
        <a:defRPr sz="2400" kern="1200" baseline="0">
          <a:solidFill>
            <a:schemeClr val="tx1"/>
          </a:solidFill>
          <a:latin typeface="Arial" pitchFamily="34" charset="0"/>
          <a:ea typeface="+mn-ea"/>
          <a:cs typeface="Arial" pitchFamily="34" charset="0"/>
        </a:defRPr>
      </a:lvl2pPr>
      <a:lvl3pPr marL="1376363" indent="-461963" algn="l" defTabSz="914400" rtl="0" eaLnBrk="1" latinLnBrk="0" hangingPunct="1">
        <a:spcBef>
          <a:spcPts val="0"/>
        </a:spcBef>
        <a:spcAft>
          <a:spcPts val="900"/>
        </a:spcAft>
        <a:buFontTx/>
        <a:buBlip>
          <a:blip r:embed="rId11"/>
        </a:buBlip>
        <a:defRPr sz="2200" kern="1200" baseline="0">
          <a:solidFill>
            <a:schemeClr val="tx1"/>
          </a:solidFill>
          <a:latin typeface="Arial" pitchFamily="34" charset="0"/>
          <a:ea typeface="+mn-ea"/>
          <a:cs typeface="Arial" pitchFamily="34" charset="0"/>
        </a:defRPr>
      </a:lvl3pPr>
      <a:lvl4pPr marL="1828800" indent="-457200" algn="l" defTabSz="914400" rtl="0" eaLnBrk="1" latinLnBrk="0" hangingPunct="1">
        <a:spcBef>
          <a:spcPts val="0"/>
        </a:spcBef>
        <a:spcAft>
          <a:spcPts val="900"/>
        </a:spcAft>
        <a:buFontTx/>
        <a:buBlip>
          <a:blip r:embed="rId11"/>
        </a:buBlip>
        <a:defRPr sz="2000" kern="1200" baseline="0">
          <a:solidFill>
            <a:schemeClr val="tx1"/>
          </a:solidFill>
          <a:latin typeface="Arial" pitchFamily="34" charset="0"/>
          <a:ea typeface="+mn-ea"/>
          <a:cs typeface="Arial" pitchFamily="34" charset="0"/>
        </a:defRPr>
      </a:lvl4pPr>
      <a:lvl5pPr marL="2290763" indent="-461963" algn="l" defTabSz="914400" rtl="0" eaLnBrk="1" latinLnBrk="0" hangingPunct="1">
        <a:spcBef>
          <a:spcPts val="0"/>
        </a:spcBef>
        <a:spcAft>
          <a:spcPts val="900"/>
        </a:spcAft>
        <a:buFontTx/>
        <a:buBlip>
          <a:blip r:embed="rId11"/>
        </a:buBlip>
        <a:defRPr sz="1800" kern="120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cid:image001.png@01D30782.D5A91FD0"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bing.com/images/search?q=image+no+kidding&amp;view=detailv2&amp;&amp;id=6E6B0F4DB5A18EED3F5FD15593CB833621699E4C&amp;selectedIndex=0&amp;ccid=P03HVQlN&amp;simid=607999093550286929&amp;thid=OIP.M3f4dc755094d7e50bb19965af9fb9a0dH0"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hyperlink" Target="http://www.eeoc.gov/facts/telework.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eeoc.gov/facts/telework.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0100" y="381000"/>
            <a:ext cx="7772400" cy="1408176"/>
          </a:xfrm>
        </p:spPr>
        <p:txBody>
          <a:bodyPr>
            <a:noAutofit/>
          </a:bodyPr>
          <a:lstStyle/>
          <a:p>
            <a:pPr algn="ctr"/>
            <a:r>
              <a:rPr lang="en-US" b="1" cap="small" dirty="0">
                <a:solidFill>
                  <a:srgbClr val="E33D1F"/>
                </a:solidFill>
              </a:rPr>
              <a:t>Modern Workplace</a:t>
            </a:r>
            <a:br>
              <a:rPr lang="en-US" sz="3200" b="1" cap="small" dirty="0">
                <a:solidFill>
                  <a:srgbClr val="E33D1F"/>
                </a:solidFill>
              </a:rPr>
            </a:br>
            <a:endParaRPr lang="en-US" sz="3200" b="1" cap="small" dirty="0">
              <a:solidFill>
                <a:srgbClr val="E33D1F"/>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716" y="1527627"/>
            <a:ext cx="3218883" cy="2689277"/>
          </a:xfrm>
          <a:prstGeom prst="rect">
            <a:avLst/>
          </a:prstGeom>
          <a:solidFill>
            <a:srgbClr val="FFFFFF">
              <a:shade val="85000"/>
            </a:srgbClr>
          </a:solidFill>
          <a:ln w="190500" cap="rnd">
            <a:solidFill>
              <a:srgbClr val="FFFFFF"/>
            </a:solidFill>
          </a:ln>
          <a:effectLst>
            <a:outerShdw blurRad="101600" dist="101600" dir="2400000" algn="ctr" rotWithShape="0">
              <a:schemeClr val="bg1">
                <a:lumMod val="65000"/>
                <a:alpha val="85000"/>
              </a:schemeClr>
            </a:outerShdw>
          </a:effectLst>
          <a:scene3d>
            <a:camera prst="orthographicFront"/>
            <a:lightRig rig="twoPt" dir="t">
              <a:rot lat="0" lon="0" rev="7800000"/>
            </a:lightRig>
          </a:scene3d>
          <a:sp3d contourW="6350">
            <a:bevelT w="50800" h="16510"/>
            <a:contourClr>
              <a:srgbClr val="C0C0C0"/>
            </a:contourClr>
          </a:sp3d>
          <a:extLst/>
        </p:spPr>
      </p:pic>
      <p:pic>
        <p:nvPicPr>
          <p:cNvPr id="5" name="Picture 4"/>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2298211" y="4775447"/>
            <a:ext cx="4071891" cy="1219200"/>
          </a:xfrm>
          <a:prstGeom prst="rect">
            <a:avLst/>
          </a:prstGeom>
          <a:noFill/>
          <a:ln>
            <a:noFill/>
          </a:ln>
        </p:spPr>
      </p:pic>
      <p:sp>
        <p:nvSpPr>
          <p:cNvPr id="4" name="Rectangle 3"/>
          <p:cNvSpPr/>
          <p:nvPr/>
        </p:nvSpPr>
        <p:spPr>
          <a:xfrm>
            <a:off x="3900822" y="3244334"/>
            <a:ext cx="1342355" cy="369332"/>
          </a:xfrm>
          <a:prstGeom prst="rect">
            <a:avLst/>
          </a:prstGeom>
        </p:spPr>
        <p:txBody>
          <a:bodyPr wrap="none">
            <a:spAutoFit/>
          </a:bodyPr>
          <a:lstStyle/>
          <a:p>
            <a:r>
              <a:rPr lang="en-US" b="1" dirty="0"/>
              <a:t>Paul Sinclair</a:t>
            </a:r>
          </a:p>
        </p:txBody>
      </p:sp>
    </p:spTree>
    <p:extLst>
      <p:ext uri="{BB962C8B-B14F-4D97-AF65-F5344CB8AC3E}">
        <p14:creationId xmlns:p14="http://schemas.microsoft.com/office/powerpoint/2010/main" val="95664121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xmlns:a14="http://schemas.microsoft.com/office/drawing/2010/main">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solidFill>
                  <a:srgbClr val="E33D1F"/>
                </a:solidFill>
              </a:rPr>
              <a:t>Generation </a:t>
            </a:r>
            <a:r>
              <a:rPr lang="en-US" b="1" dirty="0" err="1">
                <a:solidFill>
                  <a:srgbClr val="E33D1F"/>
                </a:solidFill>
              </a:rPr>
              <a:t>iY</a:t>
            </a:r>
            <a:r>
              <a:rPr lang="en-US" b="1" dirty="0">
                <a:solidFill>
                  <a:srgbClr val="E33D1F"/>
                </a:solidFill>
              </a:rPr>
              <a:t> – 8 Trends</a:t>
            </a: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447800"/>
            <a:ext cx="2271205"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3200400" y="1676400"/>
            <a:ext cx="5486400" cy="4724399"/>
          </a:xfrm>
        </p:spPr>
        <p:txBody>
          <a:bodyPr>
            <a:normAutofit/>
          </a:bodyPr>
          <a:lstStyle/>
          <a:p>
            <a:pPr>
              <a:buFont typeface="Wingdings" panose="05000000000000000000" pitchFamily="2" charset="2"/>
              <a:buChar char="v"/>
            </a:pPr>
            <a:r>
              <a:rPr lang="en-US" dirty="0"/>
              <a:t>Job hopping in search of perfect career </a:t>
            </a:r>
            <a:r>
              <a:rPr lang="en-US" u="sng" dirty="0"/>
              <a:t>now</a:t>
            </a:r>
            <a:endParaRPr lang="en-US" dirty="0"/>
          </a:p>
          <a:p>
            <a:pPr>
              <a:buFont typeface="Wingdings" panose="05000000000000000000" pitchFamily="2" charset="2"/>
              <a:buChar char="v"/>
            </a:pPr>
            <a:r>
              <a:rPr lang="en-US" dirty="0"/>
              <a:t>Ribbons regardless of performance</a:t>
            </a:r>
          </a:p>
          <a:p>
            <a:pPr>
              <a:buFont typeface="Wingdings" panose="05000000000000000000" pitchFamily="2" charset="2"/>
              <a:buChar char="v"/>
            </a:pPr>
            <a:r>
              <a:rPr lang="en-US" dirty="0"/>
              <a:t>Intimate familiarity and innovative use of technology</a:t>
            </a:r>
          </a:p>
          <a:p>
            <a:pPr>
              <a:buFont typeface="Wingdings" panose="05000000000000000000" pitchFamily="2" charset="2"/>
              <a:buChar char="v"/>
            </a:pPr>
            <a:r>
              <a:rPr lang="en-US" dirty="0"/>
              <a:t>Parental involvement in the workplace </a:t>
            </a:r>
          </a:p>
          <a:p>
            <a:pPr marL="514350" indent="-514350">
              <a:buFont typeface="+mj-lt"/>
              <a:buAutoNum type="arabicPeriod"/>
            </a:pPr>
            <a:endParaRPr lang="en-US" dirty="0"/>
          </a:p>
        </p:txBody>
      </p:sp>
      <p:pic>
        <p:nvPicPr>
          <p:cNvPr id="6" name="Picture 5">
            <a:hlinkClick r:id="rId3" tooltip="&quot;View image details&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15990" y="4842510"/>
            <a:ext cx="1428750" cy="1581150"/>
          </a:xfrm>
          <a:prstGeom prst="rect">
            <a:avLst/>
          </a:prstGeom>
          <a:noFill/>
          <a:ln>
            <a:noFill/>
          </a:ln>
        </p:spPr>
      </p:pic>
    </p:spTree>
    <p:extLst>
      <p:ext uri="{BB962C8B-B14F-4D97-AF65-F5344CB8AC3E}">
        <p14:creationId xmlns:p14="http://schemas.microsoft.com/office/powerpoint/2010/main" val="1591215978"/>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xmlns:a14="http://schemas.microsoft.com/office/drawing/2010/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solidFill>
                  <a:srgbClr val="E33D1F"/>
                </a:solidFill>
              </a:rPr>
              <a:t>Generation </a:t>
            </a:r>
            <a:r>
              <a:rPr lang="en-US" b="1" dirty="0" err="1">
                <a:solidFill>
                  <a:srgbClr val="E33D1F"/>
                </a:solidFill>
              </a:rPr>
              <a:t>iY</a:t>
            </a:r>
            <a:r>
              <a:rPr lang="en-US" b="1" dirty="0">
                <a:solidFill>
                  <a:srgbClr val="E33D1F"/>
                </a:solidFill>
              </a:rPr>
              <a:t> – 8 Trends</a:t>
            </a: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447800"/>
            <a:ext cx="2271205"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3200400" y="1676400"/>
            <a:ext cx="5486400" cy="4724399"/>
          </a:xfrm>
        </p:spPr>
        <p:txBody>
          <a:bodyPr>
            <a:normAutofit/>
          </a:bodyPr>
          <a:lstStyle/>
          <a:p>
            <a:pPr>
              <a:buFont typeface="Wingdings" panose="05000000000000000000" pitchFamily="2" charset="2"/>
              <a:buChar char="v"/>
            </a:pPr>
            <a:r>
              <a:rPr lang="en-US" dirty="0"/>
              <a:t>Expectation of change, amusement, and immediate feedback</a:t>
            </a:r>
          </a:p>
          <a:p>
            <a:pPr>
              <a:buFont typeface="Wingdings" panose="05000000000000000000" pitchFamily="2" charset="2"/>
              <a:buChar char="v"/>
            </a:pPr>
            <a:r>
              <a:rPr lang="en-US" dirty="0"/>
              <a:t>Search for meaning not money</a:t>
            </a:r>
          </a:p>
          <a:p>
            <a:pPr>
              <a:buFont typeface="Wingdings" panose="05000000000000000000" pitchFamily="2" charset="2"/>
              <a:buChar char="v"/>
            </a:pPr>
            <a:r>
              <a:rPr lang="en-US" dirty="0" err="1"/>
              <a:t>Dealbreaker</a:t>
            </a:r>
            <a:r>
              <a:rPr lang="en-US" dirty="0"/>
              <a:t>:  want to work with friends</a:t>
            </a:r>
          </a:p>
          <a:p>
            <a:pPr>
              <a:buFont typeface="Wingdings" panose="05000000000000000000" pitchFamily="2" charset="2"/>
              <a:buChar char="v"/>
            </a:pPr>
            <a:r>
              <a:rPr lang="en-US" dirty="0"/>
              <a:t>Pursuit of influence </a:t>
            </a:r>
            <a:r>
              <a:rPr lang="en-US" u="sng" dirty="0"/>
              <a:t>and</a:t>
            </a:r>
            <a:r>
              <a:rPr lang="en-US" dirty="0"/>
              <a:t> affluence</a:t>
            </a:r>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3852343157"/>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xmlns:a14="http://schemas.microsoft.com/office/drawing/2010/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382000" cy="819346"/>
          </a:xfrm>
        </p:spPr>
        <p:txBody>
          <a:bodyPr>
            <a:noAutofit/>
          </a:bodyPr>
          <a:lstStyle/>
          <a:p>
            <a:pPr algn="ctr"/>
            <a:r>
              <a:rPr lang="en-US" b="1" dirty="0">
                <a:solidFill>
                  <a:srgbClr val="E33D1F"/>
                </a:solidFill>
              </a:rPr>
              <a:t>Extended Adolescence:  "26 is the New 18"</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6857" y="3631565"/>
            <a:ext cx="2778125" cy="2081530"/>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1" y="1065992"/>
            <a:ext cx="2936240" cy="2286808"/>
          </a:xfrm>
          <a:prstGeom prst="rect">
            <a:avLst/>
          </a:prstGeom>
          <a:noFill/>
          <a:ln>
            <a:noFill/>
          </a:ln>
        </p:spPr>
      </p:pic>
      <p:pic>
        <p:nvPicPr>
          <p:cNvPr id="6" name="Picture 4"/>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1447800"/>
            <a:ext cx="226937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70450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xmlns:a14="http://schemas.microsoft.com/office/drawing/2010/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066800"/>
            <a:ext cx="8305801" cy="4876799"/>
          </a:xfrm>
        </p:spPr>
        <p:txBody>
          <a:bodyPr anchor="ctr">
            <a:normAutofit fontScale="92500" lnSpcReduction="10000"/>
          </a:bodyPr>
          <a:lstStyle/>
          <a:p>
            <a:r>
              <a:rPr lang="en-US" sz="2400" dirty="0"/>
              <a:t>Largest generational difference:  Growth of work-life balance</a:t>
            </a:r>
          </a:p>
          <a:p>
            <a:pPr lvl="1"/>
            <a:r>
              <a:rPr lang="en-US" b="1" i="1" dirty="0">
                <a:solidFill>
                  <a:srgbClr val="E33D1F"/>
                </a:solidFill>
              </a:rPr>
              <a:t>Fewer</a:t>
            </a:r>
            <a:r>
              <a:rPr lang="en-US" dirty="0">
                <a:solidFill>
                  <a:srgbClr val="E33D1F"/>
                </a:solidFill>
              </a:rPr>
              <a:t> </a:t>
            </a:r>
            <a:r>
              <a:rPr lang="en-US" dirty="0"/>
              <a:t>Millennials say “I expect work to be central part of my life:</a:t>
            </a:r>
          </a:p>
          <a:p>
            <a:r>
              <a:rPr lang="en-US" sz="2400" dirty="0"/>
              <a:t>More say that</a:t>
            </a:r>
            <a:r>
              <a:rPr lang="en-US" sz="2400" dirty="0">
                <a:solidFill>
                  <a:srgbClr val="E33D1F"/>
                </a:solidFill>
              </a:rPr>
              <a:t> “</a:t>
            </a:r>
            <a:r>
              <a:rPr lang="en-US" sz="2400" b="1" i="1" dirty="0">
                <a:solidFill>
                  <a:srgbClr val="E33D1F"/>
                </a:solidFill>
              </a:rPr>
              <a:t>not wanting to work hard</a:t>
            </a:r>
            <a:r>
              <a:rPr lang="en-US" sz="2400" dirty="0">
                <a:solidFill>
                  <a:srgbClr val="E33D1F"/>
                </a:solidFill>
              </a:rPr>
              <a:t>” </a:t>
            </a:r>
            <a:r>
              <a:rPr lang="en-US" sz="2400" dirty="0"/>
              <a:t>might prevent them from getting a job they want</a:t>
            </a:r>
          </a:p>
          <a:p>
            <a:r>
              <a:rPr lang="en-US" sz="2400" dirty="0"/>
              <a:t>Lesser focus on work and </a:t>
            </a:r>
            <a:r>
              <a:rPr lang="en-US" sz="2400" b="1" i="1" dirty="0">
                <a:solidFill>
                  <a:srgbClr val="E33D1F"/>
                </a:solidFill>
              </a:rPr>
              <a:t>more individualism</a:t>
            </a:r>
          </a:p>
          <a:p>
            <a:r>
              <a:rPr lang="en-US" sz="2400" dirty="0"/>
              <a:t>May be at the root of anecdotal evidence for Millennials being:</a:t>
            </a:r>
          </a:p>
          <a:p>
            <a:pPr lvl="1"/>
            <a:r>
              <a:rPr lang="en-US" dirty="0"/>
              <a:t>Less invested in </a:t>
            </a:r>
            <a:r>
              <a:rPr lang="en-US" b="1" i="1" dirty="0">
                <a:solidFill>
                  <a:srgbClr val="E33D1F"/>
                </a:solidFill>
              </a:rPr>
              <a:t>quality</a:t>
            </a:r>
            <a:r>
              <a:rPr lang="en-US" dirty="0"/>
              <a:t> of work</a:t>
            </a:r>
          </a:p>
          <a:p>
            <a:pPr lvl="1"/>
            <a:r>
              <a:rPr lang="en-US" dirty="0"/>
              <a:t>Less attention to </a:t>
            </a:r>
            <a:r>
              <a:rPr lang="en-US" b="1" i="1" dirty="0">
                <a:solidFill>
                  <a:srgbClr val="E33D1F"/>
                </a:solidFill>
              </a:rPr>
              <a:t>detail</a:t>
            </a:r>
          </a:p>
          <a:p>
            <a:pPr lvl="1"/>
            <a:r>
              <a:rPr lang="en-US" dirty="0"/>
              <a:t>Less interested in</a:t>
            </a:r>
            <a:r>
              <a:rPr lang="en-US" dirty="0">
                <a:solidFill>
                  <a:srgbClr val="E33D1F"/>
                </a:solidFill>
              </a:rPr>
              <a:t> </a:t>
            </a:r>
            <a:r>
              <a:rPr lang="en-US" b="1" i="1" dirty="0">
                <a:solidFill>
                  <a:srgbClr val="E33D1F"/>
                </a:solidFill>
              </a:rPr>
              <a:t>pleasing</a:t>
            </a:r>
            <a:r>
              <a:rPr lang="en-US" dirty="0">
                <a:solidFill>
                  <a:srgbClr val="E33D1F"/>
                </a:solidFill>
              </a:rPr>
              <a:t> </a:t>
            </a:r>
            <a:r>
              <a:rPr lang="en-US" dirty="0"/>
              <a:t>bosses</a:t>
            </a:r>
          </a:p>
          <a:p>
            <a:r>
              <a:rPr lang="en-US" sz="2400" dirty="0"/>
              <a:t>More structured childhood:  Need </a:t>
            </a:r>
            <a:r>
              <a:rPr lang="en-US" sz="2400" b="1" i="1" dirty="0">
                <a:solidFill>
                  <a:srgbClr val="E33D1F"/>
                </a:solidFill>
              </a:rPr>
              <a:t>clear directions</a:t>
            </a:r>
            <a:r>
              <a:rPr lang="en-US" sz="2400" dirty="0"/>
              <a:t>; less independent workers</a:t>
            </a:r>
          </a:p>
        </p:txBody>
      </p:sp>
      <p:sp>
        <p:nvSpPr>
          <p:cNvPr id="3" name="Title 2"/>
          <p:cNvSpPr>
            <a:spLocks noGrp="1"/>
          </p:cNvSpPr>
          <p:nvPr>
            <p:ph type="title"/>
          </p:nvPr>
        </p:nvSpPr>
        <p:spPr/>
        <p:txBody>
          <a:bodyPr>
            <a:normAutofit/>
          </a:bodyPr>
          <a:lstStyle/>
          <a:p>
            <a:pPr algn="ctr"/>
            <a:r>
              <a:rPr lang="en-US" b="1" dirty="0">
                <a:solidFill>
                  <a:srgbClr val="E33D1F"/>
                </a:solidFill>
              </a:rPr>
              <a:t>Millennial Views of Work</a:t>
            </a:r>
          </a:p>
        </p:txBody>
      </p:sp>
    </p:spTree>
    <p:extLst>
      <p:ext uri="{BB962C8B-B14F-4D97-AF65-F5344CB8AC3E}">
        <p14:creationId xmlns:p14="http://schemas.microsoft.com/office/powerpoint/2010/main" val="1549761002"/>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21% of Millennials report changing jobs within past year, which is </a:t>
            </a:r>
            <a:r>
              <a:rPr lang="en-US" b="1" i="1" dirty="0">
                <a:solidFill>
                  <a:srgbClr val="E33D1F"/>
                </a:solidFill>
              </a:rPr>
              <a:t>more than 3x </a:t>
            </a:r>
            <a:r>
              <a:rPr lang="en-US" dirty="0"/>
              <a:t>the number of non-millennials who report the same.</a:t>
            </a:r>
          </a:p>
          <a:p>
            <a:r>
              <a:rPr lang="en-US" dirty="0"/>
              <a:t>60% are "open to new job opportunity" and 36% will actively "look for a job with a different organization in the next 12 months.</a:t>
            </a:r>
          </a:p>
          <a:p>
            <a:r>
              <a:rPr lang="en-US" dirty="0"/>
              <a:t>BUT, Development is especially important for Millennials, </a:t>
            </a:r>
            <a:r>
              <a:rPr lang="en-US" b="1" i="1" dirty="0">
                <a:solidFill>
                  <a:srgbClr val="E33D1F"/>
                </a:solidFill>
              </a:rPr>
              <a:t>87% of whom rate “professional or career growth and development opportunities” </a:t>
            </a:r>
            <a:r>
              <a:rPr lang="en-US" dirty="0"/>
              <a:t>as being key to their engagement and job satisfaction.</a:t>
            </a:r>
          </a:p>
          <a:p>
            <a:pPr marL="0" indent="0">
              <a:buNone/>
            </a:pPr>
            <a:r>
              <a:rPr lang="en-US" sz="2000" i="1" dirty="0"/>
              <a:t>Gallup:  How Millennials Want to Work and Live (2016)</a:t>
            </a:r>
          </a:p>
          <a:p>
            <a:pPr marL="0" indent="0">
              <a:buNone/>
            </a:pPr>
            <a:endParaRPr lang="en-US" dirty="0"/>
          </a:p>
        </p:txBody>
      </p:sp>
      <p:sp>
        <p:nvSpPr>
          <p:cNvPr id="3" name="Title 2"/>
          <p:cNvSpPr>
            <a:spLocks noGrp="1"/>
          </p:cNvSpPr>
          <p:nvPr>
            <p:ph type="title"/>
          </p:nvPr>
        </p:nvSpPr>
        <p:spPr/>
        <p:txBody>
          <a:bodyPr/>
          <a:lstStyle/>
          <a:p>
            <a:pPr algn="ctr"/>
            <a:r>
              <a:rPr lang="en-US" b="1" dirty="0">
                <a:solidFill>
                  <a:srgbClr val="E33D1F"/>
                </a:solidFill>
              </a:rPr>
              <a:t>Grow Me or Lose Me</a:t>
            </a:r>
          </a:p>
        </p:txBody>
      </p:sp>
    </p:spTree>
    <p:extLst>
      <p:ext uri="{BB962C8B-B14F-4D97-AF65-F5344CB8AC3E}">
        <p14:creationId xmlns:p14="http://schemas.microsoft.com/office/powerpoint/2010/main" val="756290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400" b="1" dirty="0">
                <a:solidFill>
                  <a:srgbClr val="FF0000"/>
                </a:solidFill>
              </a:rPr>
              <a:t>Past					Future</a:t>
            </a:r>
          </a:p>
          <a:p>
            <a:pPr marL="0" indent="0">
              <a:buNone/>
            </a:pPr>
            <a:r>
              <a:rPr lang="en-US" sz="2400" dirty="0"/>
              <a:t>My Paycheck				My Purpose</a:t>
            </a:r>
          </a:p>
          <a:p>
            <a:pPr marL="0" indent="0">
              <a:buNone/>
            </a:pPr>
            <a:r>
              <a:rPr lang="en-US" sz="2400" dirty="0"/>
              <a:t>My Satisfaction			My Development</a:t>
            </a:r>
          </a:p>
          <a:p>
            <a:pPr marL="0" indent="0">
              <a:buNone/>
            </a:pPr>
            <a:r>
              <a:rPr lang="en-US" sz="2400" dirty="0"/>
              <a:t>My Boss				My Coach</a:t>
            </a:r>
          </a:p>
          <a:p>
            <a:pPr marL="0" indent="0">
              <a:buNone/>
            </a:pPr>
            <a:r>
              <a:rPr lang="en-US" sz="2400" dirty="0"/>
              <a:t>My Annual Review			My Ongoing Development</a:t>
            </a:r>
          </a:p>
          <a:p>
            <a:pPr marL="0" indent="0">
              <a:buNone/>
            </a:pPr>
            <a:r>
              <a:rPr lang="en-US" sz="2400" dirty="0"/>
              <a:t>My Weaknesses			My Strengths</a:t>
            </a:r>
          </a:p>
          <a:p>
            <a:pPr marL="0" indent="0">
              <a:buNone/>
            </a:pPr>
            <a:r>
              <a:rPr lang="en-US" sz="2400" dirty="0"/>
              <a:t>My Job				My Life</a:t>
            </a:r>
          </a:p>
          <a:p>
            <a:pPr marL="0" indent="0">
              <a:buNone/>
            </a:pPr>
            <a:endParaRPr lang="en-US" sz="2400" dirty="0"/>
          </a:p>
          <a:p>
            <a:pPr marL="0" indent="0">
              <a:buNone/>
            </a:pPr>
            <a:r>
              <a:rPr lang="en-US" sz="2000" i="1" dirty="0"/>
              <a:t>Gallup:  How Millennials Want to Work and Live (2016)</a:t>
            </a:r>
          </a:p>
        </p:txBody>
      </p:sp>
      <p:sp>
        <p:nvSpPr>
          <p:cNvPr id="3" name="Title 2"/>
          <p:cNvSpPr>
            <a:spLocks noGrp="1"/>
          </p:cNvSpPr>
          <p:nvPr>
            <p:ph type="title"/>
          </p:nvPr>
        </p:nvSpPr>
        <p:spPr/>
        <p:txBody>
          <a:bodyPr>
            <a:normAutofit/>
          </a:bodyPr>
          <a:lstStyle/>
          <a:p>
            <a:pPr algn="ctr"/>
            <a:r>
              <a:rPr lang="en-US" b="1" dirty="0">
                <a:solidFill>
                  <a:srgbClr val="E33D1F"/>
                </a:solidFill>
              </a:rPr>
              <a:t>Managing Modern Workforce</a:t>
            </a:r>
          </a:p>
        </p:txBody>
      </p:sp>
      <p:cxnSp>
        <p:nvCxnSpPr>
          <p:cNvPr id="5" name="Straight Arrow Connector 4"/>
          <p:cNvCxnSpPr/>
          <p:nvPr/>
        </p:nvCxnSpPr>
        <p:spPr>
          <a:xfrm>
            <a:off x="1447800" y="1447800"/>
            <a:ext cx="3429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031219"/>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4648200" cy="4724399"/>
          </a:xfrm>
        </p:spPr>
        <p:txBody>
          <a:bodyPr anchor="ctr">
            <a:normAutofit lnSpcReduction="10000"/>
          </a:bodyPr>
          <a:lstStyle/>
          <a:p>
            <a:r>
              <a:rPr lang="en-US" dirty="0"/>
              <a:t>Generation </a:t>
            </a:r>
            <a:r>
              <a:rPr lang="en-US" b="1" i="1" dirty="0">
                <a:solidFill>
                  <a:srgbClr val="E33D1F"/>
                </a:solidFill>
              </a:rPr>
              <a:t>Why?  </a:t>
            </a:r>
            <a:r>
              <a:rPr lang="en-US" dirty="0"/>
              <a:t>Must explain why it matters and why </a:t>
            </a:r>
            <a:r>
              <a:rPr lang="en-US" i="1" dirty="0"/>
              <a:t>they</a:t>
            </a:r>
            <a:r>
              <a:rPr lang="en-US" dirty="0"/>
              <a:t> matter</a:t>
            </a:r>
          </a:p>
          <a:p>
            <a:r>
              <a:rPr lang="en-US" dirty="0"/>
              <a:t>Want to contribute their ideas</a:t>
            </a:r>
          </a:p>
          <a:p>
            <a:r>
              <a:rPr lang="en-US" dirty="0"/>
              <a:t>Need for </a:t>
            </a:r>
            <a:r>
              <a:rPr lang="en-US" b="1" i="1" dirty="0">
                <a:solidFill>
                  <a:srgbClr val="E33D1F"/>
                </a:solidFill>
              </a:rPr>
              <a:t>structure</a:t>
            </a:r>
            <a:r>
              <a:rPr lang="en-US" dirty="0"/>
              <a:t> and clear directions</a:t>
            </a:r>
          </a:p>
          <a:p>
            <a:pPr lvl="1"/>
            <a:r>
              <a:rPr lang="en-US" dirty="0"/>
              <a:t>“Spell it out” for them</a:t>
            </a:r>
          </a:p>
          <a:p>
            <a:r>
              <a:rPr lang="en-US" dirty="0"/>
              <a:t>Want a manager who cares about them and their goals (“I want you to be successful”)</a:t>
            </a:r>
          </a:p>
        </p:txBody>
      </p:sp>
      <p:sp>
        <p:nvSpPr>
          <p:cNvPr id="3" name="Title 2"/>
          <p:cNvSpPr>
            <a:spLocks noGrp="1"/>
          </p:cNvSpPr>
          <p:nvPr>
            <p:ph type="title"/>
          </p:nvPr>
        </p:nvSpPr>
        <p:spPr>
          <a:xfrm>
            <a:off x="457200" y="228600"/>
            <a:ext cx="8229600" cy="819346"/>
          </a:xfrm>
        </p:spPr>
        <p:txBody>
          <a:bodyPr/>
          <a:lstStyle/>
          <a:p>
            <a:pPr algn="ctr"/>
            <a:r>
              <a:rPr lang="en-US" b="1" dirty="0">
                <a:solidFill>
                  <a:srgbClr val="E33D1F"/>
                </a:solidFill>
              </a:rPr>
              <a:t>Managing Modern Workforce</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133600"/>
            <a:ext cx="3610708"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166970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xmlns:a14="http://schemas.microsoft.com/office/drawing/2010/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i="1" dirty="0"/>
              <a:t>"Why Your Millennials Think Your Reviews Suck"</a:t>
            </a:r>
          </a:p>
          <a:p>
            <a:pPr>
              <a:buFont typeface="Wingdings" panose="05000000000000000000" pitchFamily="2" charset="2"/>
              <a:buChar char="Ø"/>
            </a:pPr>
            <a:r>
              <a:rPr lang="en-US" dirty="0"/>
              <a:t>75% feel "in the dark" about how they are viewed by peers and management (results are unhelpful)</a:t>
            </a:r>
          </a:p>
          <a:p>
            <a:pPr>
              <a:buFont typeface="Wingdings" panose="05000000000000000000" pitchFamily="2" charset="2"/>
              <a:buChar char="Ø"/>
            </a:pPr>
            <a:r>
              <a:rPr lang="en-US" dirty="0"/>
              <a:t>69% believe the review process is flawed (process is unhelpful)</a:t>
            </a:r>
          </a:p>
          <a:p>
            <a:pPr>
              <a:buFont typeface="Wingdings" panose="05000000000000000000" pitchFamily="2" charset="2"/>
              <a:buChar char="Ø"/>
            </a:pPr>
            <a:r>
              <a:rPr lang="en-US" dirty="0"/>
              <a:t>62% were "blindsided" by their annual review</a:t>
            </a:r>
          </a:p>
          <a:p>
            <a:pPr>
              <a:buFont typeface="Wingdings" panose="05000000000000000000" pitchFamily="2" charset="2"/>
              <a:buChar char="Ø"/>
            </a:pPr>
            <a:r>
              <a:rPr lang="en-US" dirty="0"/>
              <a:t>25% have called in sick or have taken time off due to "review anxiety"</a:t>
            </a:r>
          </a:p>
          <a:p>
            <a:pPr>
              <a:buFont typeface="Wingdings" panose="05000000000000000000" pitchFamily="2" charset="2"/>
              <a:buChar char="Ø"/>
            </a:pPr>
            <a:r>
              <a:rPr lang="en-US" dirty="0"/>
              <a:t>85% believe performance reviews should be used to "build confidence" rather than criticize</a:t>
            </a:r>
          </a:p>
        </p:txBody>
      </p:sp>
      <p:sp>
        <p:nvSpPr>
          <p:cNvPr id="3" name="Title 2"/>
          <p:cNvSpPr>
            <a:spLocks noGrp="1"/>
          </p:cNvSpPr>
          <p:nvPr>
            <p:ph type="title"/>
          </p:nvPr>
        </p:nvSpPr>
        <p:spPr>
          <a:xfrm>
            <a:off x="152400" y="228600"/>
            <a:ext cx="8839200" cy="819346"/>
          </a:xfrm>
        </p:spPr>
        <p:txBody>
          <a:bodyPr>
            <a:normAutofit fontScale="90000"/>
          </a:bodyPr>
          <a:lstStyle/>
          <a:p>
            <a:pPr algn="ctr"/>
            <a:r>
              <a:rPr lang="en-US" b="1" dirty="0">
                <a:solidFill>
                  <a:srgbClr val="FF0000"/>
                </a:solidFill>
              </a:rPr>
              <a:t>Modern Workforce—Performance Evaluations</a:t>
            </a:r>
          </a:p>
        </p:txBody>
      </p:sp>
      <p:sp>
        <p:nvSpPr>
          <p:cNvPr id="4" name="TextBox 3"/>
          <p:cNvSpPr txBox="1"/>
          <p:nvPr/>
        </p:nvSpPr>
        <p:spPr>
          <a:xfrm>
            <a:off x="4724400" y="6172200"/>
            <a:ext cx="2819400" cy="369332"/>
          </a:xfrm>
          <a:prstGeom prst="rect">
            <a:avLst/>
          </a:prstGeom>
          <a:noFill/>
        </p:spPr>
        <p:txBody>
          <a:bodyPr wrap="square" rtlCol="0">
            <a:spAutoFit/>
          </a:bodyPr>
          <a:lstStyle/>
          <a:p>
            <a:r>
              <a:rPr lang="en-US" dirty="0"/>
              <a:t>~Wakefield Research, 2015</a:t>
            </a:r>
          </a:p>
        </p:txBody>
      </p:sp>
    </p:spTree>
    <p:extLst>
      <p:ext uri="{BB962C8B-B14F-4D97-AF65-F5344CB8AC3E}">
        <p14:creationId xmlns:p14="http://schemas.microsoft.com/office/powerpoint/2010/main" val="3889375896"/>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838200"/>
            <a:ext cx="8915400" cy="5334000"/>
          </a:xfrm>
        </p:spPr>
        <p:txBody>
          <a:bodyPr>
            <a:normAutofit/>
          </a:bodyPr>
          <a:lstStyle/>
          <a:p>
            <a:r>
              <a:rPr lang="en-US" sz="2700" dirty="0"/>
              <a:t>According to a 2013 Corporate Executive Board Study:</a:t>
            </a:r>
          </a:p>
          <a:p>
            <a:pPr lvl="1"/>
            <a:r>
              <a:rPr lang="en-US" sz="3600" b="1" dirty="0"/>
              <a:t>95%</a:t>
            </a:r>
            <a:r>
              <a:rPr lang="en-US" sz="3600" dirty="0"/>
              <a:t> of managers are dissatisfied with their performance management system</a:t>
            </a:r>
          </a:p>
          <a:p>
            <a:pPr lvl="1"/>
            <a:r>
              <a:rPr lang="en-US" sz="3600" b="1" dirty="0"/>
              <a:t>90%</a:t>
            </a:r>
            <a:r>
              <a:rPr lang="en-US" sz="3600" dirty="0"/>
              <a:t> of human resource leaders believe their performance management systems do not yield accurate information</a:t>
            </a:r>
          </a:p>
        </p:txBody>
      </p:sp>
      <p:sp>
        <p:nvSpPr>
          <p:cNvPr id="3" name="Title 2"/>
          <p:cNvSpPr>
            <a:spLocks noGrp="1"/>
          </p:cNvSpPr>
          <p:nvPr>
            <p:ph type="title"/>
          </p:nvPr>
        </p:nvSpPr>
        <p:spPr>
          <a:xfrm>
            <a:off x="457200" y="152400"/>
            <a:ext cx="8229600" cy="590746"/>
          </a:xfrm>
        </p:spPr>
        <p:txBody>
          <a:bodyPr/>
          <a:lstStyle/>
          <a:p>
            <a:pPr algn="ctr"/>
            <a:r>
              <a:rPr lang="en-US" dirty="0">
                <a:solidFill>
                  <a:srgbClr val="FF0000"/>
                </a:solidFill>
                <a:latin typeface="Aharoni" panose="02010803020104030203" pitchFamily="2" charset="-79"/>
                <a:cs typeface="Aharoni" panose="02010803020104030203" pitchFamily="2" charset="-79"/>
              </a:rPr>
              <a:t>How Do You Feel About Your </a:t>
            </a:r>
            <a:r>
              <a:rPr lang="en-US" dirty="0" err="1">
                <a:solidFill>
                  <a:srgbClr val="FF0000"/>
                </a:solidFill>
                <a:latin typeface="Aharoni" panose="02010803020104030203" pitchFamily="2" charset="-79"/>
                <a:cs typeface="Aharoni" panose="02010803020104030203" pitchFamily="2" charset="-79"/>
              </a:rPr>
              <a:t>Eval</a:t>
            </a:r>
            <a:r>
              <a:rPr lang="en-US" dirty="0">
                <a:solidFill>
                  <a:srgbClr val="FF0000"/>
                </a:solidFill>
                <a:latin typeface="Aharoni" panose="02010803020104030203" pitchFamily="2" charset="-79"/>
                <a:cs typeface="Aharoni" panose="02010803020104030203" pitchFamily="2" charset="-79"/>
              </a:rPr>
              <a:t> System?</a:t>
            </a:r>
          </a:p>
        </p:txBody>
      </p:sp>
    </p:spTree>
    <p:extLst>
      <p:ext uri="{BB962C8B-B14F-4D97-AF65-F5344CB8AC3E}">
        <p14:creationId xmlns:p14="http://schemas.microsoft.com/office/powerpoint/2010/main" val="29972946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a:t>Remember, Study Finds That Basically Every Single Person Hates Performance Reviews</a:t>
            </a:r>
          </a:p>
          <a:p>
            <a:r>
              <a:rPr lang="en-US" sz="3200" dirty="0"/>
              <a:t>Picture of </a:t>
            </a:r>
            <a:r>
              <a:rPr lang="en-US" sz="3200" dirty="0" err="1"/>
              <a:t>washington</a:t>
            </a:r>
            <a:r>
              <a:rPr lang="en-US" sz="3200" dirty="0"/>
              <a:t> post</a:t>
            </a:r>
          </a:p>
          <a:p>
            <a:r>
              <a:rPr lang="en-US" sz="3200" dirty="0"/>
              <a:t>Provide Feedback not Criticism</a:t>
            </a:r>
          </a:p>
          <a:p>
            <a:r>
              <a:rPr lang="en-US" sz="3200" dirty="0"/>
              <a:t>Focus on strengths, not weaknesses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60"/>
          <a:stretch/>
        </p:blipFill>
        <p:spPr bwMode="auto">
          <a:xfrm>
            <a:off x="16042" y="762000"/>
            <a:ext cx="9067800" cy="5312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 y="2438400"/>
            <a:ext cx="8915400" cy="461665"/>
          </a:xfrm>
          <a:prstGeom prst="rect">
            <a:avLst/>
          </a:prstGeom>
          <a:solidFill>
            <a:schemeClr val="bg1"/>
          </a:solidFill>
        </p:spPr>
        <p:txBody>
          <a:bodyPr wrap="square" rtlCol="0">
            <a:spAutoFit/>
          </a:bodyPr>
          <a:lstStyle/>
          <a:p>
            <a:r>
              <a:rPr lang="en-US" sz="2400" dirty="0">
                <a:solidFill>
                  <a:schemeClr val="tx1">
                    <a:lumMod val="75000"/>
                    <a:lumOff val="25000"/>
                  </a:schemeClr>
                </a:solidFill>
                <a:latin typeface="Cooper Black" panose="0208090404030B020404" pitchFamily="18" charset="0"/>
                <a:ea typeface="Batang" panose="02030600000101010101" pitchFamily="18" charset="-127"/>
              </a:rPr>
              <a:t>Basically every single person hates performance reviews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1" y="2961368"/>
            <a:ext cx="2819400" cy="20678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22896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b="1" dirty="0">
                <a:solidFill>
                  <a:srgbClr val="E33D1F"/>
                </a:solidFill>
              </a:rPr>
              <a:t>DTR: Defining the (Modern Workplace) Relationship </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676400"/>
            <a:ext cx="4572158" cy="3627247"/>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133600"/>
            <a:ext cx="3314700" cy="2209800"/>
          </a:xfrm>
          <a:prstGeom prst="rect">
            <a:avLst/>
          </a:prstGeom>
          <a:noFill/>
          <a:scene3d>
            <a:camera prst="orthographicFront">
              <a:rot lat="0" lon="120000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496352"/>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xmlns:a14="http://schemas.microsoft.com/office/drawing/2010/main">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305801" cy="5334000"/>
          </a:xfrm>
        </p:spPr>
        <p:txBody>
          <a:bodyPr>
            <a:normAutofit/>
          </a:bodyPr>
          <a:lstStyle/>
          <a:p>
            <a:r>
              <a:rPr lang="en-US" sz="3200" b="1" dirty="0"/>
              <a:t>“Study Finds That Basically Every Single Person Hates Performance Reviews</a:t>
            </a:r>
            <a:r>
              <a:rPr lang="en-US" sz="3200" dirty="0"/>
              <a:t>”—</a:t>
            </a:r>
            <a:r>
              <a:rPr lang="en-US" sz="2000" i="1" dirty="0"/>
              <a:t>Washington Post</a:t>
            </a:r>
            <a:r>
              <a:rPr lang="en-US" sz="2000" dirty="0"/>
              <a:t>, Jan. 27, 2014 (Culbertson, S. S., Henning, J. B., &amp; Payne, S. C. (2013). </a:t>
            </a:r>
            <a:r>
              <a:rPr lang="en-US" sz="2000" i="1" dirty="0"/>
              <a:t>Performance appraisal satisfaction: The role of feedback and goal orientation</a:t>
            </a:r>
            <a:r>
              <a:rPr lang="en-US" sz="2000" dirty="0"/>
              <a:t>. Journal of Personnel Psychology, 12(4), 189-195)</a:t>
            </a:r>
          </a:p>
          <a:p>
            <a:r>
              <a:rPr lang="en-US" sz="3200" dirty="0"/>
              <a:t>Except lawyers—we LOVE them…</a:t>
            </a:r>
          </a:p>
          <a:p>
            <a:r>
              <a:rPr lang="en-US" sz="3200" dirty="0"/>
              <a:t>until we HATE them</a:t>
            </a:r>
          </a:p>
        </p:txBody>
      </p:sp>
      <p:sp>
        <p:nvSpPr>
          <p:cNvPr id="3" name="Title 2"/>
          <p:cNvSpPr>
            <a:spLocks noGrp="1"/>
          </p:cNvSpPr>
          <p:nvPr>
            <p:ph type="title"/>
          </p:nvPr>
        </p:nvSpPr>
        <p:spPr>
          <a:xfrm>
            <a:off x="457200" y="152400"/>
            <a:ext cx="8229600" cy="590746"/>
          </a:xfrm>
        </p:spPr>
        <p:txBody>
          <a:bodyPr/>
          <a:lstStyle/>
          <a:p>
            <a:pPr algn="ctr"/>
            <a:r>
              <a:rPr lang="en-US" dirty="0">
                <a:solidFill>
                  <a:srgbClr val="FF0000"/>
                </a:solidFill>
                <a:latin typeface="Aharoni" panose="02010803020104030203" pitchFamily="2" charset="-79"/>
                <a:cs typeface="Aharoni" panose="02010803020104030203" pitchFamily="2" charset="-79"/>
              </a:rPr>
              <a:t>How Do You Feel About Your </a:t>
            </a:r>
            <a:r>
              <a:rPr lang="en-US" dirty="0" err="1">
                <a:solidFill>
                  <a:srgbClr val="FF0000"/>
                </a:solidFill>
                <a:latin typeface="Aharoni" panose="02010803020104030203" pitchFamily="2" charset="-79"/>
                <a:cs typeface="Aharoni" panose="02010803020104030203" pitchFamily="2" charset="-79"/>
              </a:rPr>
              <a:t>Eval</a:t>
            </a:r>
            <a:r>
              <a:rPr lang="en-US" dirty="0">
                <a:solidFill>
                  <a:srgbClr val="FF0000"/>
                </a:solidFill>
                <a:latin typeface="Aharoni" panose="02010803020104030203" pitchFamily="2" charset="-79"/>
                <a:cs typeface="Aharoni" panose="02010803020104030203" pitchFamily="2" charset="-79"/>
              </a:rPr>
              <a:t> System?</a:t>
            </a:r>
          </a:p>
        </p:txBody>
      </p:sp>
    </p:spTree>
    <p:extLst>
      <p:ext uri="{BB962C8B-B14F-4D97-AF65-F5344CB8AC3E}">
        <p14:creationId xmlns:p14="http://schemas.microsoft.com/office/powerpoint/2010/main" val="39158787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305801" cy="5334000"/>
          </a:xfrm>
        </p:spPr>
        <p:txBody>
          <a:bodyPr>
            <a:normAutofit/>
          </a:bodyPr>
          <a:lstStyle/>
          <a:p>
            <a:r>
              <a:rPr lang="en-US" sz="3600" dirty="0"/>
              <a:t>Is there any logical explanation for all this animosity?</a:t>
            </a:r>
          </a:p>
          <a:p>
            <a:pPr lvl="1"/>
            <a:r>
              <a:rPr lang="en-US" sz="3600" dirty="0"/>
              <a:t>"If people don't respond to us the way we perceive ourselves, and we can't change the incoming data, we will ignore or distort." </a:t>
            </a:r>
          </a:p>
          <a:p>
            <a:pPr marL="457200" lvl="1" indent="0" algn="r">
              <a:buNone/>
            </a:pPr>
            <a:r>
              <a:rPr lang="en-US" sz="1800" dirty="0"/>
              <a:t>~</a:t>
            </a:r>
            <a:r>
              <a:rPr lang="en-US" sz="1800" dirty="0" err="1"/>
              <a:t>Tavris</a:t>
            </a:r>
            <a:r>
              <a:rPr lang="en-US" sz="1800" dirty="0"/>
              <a:t>/Aronson, </a:t>
            </a:r>
            <a:r>
              <a:rPr lang="en-US" sz="1800" i="1" dirty="0"/>
              <a:t>Mistakes Were Made (but not by me)(2007)</a:t>
            </a:r>
            <a:endParaRPr lang="en-US" sz="1800" dirty="0"/>
          </a:p>
          <a:p>
            <a:pPr lvl="1"/>
            <a:endParaRPr lang="en-US" sz="3400" dirty="0"/>
          </a:p>
        </p:txBody>
      </p:sp>
      <p:sp>
        <p:nvSpPr>
          <p:cNvPr id="3" name="Title 2"/>
          <p:cNvSpPr>
            <a:spLocks noGrp="1"/>
          </p:cNvSpPr>
          <p:nvPr>
            <p:ph type="title"/>
          </p:nvPr>
        </p:nvSpPr>
        <p:spPr>
          <a:xfrm>
            <a:off x="457200" y="152400"/>
            <a:ext cx="8229600" cy="590746"/>
          </a:xfrm>
        </p:spPr>
        <p:txBody>
          <a:bodyPr/>
          <a:lstStyle/>
          <a:p>
            <a:pPr algn="ctr"/>
            <a:r>
              <a:rPr lang="en-US" dirty="0">
                <a:solidFill>
                  <a:srgbClr val="FF0000"/>
                </a:solidFill>
                <a:latin typeface="Aharoni" panose="02010803020104030203" pitchFamily="2" charset="-79"/>
                <a:cs typeface="Aharoni" panose="02010803020104030203" pitchFamily="2" charset="-79"/>
              </a:rPr>
              <a:t>What is Going on Here?</a:t>
            </a:r>
          </a:p>
        </p:txBody>
      </p:sp>
    </p:spTree>
    <p:extLst>
      <p:ext uri="{BB962C8B-B14F-4D97-AF65-F5344CB8AC3E}">
        <p14:creationId xmlns:p14="http://schemas.microsoft.com/office/powerpoint/2010/main" val="4132519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19200"/>
            <a:ext cx="8305801" cy="4953000"/>
          </a:xfrm>
        </p:spPr>
        <p:txBody>
          <a:bodyPr>
            <a:normAutofit/>
          </a:bodyPr>
          <a:lstStyle/>
          <a:p>
            <a:r>
              <a:rPr lang="en-US" sz="3200" dirty="0"/>
              <a:t>Accenture, Adobe, Deloitte, Gap, IBM, Microsoft have all eliminated the annual performance evaluations</a:t>
            </a:r>
          </a:p>
          <a:p>
            <a:r>
              <a:rPr lang="en-US" sz="3200" dirty="0"/>
              <a:t>Why?</a:t>
            </a:r>
          </a:p>
          <a:p>
            <a:pPr lvl="1"/>
            <a:r>
              <a:rPr lang="en-US" sz="3200" dirty="0"/>
              <a:t>They don't work very well</a:t>
            </a:r>
          </a:p>
          <a:p>
            <a:pPr lvl="1"/>
            <a:r>
              <a:rPr lang="en-US" sz="3200" dirty="0"/>
              <a:t>They cost too much to administer</a:t>
            </a:r>
          </a:p>
          <a:p>
            <a:pPr lvl="1"/>
            <a:r>
              <a:rPr lang="en-US" sz="3200" dirty="0"/>
              <a:t>They may drive away talent</a:t>
            </a:r>
          </a:p>
        </p:txBody>
      </p:sp>
      <p:sp>
        <p:nvSpPr>
          <p:cNvPr id="3" name="Title 2"/>
          <p:cNvSpPr>
            <a:spLocks noGrp="1"/>
          </p:cNvSpPr>
          <p:nvPr>
            <p:ph type="title"/>
          </p:nvPr>
        </p:nvSpPr>
        <p:spPr/>
        <p:txBody>
          <a:bodyPr/>
          <a:lstStyle/>
          <a:p>
            <a:pPr algn="ctr"/>
            <a:r>
              <a:rPr lang="en-US" dirty="0">
                <a:solidFill>
                  <a:srgbClr val="FF0000"/>
                </a:solidFill>
                <a:latin typeface="Aharoni" panose="02010803020104030203" pitchFamily="2" charset="-79"/>
                <a:cs typeface="Aharoni" panose="02010803020104030203" pitchFamily="2" charset="-79"/>
              </a:rPr>
              <a:t>Big Data/Little Data</a:t>
            </a:r>
          </a:p>
        </p:txBody>
      </p:sp>
    </p:spTree>
    <p:extLst>
      <p:ext uri="{BB962C8B-B14F-4D97-AF65-F5344CB8AC3E}">
        <p14:creationId xmlns:p14="http://schemas.microsoft.com/office/powerpoint/2010/main" val="37310489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609600"/>
            <a:ext cx="8991599" cy="5943600"/>
          </a:xfrm>
        </p:spPr>
        <p:txBody>
          <a:bodyPr>
            <a:noAutofit/>
          </a:bodyPr>
          <a:lstStyle/>
          <a:p>
            <a:r>
              <a:rPr lang="en-US" sz="2200" dirty="0"/>
              <a:t>Count the hours it takes to do all the work</a:t>
            </a:r>
          </a:p>
          <a:p>
            <a:pPr lvl="1"/>
            <a:r>
              <a:rPr lang="en-US" sz="2200" dirty="0"/>
              <a:t>2 million hours for 65,000 people (more than 30 </a:t>
            </a:r>
            <a:r>
              <a:rPr lang="en-US" sz="2200" dirty="0" err="1"/>
              <a:t>hrs</a:t>
            </a:r>
            <a:r>
              <a:rPr lang="en-US" sz="2200" dirty="0"/>
              <a:t>/person/</a:t>
            </a:r>
            <a:r>
              <a:rPr lang="en-US" sz="2200" dirty="0" err="1"/>
              <a:t>yr</a:t>
            </a:r>
            <a:r>
              <a:rPr lang="en-US" sz="2200" dirty="0"/>
              <a:t>)</a:t>
            </a:r>
          </a:p>
          <a:p>
            <a:r>
              <a:rPr lang="en-US" sz="2200" dirty="0"/>
              <a:t>Determine what is really measured with performance reviews</a:t>
            </a:r>
          </a:p>
          <a:p>
            <a:pPr lvl="1"/>
            <a:r>
              <a:rPr lang="en-US" sz="2200" dirty="0"/>
              <a:t>62% of variance in ratings are accounted for by raters’ peculiarities of perception: “Although it is implicitly assumed that the ratings measure the performance of the ratee, most of what is being measured by the ratings is the unique rating tendencies of the rater. Thus ratings reveal more about the rater than they do about the ratee.” </a:t>
            </a:r>
            <a:r>
              <a:rPr lang="en-US" sz="2200" i="1" dirty="0"/>
              <a:t>Journal of Applied Psychology</a:t>
            </a:r>
            <a:r>
              <a:rPr lang="en-US" sz="2200" dirty="0"/>
              <a:t> </a:t>
            </a:r>
          </a:p>
          <a:p>
            <a:r>
              <a:rPr lang="en-US" sz="2200" dirty="0"/>
              <a:t>Stop asking about </a:t>
            </a:r>
            <a:r>
              <a:rPr lang="en-US" sz="2200" i="1" dirty="0"/>
              <a:t>skills</a:t>
            </a:r>
            <a:r>
              <a:rPr lang="en-US" sz="2200" dirty="0"/>
              <a:t>; start asking about </a:t>
            </a:r>
            <a:r>
              <a:rPr lang="en-US" sz="2200" i="1" dirty="0"/>
              <a:t>intentions</a:t>
            </a:r>
            <a:r>
              <a:rPr lang="en-US" sz="2200" dirty="0"/>
              <a:t>: </a:t>
            </a:r>
          </a:p>
          <a:p>
            <a:pPr lvl="1"/>
            <a:r>
              <a:rPr lang="en-US" sz="2200" dirty="0"/>
              <a:t>People may rate other people’s skills inconsistently, but they are highly consistent when rating </a:t>
            </a:r>
            <a:r>
              <a:rPr lang="en-US" sz="2200" u="sng" dirty="0"/>
              <a:t>their own </a:t>
            </a:r>
            <a:r>
              <a:rPr lang="en-US" sz="2200" dirty="0"/>
              <a:t>intentions. Ask team leaders not about the skills of each team member but about their own future actions with respect to that person.</a:t>
            </a:r>
          </a:p>
          <a:p>
            <a:endParaRPr lang="en-US" sz="2200" dirty="0"/>
          </a:p>
        </p:txBody>
      </p:sp>
      <p:sp>
        <p:nvSpPr>
          <p:cNvPr id="3" name="Title 2"/>
          <p:cNvSpPr>
            <a:spLocks noGrp="1"/>
          </p:cNvSpPr>
          <p:nvPr>
            <p:ph type="title"/>
          </p:nvPr>
        </p:nvSpPr>
        <p:spPr>
          <a:xfrm>
            <a:off x="457200" y="0"/>
            <a:ext cx="8229600" cy="590746"/>
          </a:xfrm>
        </p:spPr>
        <p:txBody>
          <a:bodyPr/>
          <a:lstStyle/>
          <a:p>
            <a:pPr algn="ctr"/>
            <a:r>
              <a:rPr lang="en-US" dirty="0">
                <a:solidFill>
                  <a:srgbClr val="FF0000"/>
                </a:solidFill>
                <a:latin typeface="Aharoni" panose="02010803020104030203" pitchFamily="2" charset="-79"/>
                <a:cs typeface="Aharoni" panose="02010803020104030203" pitchFamily="2" charset="-79"/>
              </a:rPr>
              <a:t>Start with Little Data—Deloitte's Approach</a:t>
            </a:r>
          </a:p>
        </p:txBody>
      </p:sp>
    </p:spTree>
    <p:extLst>
      <p:ext uri="{BB962C8B-B14F-4D97-AF65-F5344CB8AC3E}">
        <p14:creationId xmlns:p14="http://schemas.microsoft.com/office/powerpoint/2010/main" val="10161593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3600" dirty="0"/>
              <a:t>Case Study: 50 convicted criminals started a moving company called </a:t>
            </a:r>
            <a:r>
              <a:rPr lang="en-US" sz="3600" i="1" dirty="0"/>
              <a:t>The Other Side Movers</a:t>
            </a:r>
          </a:p>
          <a:p>
            <a:r>
              <a:rPr lang="en-US" sz="3600" dirty="0"/>
              <a:t>Within six months, they paid off their first moving truck and purchased two more. Business will exceed $1 million in revenue the first year. They catapulted to the top of every referral site to become the #1 ranked moving company in their area.</a:t>
            </a:r>
          </a:p>
          <a:p>
            <a:r>
              <a:rPr lang="en-US" sz="3600" dirty="0"/>
              <a:t>How? “Feedback is normal.”</a:t>
            </a:r>
          </a:p>
          <a:p>
            <a:pPr marL="0" indent="0">
              <a:lnSpc>
                <a:spcPct val="120000"/>
              </a:lnSpc>
              <a:buNone/>
              <a:defRPr/>
            </a:pPr>
            <a:endParaRPr lang="en-US" sz="3600" dirty="0"/>
          </a:p>
        </p:txBody>
      </p:sp>
      <p:sp>
        <p:nvSpPr>
          <p:cNvPr id="3" name="TextBox 2"/>
          <p:cNvSpPr txBox="1"/>
          <p:nvPr/>
        </p:nvSpPr>
        <p:spPr>
          <a:xfrm>
            <a:off x="1447800" y="228600"/>
            <a:ext cx="5791200" cy="707886"/>
          </a:xfrm>
          <a:prstGeom prst="rect">
            <a:avLst/>
          </a:prstGeom>
          <a:noFill/>
        </p:spPr>
        <p:txBody>
          <a:bodyPr wrap="square" rtlCol="0">
            <a:spAutoFit/>
          </a:bodyPr>
          <a:lstStyle/>
          <a:p>
            <a:pPr algn="ctr"/>
            <a:r>
              <a:rPr lang="en-US" sz="4000" b="1" dirty="0">
                <a:solidFill>
                  <a:srgbClr val="FF0000"/>
                </a:solidFill>
              </a:rPr>
              <a:t>Start with Little Data</a:t>
            </a:r>
          </a:p>
        </p:txBody>
      </p:sp>
    </p:spTree>
    <p:extLst>
      <p:ext uri="{BB962C8B-B14F-4D97-AF65-F5344CB8AC3E}">
        <p14:creationId xmlns:p14="http://schemas.microsoft.com/office/powerpoint/2010/main" val="11614847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nSpc>
                <a:spcPct val="120000"/>
              </a:lnSpc>
              <a:buFont typeface="Wingdings" panose="05000000000000000000" pitchFamily="2" charset="2"/>
              <a:buChar char="Ø"/>
              <a:defRPr/>
            </a:pPr>
            <a:r>
              <a:rPr lang="en-US" sz="3600" dirty="0"/>
              <a:t>The core value at </a:t>
            </a:r>
            <a:r>
              <a:rPr lang="en-US" sz="3600" i="1" dirty="0"/>
              <a:t>The Other Side Movers</a:t>
            </a:r>
            <a:r>
              <a:rPr lang="en-US" sz="3600" dirty="0"/>
              <a:t> is:  "200% Accountability."</a:t>
            </a:r>
          </a:p>
          <a:p>
            <a:pPr>
              <a:lnSpc>
                <a:spcPct val="120000"/>
              </a:lnSpc>
              <a:buFont typeface="Wingdings" panose="05000000000000000000" pitchFamily="2" charset="2"/>
              <a:buChar char="Ø"/>
              <a:defRPr/>
            </a:pPr>
            <a:r>
              <a:rPr lang="en-US" sz="3600" dirty="0"/>
              <a:t>Every employee is expected to be 100% accountable for the quality of his/her own work </a:t>
            </a:r>
            <a:r>
              <a:rPr lang="en-US" sz="3600" i="1" dirty="0"/>
              <a:t>AND </a:t>
            </a:r>
          </a:p>
          <a:p>
            <a:pPr>
              <a:lnSpc>
                <a:spcPct val="120000"/>
              </a:lnSpc>
              <a:buFont typeface="Wingdings" panose="05000000000000000000" pitchFamily="2" charset="2"/>
              <a:buChar char="Ø"/>
              <a:defRPr/>
            </a:pPr>
            <a:r>
              <a:rPr lang="en-US" sz="3600" dirty="0"/>
              <a:t>100% accountable for the quality of the work of everyone else they see.</a:t>
            </a:r>
          </a:p>
        </p:txBody>
      </p:sp>
      <p:sp>
        <p:nvSpPr>
          <p:cNvPr id="3" name="Title 2"/>
          <p:cNvSpPr>
            <a:spLocks noGrp="1"/>
          </p:cNvSpPr>
          <p:nvPr>
            <p:ph type="title"/>
          </p:nvPr>
        </p:nvSpPr>
        <p:spPr/>
        <p:txBody>
          <a:bodyPr/>
          <a:lstStyle/>
          <a:p>
            <a:pPr algn="ctr"/>
            <a:r>
              <a:rPr lang="en-US" b="1" dirty="0">
                <a:solidFill>
                  <a:srgbClr val="FF0000"/>
                </a:solidFill>
              </a:rPr>
              <a:t>Start with Little Data</a:t>
            </a:r>
          </a:p>
        </p:txBody>
      </p:sp>
    </p:spTree>
    <p:extLst>
      <p:ext uri="{BB962C8B-B14F-4D97-AF65-F5344CB8AC3E}">
        <p14:creationId xmlns:p14="http://schemas.microsoft.com/office/powerpoint/2010/main" val="1227259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04800" y="152400"/>
            <a:ext cx="8534400" cy="743146"/>
          </a:xfrm>
        </p:spPr>
        <p:txBody>
          <a:bodyPr>
            <a:normAutofit/>
          </a:bodyPr>
          <a:lstStyle/>
          <a:p>
            <a:pPr algn="ctr"/>
            <a:r>
              <a:rPr lang="en-US" b="1" dirty="0">
                <a:solidFill>
                  <a:srgbClr val="FF0000"/>
                </a:solidFill>
              </a:rPr>
              <a:t>How Do They Do It?</a:t>
            </a:r>
          </a:p>
        </p:txBody>
      </p:sp>
      <p:sp>
        <p:nvSpPr>
          <p:cNvPr id="5" name="TextBox 4"/>
          <p:cNvSpPr txBox="1"/>
          <p:nvPr/>
        </p:nvSpPr>
        <p:spPr>
          <a:xfrm rot="21058338">
            <a:off x="539917" y="1230868"/>
            <a:ext cx="1665120" cy="523220"/>
          </a:xfrm>
          <a:prstGeom prst="rect">
            <a:avLst/>
          </a:prstGeom>
          <a:noFill/>
        </p:spPr>
        <p:txBody>
          <a:bodyPr wrap="square" rtlCol="0">
            <a:spAutoFit/>
          </a:bodyPr>
          <a:lstStyle/>
          <a:p>
            <a:r>
              <a:rPr lang="en-US" sz="2800" dirty="0">
                <a:latin typeface="Aharoni" panose="02010803020104030203" pitchFamily="2" charset="-79"/>
                <a:cs typeface="Aharoni" panose="02010803020104030203" pitchFamily="2" charset="-79"/>
              </a:rPr>
              <a:t>Pull Ups</a:t>
            </a:r>
          </a:p>
        </p:txBody>
      </p:sp>
      <p:sp>
        <p:nvSpPr>
          <p:cNvPr id="6" name="TextBox 5"/>
          <p:cNvSpPr txBox="1"/>
          <p:nvPr/>
        </p:nvSpPr>
        <p:spPr>
          <a:xfrm rot="675714">
            <a:off x="6431349" y="1085991"/>
            <a:ext cx="2133600" cy="523220"/>
          </a:xfrm>
          <a:prstGeom prst="rect">
            <a:avLst/>
          </a:prstGeom>
          <a:noFill/>
        </p:spPr>
        <p:txBody>
          <a:bodyPr wrap="square" rtlCol="0">
            <a:spAutoFit/>
          </a:bodyPr>
          <a:lstStyle/>
          <a:p>
            <a:r>
              <a:rPr lang="en-US" sz="2800" dirty="0">
                <a:latin typeface="Aharoni" panose="02010803020104030203" pitchFamily="2" charset="-79"/>
                <a:cs typeface="Aharoni" panose="02010803020104030203" pitchFamily="2" charset="-79"/>
              </a:rPr>
              <a:t>Patch Ups</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443" r="9752"/>
          <a:stretch/>
        </p:blipFill>
        <p:spPr bwMode="auto">
          <a:xfrm rot="20558643">
            <a:off x="397042" y="2089848"/>
            <a:ext cx="2093495"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640" r="18826"/>
          <a:stretch/>
        </p:blipFill>
        <p:spPr bwMode="auto">
          <a:xfrm>
            <a:off x="2590800" y="4343400"/>
            <a:ext cx="2035343" cy="1819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30150"/>
          <a:stretch/>
        </p:blipFill>
        <p:spPr bwMode="auto">
          <a:xfrm rot="390559">
            <a:off x="2760337" y="1836502"/>
            <a:ext cx="1862889"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22290">
            <a:off x="4937930" y="1508520"/>
            <a:ext cx="2383681" cy="1787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82008">
            <a:off x="4947498" y="3572419"/>
            <a:ext cx="3813730" cy="2723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5854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additive="base">
                                        <p:cTn id="17" dur="500" fill="hold"/>
                                        <p:tgtEl>
                                          <p:spTgt spid="2051"/>
                                        </p:tgtEl>
                                        <p:attrNameLst>
                                          <p:attrName>ppt_x</p:attrName>
                                        </p:attrNameLst>
                                      </p:cBhvr>
                                      <p:tavLst>
                                        <p:tav tm="0">
                                          <p:val>
                                            <p:strVal val="#ppt_x"/>
                                          </p:val>
                                        </p:tav>
                                        <p:tav tm="100000">
                                          <p:val>
                                            <p:strVal val="#ppt_x"/>
                                          </p:val>
                                        </p:tav>
                                      </p:tavLst>
                                    </p:anim>
                                    <p:anim calcmode="lin" valueType="num">
                                      <p:cBhvr additive="base">
                                        <p:cTn id="18" dur="500" fill="hold"/>
                                        <p:tgtEl>
                                          <p:spTgt spid="205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 calcmode="lin" valueType="num">
                                      <p:cBhvr additive="base">
                                        <p:cTn id="21" dur="500" fill="hold"/>
                                        <p:tgtEl>
                                          <p:spTgt spid="2052"/>
                                        </p:tgtEl>
                                        <p:attrNameLst>
                                          <p:attrName>ppt_x</p:attrName>
                                        </p:attrNameLst>
                                      </p:cBhvr>
                                      <p:tavLst>
                                        <p:tav tm="0">
                                          <p:val>
                                            <p:strVal val="#ppt_x"/>
                                          </p:val>
                                        </p:tav>
                                        <p:tav tm="100000">
                                          <p:val>
                                            <p:strVal val="#ppt_x"/>
                                          </p:val>
                                        </p:tav>
                                      </p:tavLst>
                                    </p:anim>
                                    <p:anim calcmode="lin" valueType="num">
                                      <p:cBhvr additive="base">
                                        <p:cTn id="22"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53"/>
                                        </p:tgtEl>
                                        <p:attrNameLst>
                                          <p:attrName>style.visibility</p:attrName>
                                        </p:attrNameLst>
                                      </p:cBhvr>
                                      <p:to>
                                        <p:strVal val="visible"/>
                                      </p:to>
                                    </p:set>
                                    <p:anim calcmode="lin" valueType="num">
                                      <p:cBhvr additive="base">
                                        <p:cTn id="27" dur="500" fill="hold"/>
                                        <p:tgtEl>
                                          <p:spTgt spid="2053"/>
                                        </p:tgtEl>
                                        <p:attrNameLst>
                                          <p:attrName>ppt_x</p:attrName>
                                        </p:attrNameLst>
                                      </p:cBhvr>
                                      <p:tavLst>
                                        <p:tav tm="0">
                                          <p:val>
                                            <p:strVal val="#ppt_x"/>
                                          </p:val>
                                        </p:tav>
                                        <p:tav tm="100000">
                                          <p:val>
                                            <p:strVal val="#ppt_x"/>
                                          </p:val>
                                        </p:tav>
                                      </p:tavLst>
                                    </p:anim>
                                    <p:anim calcmode="lin" valueType="num">
                                      <p:cBhvr additive="base">
                                        <p:cTn id="28" dur="500" fill="hold"/>
                                        <p:tgtEl>
                                          <p:spTgt spid="205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54"/>
                                        </p:tgtEl>
                                        <p:attrNameLst>
                                          <p:attrName>style.visibility</p:attrName>
                                        </p:attrNameLst>
                                      </p:cBhvr>
                                      <p:to>
                                        <p:strVal val="visible"/>
                                      </p:to>
                                    </p:set>
                                    <p:anim calcmode="lin" valueType="num">
                                      <p:cBhvr additive="base">
                                        <p:cTn id="31" dur="500" fill="hold"/>
                                        <p:tgtEl>
                                          <p:spTgt spid="2054"/>
                                        </p:tgtEl>
                                        <p:attrNameLst>
                                          <p:attrName>ppt_x</p:attrName>
                                        </p:attrNameLst>
                                      </p:cBhvr>
                                      <p:tavLst>
                                        <p:tav tm="0">
                                          <p:val>
                                            <p:strVal val="#ppt_x"/>
                                          </p:val>
                                        </p:tav>
                                        <p:tav tm="100000">
                                          <p:val>
                                            <p:strVal val="#ppt_x"/>
                                          </p:val>
                                        </p:tav>
                                      </p:tavLst>
                                    </p:anim>
                                    <p:anim calcmode="lin" valueType="num">
                                      <p:cBhvr additive="base">
                                        <p:cTn id="32"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838200"/>
            <a:ext cx="8305801" cy="5410200"/>
          </a:xfrm>
        </p:spPr>
        <p:txBody>
          <a:bodyPr>
            <a:normAutofit fontScale="77500" lnSpcReduction="20000"/>
          </a:bodyPr>
          <a:lstStyle/>
          <a:p>
            <a:pPr marL="0" indent="0">
              <a:lnSpc>
                <a:spcPct val="120000"/>
              </a:lnSpc>
              <a:buNone/>
              <a:defRPr/>
            </a:pPr>
            <a:r>
              <a:rPr lang="en-US" sz="4600" dirty="0">
                <a:latin typeface="Aharoni" panose="02010803020104030203" pitchFamily="2" charset="-79"/>
                <a:cs typeface="Aharoni" panose="02010803020104030203" pitchFamily="2" charset="-79"/>
              </a:rPr>
              <a:t>Pull Ups:  </a:t>
            </a:r>
            <a:r>
              <a:rPr lang="en-US" sz="3600" dirty="0"/>
              <a:t>"If you see someone doing something wrong, you are obligated to immediately 'pull them up.'" You don’t delve into detail during the pull up – you simply offer corrective feedback. The person receiving the feedback is encouraged to simply respond with "okay." The vast majority of this kind of feedback is delivered by peers.</a:t>
            </a:r>
          </a:p>
          <a:p>
            <a:pPr marL="0" indent="0">
              <a:lnSpc>
                <a:spcPct val="120000"/>
              </a:lnSpc>
              <a:buNone/>
              <a:defRPr/>
            </a:pPr>
            <a:r>
              <a:rPr lang="en-US" sz="4600" dirty="0">
                <a:latin typeface="Aharoni" panose="02010803020104030203" pitchFamily="2" charset="-79"/>
                <a:cs typeface="Aharoni" panose="02010803020104030203" pitchFamily="2" charset="-79"/>
              </a:rPr>
              <a:t>Patch Ups:  </a:t>
            </a:r>
            <a:r>
              <a:rPr lang="en-US" sz="3600" dirty="0"/>
              <a:t>After giving someone a tough “pull up” team members are taught to offer a “patch up.” Patching up means helping them know they are cared about and respected. </a:t>
            </a:r>
          </a:p>
          <a:p>
            <a:pPr marL="0" indent="0">
              <a:lnSpc>
                <a:spcPct val="120000"/>
              </a:lnSpc>
              <a:buNone/>
              <a:defRPr/>
            </a:pPr>
            <a:endParaRPr lang="en-US" sz="3600" dirty="0"/>
          </a:p>
        </p:txBody>
      </p:sp>
      <p:sp>
        <p:nvSpPr>
          <p:cNvPr id="4" name="Title 2"/>
          <p:cNvSpPr>
            <a:spLocks noGrp="1"/>
          </p:cNvSpPr>
          <p:nvPr>
            <p:ph type="title"/>
          </p:nvPr>
        </p:nvSpPr>
        <p:spPr>
          <a:xfrm>
            <a:off x="304800" y="152400"/>
            <a:ext cx="8534400" cy="514546"/>
          </a:xfrm>
        </p:spPr>
        <p:txBody>
          <a:bodyPr>
            <a:normAutofit/>
          </a:bodyPr>
          <a:lstStyle/>
          <a:p>
            <a:pPr algn="ctr"/>
            <a:r>
              <a:rPr lang="en-US" b="1" dirty="0">
                <a:solidFill>
                  <a:srgbClr val="FF0000"/>
                </a:solidFill>
              </a:rPr>
              <a:t>How Do They Do It?</a:t>
            </a:r>
          </a:p>
        </p:txBody>
      </p:sp>
    </p:spTree>
    <p:extLst>
      <p:ext uri="{BB962C8B-B14F-4D97-AF65-F5344CB8AC3E}">
        <p14:creationId xmlns:p14="http://schemas.microsoft.com/office/powerpoint/2010/main" val="4181910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marL="0" indent="0">
              <a:lnSpc>
                <a:spcPct val="120000"/>
              </a:lnSpc>
              <a:buNone/>
              <a:defRPr/>
            </a:pPr>
            <a:r>
              <a:rPr lang="en-US" sz="5100" dirty="0">
                <a:latin typeface="Aharoni" panose="02010803020104030203" pitchFamily="2" charset="-79"/>
                <a:cs typeface="Aharoni" panose="02010803020104030203" pitchFamily="2" charset="-79"/>
              </a:rPr>
              <a:t>The Games:  </a:t>
            </a:r>
            <a:r>
              <a:rPr lang="en-US" sz="3600" dirty="0"/>
              <a:t>At least weekly, employees sit in a circle and engage in a peer-driven process of bringing feedback to those you care enough about to help them improve. It often gets loud and raucous. Feedback recipients are often defensive. But as other members of the group add their perspective to the feedback given, employees find it less tenable to deny the concerns – and eventually find the humility to embrace what colleagues are saying. </a:t>
            </a:r>
          </a:p>
          <a:p>
            <a:pPr marL="0" indent="0">
              <a:lnSpc>
                <a:spcPct val="120000"/>
              </a:lnSpc>
              <a:buNone/>
              <a:defRPr/>
            </a:pPr>
            <a:r>
              <a:rPr lang="en-US" sz="3600" dirty="0"/>
              <a:t>"The frequency of the Games — not the quality of delivery — lowers the emotional stakes over time to where team members become comfortable hearing difficult truths."</a:t>
            </a:r>
          </a:p>
          <a:p>
            <a:pPr marL="0" indent="0">
              <a:lnSpc>
                <a:spcPct val="120000"/>
              </a:lnSpc>
              <a:buNone/>
              <a:defRPr/>
            </a:pPr>
            <a:endParaRPr lang="en-US" sz="3600" dirty="0"/>
          </a:p>
        </p:txBody>
      </p:sp>
      <p:sp>
        <p:nvSpPr>
          <p:cNvPr id="4" name="Title 2"/>
          <p:cNvSpPr>
            <a:spLocks noGrp="1"/>
          </p:cNvSpPr>
          <p:nvPr>
            <p:ph type="title"/>
          </p:nvPr>
        </p:nvSpPr>
        <p:spPr>
          <a:xfrm>
            <a:off x="304800" y="152400"/>
            <a:ext cx="8534400" cy="666946"/>
          </a:xfrm>
        </p:spPr>
        <p:txBody>
          <a:bodyPr>
            <a:normAutofit/>
          </a:bodyPr>
          <a:lstStyle/>
          <a:p>
            <a:pPr algn="ctr"/>
            <a:r>
              <a:rPr lang="en-US" b="1" dirty="0">
                <a:solidFill>
                  <a:srgbClr val="FF0000"/>
                </a:solidFill>
              </a:rPr>
              <a:t>How Do They Do It?</a:t>
            </a:r>
          </a:p>
        </p:txBody>
      </p:sp>
    </p:spTree>
    <p:extLst>
      <p:ext uri="{BB962C8B-B14F-4D97-AF65-F5344CB8AC3E}">
        <p14:creationId xmlns:p14="http://schemas.microsoft.com/office/powerpoint/2010/main" val="3003425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295400"/>
            <a:ext cx="8458200" cy="4876800"/>
          </a:xfrm>
        </p:spPr>
        <p:txBody>
          <a:bodyPr>
            <a:normAutofit lnSpcReduction="10000"/>
          </a:bodyPr>
          <a:lstStyle/>
          <a:p>
            <a:pPr>
              <a:defRPr/>
            </a:pPr>
            <a:r>
              <a:rPr lang="en-US" sz="2800" dirty="0"/>
              <a:t>"The primary reason people struggle with giving and receiving feedback is not a lack of proficiency but of frequency." </a:t>
            </a:r>
            <a:r>
              <a:rPr lang="en-US" sz="1200" dirty="0"/>
              <a:t>~Joseph </a:t>
            </a:r>
            <a:r>
              <a:rPr lang="en-US" sz="1200" dirty="0" err="1"/>
              <a:t>Grenny</a:t>
            </a:r>
            <a:r>
              <a:rPr lang="en-US" sz="1200" dirty="0"/>
              <a:t>, Harvard Business Review, Aug. 19, 2016</a:t>
            </a:r>
          </a:p>
          <a:p>
            <a:pPr>
              <a:defRPr/>
            </a:pPr>
            <a:r>
              <a:rPr lang="en-US" sz="2800" dirty="0"/>
              <a:t>"We ought to spend more time increasing frequency rather than improving delivery."</a:t>
            </a:r>
            <a:r>
              <a:rPr lang="en-US" sz="1200" dirty="0"/>
              <a:t> </a:t>
            </a:r>
            <a:r>
              <a:rPr lang="en-US" sz="1200" dirty="0">
                <a:solidFill>
                  <a:prstClr val="black"/>
                </a:solidFill>
              </a:rPr>
              <a:t>~Joseph </a:t>
            </a:r>
            <a:r>
              <a:rPr lang="en-US" sz="1200" dirty="0" err="1">
                <a:solidFill>
                  <a:prstClr val="black"/>
                </a:solidFill>
              </a:rPr>
              <a:t>Grenny</a:t>
            </a:r>
            <a:r>
              <a:rPr lang="en-US" sz="1200" dirty="0">
                <a:solidFill>
                  <a:prstClr val="black"/>
                </a:solidFill>
              </a:rPr>
              <a:t>, Harvard Business Review, Aug. 19, 2016</a:t>
            </a:r>
          </a:p>
          <a:p>
            <a:pPr>
              <a:defRPr/>
            </a:pPr>
            <a:r>
              <a:rPr lang="en-US" sz="2800" dirty="0"/>
              <a:t>"My research over the past 30 years has shown that you can largely predict the health of an organization [goal attainment, morale, risk taking</a:t>
            </a:r>
            <a:r>
              <a:rPr lang="en-US" sz="2800"/>
              <a:t>, teamwork] by </a:t>
            </a:r>
            <a:r>
              <a:rPr lang="en-US" sz="2800" dirty="0"/>
              <a:t>measuring the average lag time between identifying and discussing problems."</a:t>
            </a:r>
            <a:r>
              <a:rPr lang="en-US" sz="2400" dirty="0"/>
              <a:t> </a:t>
            </a:r>
            <a:r>
              <a:rPr lang="en-US" sz="1200" dirty="0"/>
              <a:t>~Joseph </a:t>
            </a:r>
            <a:r>
              <a:rPr lang="en-US" sz="1200" dirty="0" err="1"/>
              <a:t>Grenny</a:t>
            </a:r>
            <a:r>
              <a:rPr lang="en-US" sz="1200" dirty="0"/>
              <a:t>, Harvard Business Review, Aug. 19, 2016</a:t>
            </a:r>
          </a:p>
          <a:p>
            <a:pPr marL="0" indent="0">
              <a:buNone/>
              <a:defRPr/>
            </a:pPr>
            <a:endParaRPr lang="en-US" sz="2400" dirty="0">
              <a:solidFill>
                <a:prstClr val="black"/>
              </a:solidFill>
            </a:endParaRPr>
          </a:p>
          <a:p>
            <a:pPr marL="0" indent="0">
              <a:buNone/>
              <a:defRPr/>
            </a:pPr>
            <a:endParaRPr lang="en-US" sz="2400" dirty="0"/>
          </a:p>
        </p:txBody>
      </p:sp>
      <p:sp>
        <p:nvSpPr>
          <p:cNvPr id="3" name="TextBox 2"/>
          <p:cNvSpPr txBox="1"/>
          <p:nvPr/>
        </p:nvSpPr>
        <p:spPr>
          <a:xfrm>
            <a:off x="838200" y="457200"/>
            <a:ext cx="7162800" cy="707886"/>
          </a:xfrm>
          <a:prstGeom prst="rect">
            <a:avLst/>
          </a:prstGeom>
          <a:noFill/>
        </p:spPr>
        <p:txBody>
          <a:bodyPr wrap="square" rtlCol="0">
            <a:spAutoFit/>
          </a:bodyPr>
          <a:lstStyle/>
          <a:p>
            <a:pPr algn="ctr"/>
            <a:r>
              <a:rPr lang="en-US" sz="4000" b="1" dirty="0">
                <a:solidFill>
                  <a:srgbClr val="FF0000"/>
                </a:solidFill>
              </a:rPr>
              <a:t>Therefore, What????</a:t>
            </a:r>
          </a:p>
        </p:txBody>
      </p:sp>
    </p:spTree>
    <p:extLst>
      <p:ext uri="{BB962C8B-B14F-4D97-AF65-F5344CB8AC3E}">
        <p14:creationId xmlns:p14="http://schemas.microsoft.com/office/powerpoint/2010/main" val="1373108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Overview of Generational Challenges Facing Modern Workplaces</a:t>
            </a:r>
          </a:p>
          <a:p>
            <a:r>
              <a:rPr lang="en-US" dirty="0"/>
              <a:t>3 Trends With Practical and Legal Consequences</a:t>
            </a:r>
          </a:p>
          <a:p>
            <a:pPr lvl="1"/>
            <a:r>
              <a:rPr lang="en-US" dirty="0"/>
              <a:t>Performance Appraisals</a:t>
            </a:r>
          </a:p>
          <a:p>
            <a:pPr lvl="1"/>
            <a:r>
              <a:rPr lang="en-US" dirty="0"/>
              <a:t>Telecommuting and Remote Workplaces</a:t>
            </a:r>
          </a:p>
          <a:p>
            <a:pPr lvl="1"/>
            <a:r>
              <a:rPr lang="en-US" dirty="0"/>
              <a:t>BYOD</a:t>
            </a:r>
          </a:p>
        </p:txBody>
      </p:sp>
      <p:sp>
        <p:nvSpPr>
          <p:cNvPr id="3" name="Title 2"/>
          <p:cNvSpPr>
            <a:spLocks noGrp="1"/>
          </p:cNvSpPr>
          <p:nvPr>
            <p:ph type="title"/>
          </p:nvPr>
        </p:nvSpPr>
        <p:spPr/>
        <p:txBody>
          <a:bodyPr/>
          <a:lstStyle/>
          <a:p>
            <a:pPr algn="ctr"/>
            <a:r>
              <a:rPr lang="en-US" b="1" dirty="0">
                <a:solidFill>
                  <a:srgbClr val="FF0000"/>
                </a:solidFill>
              </a:rPr>
              <a:t>Goals for Today</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3733800"/>
            <a:ext cx="2819400" cy="234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947578"/>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xmlns:a14="http://schemas.microsoft.com/office/drawing/2010/main">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5943600" cy="4724399"/>
          </a:xfrm>
        </p:spPr>
        <p:txBody>
          <a:bodyPr>
            <a:normAutofit lnSpcReduction="10000"/>
          </a:bodyPr>
          <a:lstStyle/>
          <a:p>
            <a:r>
              <a:rPr lang="en-US" sz="2200" dirty="0"/>
              <a:t>New technology (Live Meeting, WebEx, Skype) </a:t>
            </a:r>
          </a:p>
          <a:p>
            <a:r>
              <a:rPr lang="en-US" sz="2200" dirty="0"/>
              <a:t>New generation of workers raised on "distance learning" and on-line collaboration</a:t>
            </a:r>
          </a:p>
          <a:p>
            <a:r>
              <a:rPr lang="en-US" sz="2200" dirty="0"/>
              <a:t>Innovative policies such as ROWE ("Results Only Work Environments") make "</a:t>
            </a:r>
            <a:r>
              <a:rPr lang="en-US" sz="2200" dirty="0" err="1"/>
              <a:t>presenteeism</a:t>
            </a:r>
            <a:r>
              <a:rPr lang="en-US" sz="2200" dirty="0"/>
              <a:t>" optional </a:t>
            </a:r>
          </a:p>
          <a:p>
            <a:r>
              <a:rPr lang="en-US" sz="2200" dirty="0" err="1"/>
              <a:t>EEOC</a:t>
            </a:r>
            <a:r>
              <a:rPr lang="en-US" sz="2200" dirty="0"/>
              <a:t> scrutiny of attendance requirements</a:t>
            </a:r>
          </a:p>
          <a:p>
            <a:r>
              <a:rPr lang="en-US" sz="2200" dirty="0"/>
              <a:t>Federal Telework Act (2010):  allows federal employees to work from home or with flexible schedules. </a:t>
            </a:r>
          </a:p>
          <a:p>
            <a:pPr lvl="1"/>
            <a:r>
              <a:rPr lang="en-US" sz="2200" dirty="0"/>
              <a:t>Already, 79 agencies participate with 42% of them reporting cost reductions.</a:t>
            </a:r>
          </a:p>
          <a:p>
            <a:endParaRPr lang="en-US" sz="2000" dirty="0"/>
          </a:p>
        </p:txBody>
      </p:sp>
      <p:sp>
        <p:nvSpPr>
          <p:cNvPr id="3" name="Title 2"/>
          <p:cNvSpPr>
            <a:spLocks noGrp="1"/>
          </p:cNvSpPr>
          <p:nvPr>
            <p:ph type="title"/>
          </p:nvPr>
        </p:nvSpPr>
        <p:spPr>
          <a:xfrm>
            <a:off x="457200" y="304800"/>
            <a:ext cx="8229600" cy="819346"/>
          </a:xfrm>
        </p:spPr>
        <p:txBody>
          <a:bodyPr/>
          <a:lstStyle/>
          <a:p>
            <a:pPr algn="ctr"/>
            <a:r>
              <a:rPr lang="en-US" b="1" dirty="0">
                <a:solidFill>
                  <a:srgbClr val="E33D1F"/>
                </a:solidFill>
              </a:rPr>
              <a:t>Telecommuting:  What Changed?</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473505" y="2438400"/>
            <a:ext cx="2492375" cy="1524000"/>
          </a:xfrm>
          <a:prstGeom prst="rect">
            <a:avLst/>
          </a:prstGeom>
          <a:noFill/>
          <a:ln>
            <a:noFill/>
          </a:ln>
        </p:spPr>
      </p:pic>
    </p:spTree>
    <p:extLst>
      <p:ext uri="{BB962C8B-B14F-4D97-AF65-F5344CB8AC3E}">
        <p14:creationId xmlns:p14="http://schemas.microsoft.com/office/powerpoint/2010/main" val="3423915202"/>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xmlns:a14="http://schemas.microsoft.com/office/drawing/2010/main">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E33D1F"/>
                </a:solidFill>
              </a:rPr>
              <a:t>Telecommuting:  Trends</a:t>
            </a:r>
          </a:p>
        </p:txBody>
      </p:sp>
      <p:sp>
        <p:nvSpPr>
          <p:cNvPr id="3" name="Content Placeholder 2"/>
          <p:cNvSpPr>
            <a:spLocks noGrp="1"/>
          </p:cNvSpPr>
          <p:nvPr>
            <p:ph idx="1"/>
          </p:nvPr>
        </p:nvSpPr>
        <p:spPr>
          <a:xfrm>
            <a:off x="457200" y="1447800"/>
            <a:ext cx="5791200" cy="4507992"/>
          </a:xfrm>
        </p:spPr>
        <p:txBody>
          <a:bodyPr>
            <a:normAutofit/>
          </a:bodyPr>
          <a:lstStyle/>
          <a:p>
            <a:r>
              <a:rPr lang="en-US" b="1" i="1" dirty="0">
                <a:solidFill>
                  <a:srgbClr val="FF0000"/>
                </a:solidFill>
              </a:rPr>
              <a:t>Regular</a:t>
            </a:r>
            <a:r>
              <a:rPr lang="en-US" dirty="0"/>
              <a:t> telecommuting grew by 61% between 2005-2009 and trends suggest </a:t>
            </a:r>
            <a:r>
              <a:rPr lang="en-US" b="1" dirty="0">
                <a:solidFill>
                  <a:srgbClr val="E33D1F"/>
                </a:solidFill>
              </a:rPr>
              <a:t>regular </a:t>
            </a:r>
            <a:r>
              <a:rPr lang="en-US" dirty="0"/>
              <a:t>telecommuters will total </a:t>
            </a:r>
            <a:r>
              <a:rPr lang="en-US" b="1" i="1" dirty="0">
                <a:solidFill>
                  <a:srgbClr val="E33D1F"/>
                </a:solidFill>
              </a:rPr>
              <a:t>4.9 million </a:t>
            </a:r>
            <a:r>
              <a:rPr lang="en-US" dirty="0"/>
              <a:t>by end of 2016. </a:t>
            </a:r>
            <a:r>
              <a:rPr lang="en-US" sz="1800" i="1" dirty="0"/>
              <a:t>("The State of Teleworking in the US" (June 2011):</a:t>
            </a:r>
          </a:p>
          <a:p>
            <a:r>
              <a:rPr lang="en-US" b="1" i="1" dirty="0">
                <a:solidFill>
                  <a:srgbClr val="E33D1F"/>
                </a:solidFill>
              </a:rPr>
              <a:t>9.4%</a:t>
            </a:r>
            <a:r>
              <a:rPr lang="en-US" dirty="0"/>
              <a:t> of US workers, or 13.4 million people, worked </a:t>
            </a:r>
            <a:r>
              <a:rPr lang="en-US" b="1" i="1" dirty="0">
                <a:solidFill>
                  <a:srgbClr val="E33D1F"/>
                </a:solidFill>
              </a:rPr>
              <a:t>at least one day</a:t>
            </a:r>
            <a:r>
              <a:rPr lang="en-US" dirty="0">
                <a:solidFill>
                  <a:srgbClr val="E33D1F"/>
                </a:solidFill>
              </a:rPr>
              <a:t> </a:t>
            </a:r>
            <a:r>
              <a:rPr lang="en-US" dirty="0"/>
              <a:t>at home per week in 2010, compared with 7%, or 9.2 million, in 1997. </a:t>
            </a:r>
            <a:r>
              <a:rPr lang="en-US" sz="1800" dirty="0"/>
              <a:t>(</a:t>
            </a:r>
            <a:r>
              <a:rPr lang="en-US" sz="1800" i="1" dirty="0"/>
              <a:t>The Wall Street Journal, 3/5/13).</a:t>
            </a:r>
            <a:endParaRPr lang="en-US" sz="1800" dirty="0"/>
          </a:p>
          <a:p>
            <a:pPr lvl="1"/>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0"/>
            <a:ext cx="2526097"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6756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xmlns:a14="http://schemas.microsoft.com/office/drawing/2010/main">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sz="3100" dirty="0"/>
              <a:t>Summary of 500 studies on the impact of work-from-home programs:</a:t>
            </a:r>
            <a:r>
              <a:rPr lang="en-US" i="1" u="sng" dirty="0"/>
              <a:t> </a:t>
            </a:r>
            <a:r>
              <a:rPr lang="en-US" dirty="0"/>
              <a:t>   </a:t>
            </a:r>
          </a:p>
          <a:p>
            <a:pPr lvl="1"/>
            <a:r>
              <a:rPr lang="en-US" sz="2700" dirty="0"/>
              <a:t>79% of people want to work from home.</a:t>
            </a:r>
          </a:p>
          <a:p>
            <a:pPr lvl="1"/>
            <a:r>
              <a:rPr lang="en-US" sz="2700" dirty="0"/>
              <a:t>36% would choose it over a pay raise.</a:t>
            </a:r>
          </a:p>
          <a:p>
            <a:pPr marL="457200" lvl="1" indent="0">
              <a:buNone/>
            </a:pPr>
            <a:endParaRPr lang="en-US" sz="2700" dirty="0"/>
          </a:p>
          <a:p>
            <a:pPr lvl="1"/>
            <a:r>
              <a:rPr lang="en-US" sz="2700" dirty="0"/>
              <a:t>Gen Y workers are particularly attracted to flexible work arrangements, rating them as 8 on a 10 scale for impact on their overall job satisfaction.</a:t>
            </a:r>
          </a:p>
          <a:p>
            <a:pPr lvl="1"/>
            <a:r>
              <a:rPr lang="en-US" sz="2700" dirty="0"/>
              <a:t>61% of employees who don't currently work from home say they would give up some pay in exchange for being allowed to do so.</a:t>
            </a:r>
          </a:p>
          <a:p>
            <a:pPr lvl="1"/>
            <a:r>
              <a:rPr lang="en-US" sz="2700" dirty="0"/>
              <a:t>46% of companies that allow it say it has reduced attrition.</a:t>
            </a:r>
          </a:p>
          <a:p>
            <a:pPr lvl="1"/>
            <a:r>
              <a:rPr lang="en-US" sz="2700" dirty="0"/>
              <a:t>72% of employers say telework has a high impact on retention.</a:t>
            </a:r>
          </a:p>
          <a:p>
            <a:pPr marL="457200" lvl="1" indent="0">
              <a:buNone/>
            </a:pPr>
            <a:r>
              <a:rPr lang="en-US" sz="2300" dirty="0"/>
              <a:t>(http://www.globalworkplaceanalytics.com/resources/costs-benefits/)</a:t>
            </a:r>
          </a:p>
        </p:txBody>
      </p:sp>
      <p:sp>
        <p:nvSpPr>
          <p:cNvPr id="3" name="Title 2"/>
          <p:cNvSpPr>
            <a:spLocks noGrp="1"/>
          </p:cNvSpPr>
          <p:nvPr>
            <p:ph type="title"/>
          </p:nvPr>
        </p:nvSpPr>
        <p:spPr/>
        <p:txBody>
          <a:bodyPr/>
          <a:lstStyle/>
          <a:p>
            <a:pPr algn="ctr"/>
            <a:r>
              <a:rPr lang="en-US" b="1" dirty="0">
                <a:solidFill>
                  <a:srgbClr val="E33D1F"/>
                </a:solidFill>
              </a:rPr>
              <a:t>Telecommuting:  Analytics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1524000"/>
            <a:ext cx="2269067"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348755"/>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xmlns:a14="http://schemas.microsoft.com/office/drawing/2010/main">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err="1"/>
              <a:t>EEOC</a:t>
            </a:r>
            <a:r>
              <a:rPr lang="en-US" dirty="0"/>
              <a:t> Fact Sheet, </a:t>
            </a:r>
            <a:r>
              <a:rPr lang="en-US" i="1" dirty="0"/>
              <a:t>Work At Home/Telework as a Reasonable Accommodation</a:t>
            </a:r>
            <a:r>
              <a:rPr lang="en-US" dirty="0"/>
              <a:t>(Oct. 27, 2005). (</a:t>
            </a:r>
            <a:r>
              <a:rPr lang="en-US" u="sng" dirty="0">
                <a:hlinkClick r:id="rId2"/>
              </a:rPr>
              <a:t>http://www.eeoc.gov/facts/telework.html</a:t>
            </a:r>
            <a:r>
              <a:rPr lang="en-US" dirty="0"/>
              <a:t>)</a:t>
            </a:r>
          </a:p>
          <a:p>
            <a:r>
              <a:rPr lang="en-US" dirty="0"/>
              <a:t>Encourages employers to consider telecommuting as accommodation for employees whose medical condition prevents them from coming to the workplace regularly</a:t>
            </a:r>
          </a:p>
          <a:p>
            <a:pPr marL="0" indent="0">
              <a:buNone/>
            </a:pPr>
            <a:endParaRPr lang="en-US" dirty="0"/>
          </a:p>
        </p:txBody>
      </p:sp>
      <p:sp>
        <p:nvSpPr>
          <p:cNvPr id="3" name="Title 2"/>
          <p:cNvSpPr>
            <a:spLocks noGrp="1"/>
          </p:cNvSpPr>
          <p:nvPr>
            <p:ph type="title"/>
          </p:nvPr>
        </p:nvSpPr>
        <p:spPr>
          <a:xfrm>
            <a:off x="93452" y="228600"/>
            <a:ext cx="8915400" cy="819346"/>
          </a:xfrm>
        </p:spPr>
        <p:txBody>
          <a:bodyPr>
            <a:noAutofit/>
          </a:bodyPr>
          <a:lstStyle/>
          <a:p>
            <a:pPr algn="ctr"/>
            <a:r>
              <a:rPr lang="en-US" b="1" dirty="0">
                <a:solidFill>
                  <a:srgbClr val="E33D1F"/>
                </a:solidFill>
              </a:rPr>
              <a:t>Telecommuting Under the ADA – </a:t>
            </a:r>
            <a:r>
              <a:rPr lang="en-US" b="1" dirty="0" err="1">
                <a:solidFill>
                  <a:srgbClr val="E33D1F"/>
                </a:solidFill>
              </a:rPr>
              <a:t>EEOC's</a:t>
            </a:r>
            <a:r>
              <a:rPr lang="en-US" b="1" dirty="0">
                <a:solidFill>
                  <a:srgbClr val="E33D1F"/>
                </a:solidFill>
              </a:rPr>
              <a:t> View</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810000"/>
            <a:ext cx="2209800" cy="21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76048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xmlns:a14="http://schemas.microsoft.com/office/drawing/2010/main">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Factors to consider:</a:t>
            </a:r>
          </a:p>
          <a:p>
            <a:pPr lvl="1"/>
            <a:r>
              <a:rPr lang="en-US" dirty="0"/>
              <a:t>Ability to supervise the employee adequately</a:t>
            </a:r>
          </a:p>
          <a:p>
            <a:pPr lvl="1"/>
            <a:r>
              <a:rPr lang="en-US" dirty="0"/>
              <a:t>Need for equipment or tools that cannot be replicated at home</a:t>
            </a:r>
          </a:p>
          <a:p>
            <a:pPr lvl="1"/>
            <a:r>
              <a:rPr lang="en-US" dirty="0"/>
              <a:t>Need for face-to-face interaction and coordination of work with colleagues, clients, or customers</a:t>
            </a:r>
          </a:p>
          <a:p>
            <a:pPr lvl="1"/>
            <a:r>
              <a:rPr lang="en-US" dirty="0"/>
              <a:t>Need for immediate access to documents or other information located only in the workplace. </a:t>
            </a:r>
          </a:p>
          <a:p>
            <a:pPr marL="0" indent="0">
              <a:buNone/>
            </a:pPr>
            <a:r>
              <a:rPr lang="en-US" sz="2000" dirty="0" err="1"/>
              <a:t>EEOC</a:t>
            </a:r>
            <a:r>
              <a:rPr lang="en-US" sz="2000" dirty="0"/>
              <a:t> Fact Sheet, </a:t>
            </a:r>
            <a:r>
              <a:rPr lang="en-US" sz="2000" i="1" dirty="0"/>
              <a:t>Work At Home/Telework as a Reasonable Accommodation </a:t>
            </a:r>
            <a:r>
              <a:rPr lang="en-US" sz="2000" dirty="0"/>
              <a:t>(Oct. 27, 2005) (</a:t>
            </a:r>
            <a:r>
              <a:rPr lang="en-US" sz="2000" u="sng" dirty="0">
                <a:hlinkClick r:id="rId2"/>
              </a:rPr>
              <a:t>http://www.eeoc.gov/facts/telework.html</a:t>
            </a:r>
            <a:r>
              <a:rPr lang="en-US" sz="2000" dirty="0"/>
              <a:t>)</a:t>
            </a:r>
          </a:p>
          <a:p>
            <a:pPr marL="0" indent="0">
              <a:buNone/>
            </a:pPr>
            <a:endParaRPr lang="en-US" dirty="0"/>
          </a:p>
        </p:txBody>
      </p:sp>
      <p:sp>
        <p:nvSpPr>
          <p:cNvPr id="3" name="Title 2"/>
          <p:cNvSpPr>
            <a:spLocks noGrp="1"/>
          </p:cNvSpPr>
          <p:nvPr>
            <p:ph type="title"/>
          </p:nvPr>
        </p:nvSpPr>
        <p:spPr>
          <a:xfrm>
            <a:off x="58948" y="228600"/>
            <a:ext cx="8991600" cy="819346"/>
          </a:xfrm>
        </p:spPr>
        <p:txBody>
          <a:bodyPr>
            <a:noAutofit/>
          </a:bodyPr>
          <a:lstStyle/>
          <a:p>
            <a:pPr algn="ctr"/>
            <a:r>
              <a:rPr lang="en-US" b="1" dirty="0">
                <a:solidFill>
                  <a:srgbClr val="E33D1F"/>
                </a:solidFill>
              </a:rPr>
              <a:t>Telecommuting Under the ADA – </a:t>
            </a:r>
            <a:r>
              <a:rPr lang="en-US" b="1" dirty="0" err="1">
                <a:solidFill>
                  <a:srgbClr val="E33D1F"/>
                </a:solidFill>
              </a:rPr>
              <a:t>EEOC's</a:t>
            </a:r>
            <a:r>
              <a:rPr lang="en-US" b="1" dirty="0">
                <a:solidFill>
                  <a:srgbClr val="E33D1F"/>
                </a:solidFill>
              </a:rPr>
              <a:t> View</a:t>
            </a:r>
          </a:p>
        </p:txBody>
      </p:sp>
    </p:spTree>
    <p:extLst>
      <p:ext uri="{BB962C8B-B14F-4D97-AF65-F5344CB8AC3E}">
        <p14:creationId xmlns:p14="http://schemas.microsoft.com/office/powerpoint/2010/main" val="1527806058"/>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"Much ink has been spilled establishing a general rule that, </a:t>
            </a:r>
            <a:r>
              <a:rPr lang="en-US" b="1" i="1" dirty="0">
                <a:solidFill>
                  <a:srgbClr val="E33D1F"/>
                </a:solidFill>
              </a:rPr>
              <a:t>with few exceptions</a:t>
            </a:r>
            <a:r>
              <a:rPr lang="en-US" b="1" dirty="0">
                <a:solidFill>
                  <a:srgbClr val="E33D1F"/>
                </a:solidFill>
              </a:rPr>
              <a:t>, “an employee who does not come to work cannot perform any of his job functions, essential or otherwise.</a:t>
            </a:r>
            <a:r>
              <a:rPr lang="en-US" dirty="0"/>
              <a:t>” …We will save the reader a skim by omitting a long string-cite of opinions that agree, but they do.  Our Circuit has not bucked the trend. And for good reason: “most jobs require the kind of teamwork, personal interaction, and supervision that simply cannot be had in a home office situation.  </a:t>
            </a:r>
          </a:p>
          <a:p>
            <a:pPr marL="0" indent="0">
              <a:buNone/>
            </a:pPr>
            <a:r>
              <a:rPr lang="en-US" sz="1800" dirty="0"/>
              <a:t>(</a:t>
            </a:r>
            <a:r>
              <a:rPr lang="en-US" sz="1800" i="1" dirty="0" err="1"/>
              <a:t>EEOC</a:t>
            </a:r>
            <a:r>
              <a:rPr lang="en-US" sz="1800" i="1" dirty="0"/>
              <a:t> v. Ford Motor Co.,</a:t>
            </a:r>
            <a:r>
              <a:rPr lang="en-US" sz="1800" dirty="0"/>
              <a:t> 782 F.3d 753 (6th Cir. 2015) (</a:t>
            </a:r>
            <a:r>
              <a:rPr lang="en-US" sz="1800" i="1" dirty="0" err="1"/>
              <a:t>en</a:t>
            </a:r>
            <a:r>
              <a:rPr lang="en-US" sz="1800" i="1" dirty="0"/>
              <a:t> banc</a:t>
            </a:r>
            <a:r>
              <a:rPr lang="en-US" sz="1800" dirty="0"/>
              <a:t>).</a:t>
            </a:r>
          </a:p>
        </p:txBody>
      </p:sp>
      <p:sp>
        <p:nvSpPr>
          <p:cNvPr id="3" name="Title 2"/>
          <p:cNvSpPr>
            <a:spLocks noGrp="1"/>
          </p:cNvSpPr>
          <p:nvPr>
            <p:ph type="title"/>
          </p:nvPr>
        </p:nvSpPr>
        <p:spPr/>
        <p:txBody>
          <a:bodyPr/>
          <a:lstStyle/>
          <a:p>
            <a:pPr algn="ctr"/>
            <a:r>
              <a:rPr lang="en-US" b="1" dirty="0">
                <a:solidFill>
                  <a:srgbClr val="E33D1F"/>
                </a:solidFill>
              </a:rPr>
              <a:t>Telecommuting:  View of Federal Courts </a:t>
            </a: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4800600"/>
            <a:ext cx="1657321" cy="1296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954167"/>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xmlns:a14="http://schemas.microsoft.com/office/drawing/2010/main">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E33D1F"/>
                </a:solidFill>
              </a:rPr>
              <a:t>Telecommuting:  Other Legal Concerns</a:t>
            </a:r>
          </a:p>
        </p:txBody>
      </p:sp>
      <p:sp>
        <p:nvSpPr>
          <p:cNvPr id="3" name="Content Placeholder 2"/>
          <p:cNvSpPr>
            <a:spLocks noGrp="1"/>
          </p:cNvSpPr>
          <p:nvPr>
            <p:ph idx="1"/>
          </p:nvPr>
        </p:nvSpPr>
        <p:spPr>
          <a:xfrm>
            <a:off x="609600" y="1371600"/>
            <a:ext cx="7391400" cy="4965192"/>
          </a:xfrm>
        </p:spPr>
        <p:txBody>
          <a:bodyPr>
            <a:normAutofit/>
          </a:bodyPr>
          <a:lstStyle/>
          <a:p>
            <a:pPr lvl="1"/>
            <a:r>
              <a:rPr lang="en-US" sz="2600" dirty="0"/>
              <a:t>Fair Labor Standards Act:  Need to keep track of hours worked</a:t>
            </a:r>
          </a:p>
          <a:p>
            <a:pPr lvl="1"/>
            <a:r>
              <a:rPr lang="en-US" sz="2600" dirty="0" err="1"/>
              <a:t>FMLA</a:t>
            </a:r>
            <a:r>
              <a:rPr lang="en-US" sz="2600" dirty="0"/>
              <a:t>:  Keep track of hours </a:t>
            </a:r>
            <a:r>
              <a:rPr lang="en-US" sz="2600" u="sng" dirty="0"/>
              <a:t>not</a:t>
            </a:r>
            <a:r>
              <a:rPr lang="en-US" sz="2600" dirty="0"/>
              <a:t> worked</a:t>
            </a:r>
          </a:p>
          <a:p>
            <a:pPr lvl="1"/>
            <a:r>
              <a:rPr lang="en-US" sz="2600" dirty="0"/>
              <a:t>OSHA:  Does it apply?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048000"/>
            <a:ext cx="304800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22326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xmlns:a14="http://schemas.microsoft.com/office/drawing/2010/main">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E33D1F"/>
                </a:solidFill>
              </a:rPr>
              <a:t>Telecommuting:  Reasons to Consider</a:t>
            </a:r>
          </a:p>
        </p:txBody>
      </p:sp>
      <p:sp>
        <p:nvSpPr>
          <p:cNvPr id="3" name="Content Placeholder 2"/>
          <p:cNvSpPr>
            <a:spLocks noGrp="1"/>
          </p:cNvSpPr>
          <p:nvPr>
            <p:ph idx="1"/>
          </p:nvPr>
        </p:nvSpPr>
        <p:spPr>
          <a:xfrm>
            <a:off x="152400" y="1447800"/>
            <a:ext cx="6781800" cy="4038600"/>
          </a:xfrm>
        </p:spPr>
        <p:txBody>
          <a:bodyPr>
            <a:normAutofit/>
          </a:bodyPr>
          <a:lstStyle/>
          <a:p>
            <a:pPr lvl="1"/>
            <a:r>
              <a:rPr lang="en-US" sz="2600" dirty="0"/>
              <a:t>Provides flexibility for employees with different family needs</a:t>
            </a:r>
          </a:p>
          <a:p>
            <a:pPr lvl="1"/>
            <a:r>
              <a:rPr lang="en-US" sz="2600" dirty="0"/>
              <a:t>Offsets increases in compensation</a:t>
            </a:r>
          </a:p>
          <a:p>
            <a:pPr lvl="1"/>
            <a:r>
              <a:rPr lang="en-US" sz="2600" dirty="0"/>
              <a:t>Reduces "bricks and mortar" expenses</a:t>
            </a:r>
          </a:p>
          <a:p>
            <a:pPr lvl="1"/>
            <a:r>
              <a:rPr lang="en-US" sz="2600" dirty="0"/>
              <a:t>Attracts "non-traditional" workers</a:t>
            </a: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330" y="1676400"/>
            <a:ext cx="1827419" cy="2909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23561355"/>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xmlns:a14="http://schemas.microsoft.com/office/drawing/2010/main">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506984" y="1570523"/>
            <a:ext cx="5307832"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28600"/>
            <a:ext cx="8229600" cy="590746"/>
          </a:xfrm>
        </p:spPr>
        <p:txBody>
          <a:bodyPr/>
          <a:lstStyle/>
          <a:p>
            <a:pPr algn="ctr"/>
            <a:r>
              <a:rPr lang="en-US" dirty="0"/>
              <a:t>WTH is BYOD?</a:t>
            </a:r>
          </a:p>
        </p:txBody>
      </p:sp>
      <p:sp>
        <p:nvSpPr>
          <p:cNvPr id="4" name="Rectangle 3"/>
          <p:cNvSpPr/>
          <p:nvPr/>
        </p:nvSpPr>
        <p:spPr>
          <a:xfrm>
            <a:off x="228600" y="914400"/>
            <a:ext cx="8686800" cy="5632311"/>
          </a:xfrm>
          <a:prstGeom prst="rect">
            <a:avLst/>
          </a:prstGeom>
        </p:spPr>
        <p:txBody>
          <a:bodyPr wrap="square">
            <a:spAutoFit/>
          </a:bodyPr>
          <a:lstStyle/>
          <a:p>
            <a:pPr algn="ctr"/>
            <a:r>
              <a:rPr lang="en-US" sz="3600" b="1" dirty="0"/>
              <a:t>BYOD:  Bring Your Own Device</a:t>
            </a:r>
            <a:r>
              <a:rPr lang="en-US" sz="3600" dirty="0"/>
              <a:t> </a:t>
            </a:r>
          </a:p>
          <a:p>
            <a:endParaRPr lang="en-US" dirty="0"/>
          </a:p>
          <a:p>
            <a:r>
              <a:rPr lang="en-US" dirty="0"/>
              <a:t>AKA:  		</a:t>
            </a:r>
            <a:r>
              <a:rPr lang="en-US" sz="2800" b="1" dirty="0"/>
              <a:t>BYOT</a:t>
            </a:r>
          </a:p>
          <a:p>
            <a:r>
              <a:rPr lang="en-US" sz="2800" b="1" dirty="0"/>
              <a:t>					BYOP</a:t>
            </a:r>
          </a:p>
          <a:p>
            <a:r>
              <a:rPr lang="en-US" sz="2800" b="1" dirty="0"/>
              <a:t>							BYOPC</a:t>
            </a:r>
          </a:p>
          <a:p>
            <a:endParaRPr lang="en-US" dirty="0"/>
          </a:p>
          <a:p>
            <a:pPr algn="just"/>
            <a:r>
              <a:rPr lang="en-US" sz="2400" b="1" u="sng" dirty="0"/>
              <a:t>Working Definition</a:t>
            </a:r>
            <a:r>
              <a:rPr lang="en-US" sz="2400" dirty="0"/>
              <a:t>:  </a:t>
            </a:r>
            <a:r>
              <a:rPr lang="en-US" sz="2400" i="1" dirty="0"/>
              <a:t>An employer policy or practice of allowing or encouraging employees to use personally-owned electronic devices, such as laptops, tablets, and smart phones within and outside the formal workplace to perform work.</a:t>
            </a:r>
          </a:p>
          <a:p>
            <a:endParaRPr lang="en-US" dirty="0"/>
          </a:p>
          <a:p>
            <a:endParaRPr lang="en-US" dirty="0"/>
          </a:p>
          <a:p>
            <a:pPr algn="ctr"/>
            <a:r>
              <a:rPr lang="en-US" sz="5400" b="1" dirty="0"/>
              <a:t>B</a:t>
            </a:r>
            <a:r>
              <a:rPr lang="en-US" sz="2800" b="1" dirty="0"/>
              <a:t>RING </a:t>
            </a:r>
            <a:r>
              <a:rPr lang="en-US" sz="5400" b="1" dirty="0"/>
              <a:t>Y</a:t>
            </a:r>
            <a:r>
              <a:rPr lang="en-US" sz="2800" b="1" dirty="0"/>
              <a:t>OUR </a:t>
            </a:r>
            <a:r>
              <a:rPr lang="en-US" sz="5400" b="1" dirty="0"/>
              <a:t>O</a:t>
            </a:r>
            <a:r>
              <a:rPr lang="en-US" sz="2800" b="1" dirty="0"/>
              <a:t>WN </a:t>
            </a:r>
            <a:r>
              <a:rPr lang="en-US" sz="5400" b="1" dirty="0"/>
              <a:t>D</a:t>
            </a:r>
            <a:r>
              <a:rPr lang="en-US" sz="2800" b="1" dirty="0"/>
              <a:t>RAMA</a:t>
            </a:r>
          </a:p>
          <a:p>
            <a:endParaRPr lang="en-US" dirty="0"/>
          </a:p>
        </p:txBody>
      </p:sp>
    </p:spTree>
    <p:extLst>
      <p:ext uri="{BB962C8B-B14F-4D97-AF65-F5344CB8AC3E}">
        <p14:creationId xmlns:p14="http://schemas.microsoft.com/office/powerpoint/2010/main" val="26281996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p:cTn id="23"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 calcmode="lin" valueType="num">
                                      <p:cBhvr>
                                        <p:cTn id="39"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 calcmode="lin" valueType="num">
                                      <p:cBhvr>
                                        <p:cTn id="47" dur="1000" fill="hold"/>
                                        <p:tgtEl>
                                          <p:spTgt spid="4">
                                            <p:txEl>
                                              <p:pRg st="9" end="9"/>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9" end="9"/>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9" end="9"/>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9" end="9"/>
                                            </p:txEl>
                                          </p:spTgt>
                                        </p:tgtEl>
                                      </p:cBhvr>
                                    </p:animEffect>
                                  </p:childTnLst>
                                </p:cTn>
                              </p:par>
                              <p:par>
                                <p:cTn id="51" presetID="26"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down)">
                                      <p:cBhvr>
                                        <p:cTn id="53" dur="580">
                                          <p:stCondLst>
                                            <p:cond delay="0"/>
                                          </p:stCondLst>
                                        </p:cTn>
                                        <p:tgtEl>
                                          <p:spTgt spid="6"/>
                                        </p:tgtEl>
                                      </p:cBhvr>
                                    </p:animEffect>
                                    <p:anim calcmode="lin" valueType="num">
                                      <p:cBhvr>
                                        <p:cTn id="5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9" dur="26">
                                          <p:stCondLst>
                                            <p:cond delay="650"/>
                                          </p:stCondLst>
                                        </p:cTn>
                                        <p:tgtEl>
                                          <p:spTgt spid="6"/>
                                        </p:tgtEl>
                                      </p:cBhvr>
                                      <p:to x="100000" y="60000"/>
                                    </p:animScale>
                                    <p:animScale>
                                      <p:cBhvr>
                                        <p:cTn id="60" dur="166" decel="50000">
                                          <p:stCondLst>
                                            <p:cond delay="676"/>
                                          </p:stCondLst>
                                        </p:cTn>
                                        <p:tgtEl>
                                          <p:spTgt spid="6"/>
                                        </p:tgtEl>
                                      </p:cBhvr>
                                      <p:to x="100000" y="100000"/>
                                    </p:animScale>
                                    <p:animScale>
                                      <p:cBhvr>
                                        <p:cTn id="61" dur="26">
                                          <p:stCondLst>
                                            <p:cond delay="1312"/>
                                          </p:stCondLst>
                                        </p:cTn>
                                        <p:tgtEl>
                                          <p:spTgt spid="6"/>
                                        </p:tgtEl>
                                      </p:cBhvr>
                                      <p:to x="100000" y="80000"/>
                                    </p:animScale>
                                    <p:animScale>
                                      <p:cBhvr>
                                        <p:cTn id="62" dur="166" decel="50000">
                                          <p:stCondLst>
                                            <p:cond delay="1338"/>
                                          </p:stCondLst>
                                        </p:cTn>
                                        <p:tgtEl>
                                          <p:spTgt spid="6"/>
                                        </p:tgtEl>
                                      </p:cBhvr>
                                      <p:to x="100000" y="100000"/>
                                    </p:animScale>
                                    <p:animScale>
                                      <p:cBhvr>
                                        <p:cTn id="63" dur="26">
                                          <p:stCondLst>
                                            <p:cond delay="1642"/>
                                          </p:stCondLst>
                                        </p:cTn>
                                        <p:tgtEl>
                                          <p:spTgt spid="6"/>
                                        </p:tgtEl>
                                      </p:cBhvr>
                                      <p:to x="100000" y="90000"/>
                                    </p:animScale>
                                    <p:animScale>
                                      <p:cBhvr>
                                        <p:cTn id="64" dur="166" decel="50000">
                                          <p:stCondLst>
                                            <p:cond delay="1668"/>
                                          </p:stCondLst>
                                        </p:cTn>
                                        <p:tgtEl>
                                          <p:spTgt spid="6"/>
                                        </p:tgtEl>
                                      </p:cBhvr>
                                      <p:to x="100000" y="100000"/>
                                    </p:animScale>
                                    <p:animScale>
                                      <p:cBhvr>
                                        <p:cTn id="65" dur="26">
                                          <p:stCondLst>
                                            <p:cond delay="1808"/>
                                          </p:stCondLst>
                                        </p:cTn>
                                        <p:tgtEl>
                                          <p:spTgt spid="6"/>
                                        </p:tgtEl>
                                      </p:cBhvr>
                                      <p:to x="100000" y="95000"/>
                                    </p:animScale>
                                    <p:animScale>
                                      <p:cBhvr>
                                        <p:cTn id="6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4" grpId="1"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1066800"/>
            <a:ext cx="8915400" cy="5257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199" y="1219200"/>
            <a:ext cx="8305801" cy="4953000"/>
          </a:xfrm>
        </p:spPr>
        <p:txBody>
          <a:bodyPr>
            <a:normAutofit fontScale="92500" lnSpcReduction="10000"/>
          </a:bodyPr>
          <a:lstStyle/>
          <a:p>
            <a:r>
              <a:rPr lang="en-US" sz="2800" dirty="0"/>
              <a:t>It's Here—74% of employers allow some form of it (more than 80% of employees report using OD)</a:t>
            </a:r>
          </a:p>
          <a:p>
            <a:r>
              <a:rPr lang="en-US" sz="2800" dirty="0"/>
              <a:t>PC World—by 2017, 50% of employers will require it</a:t>
            </a:r>
          </a:p>
          <a:p>
            <a:r>
              <a:rPr lang="en-US" sz="2800" dirty="0"/>
              <a:t>A  Little History</a:t>
            </a:r>
          </a:p>
          <a:p>
            <a:pPr lvl="1"/>
            <a:r>
              <a:rPr lang="en-US" sz="2800" dirty="0"/>
              <a:t>Flipping Out Over Flip Phones:  No Cell Phones with Cameras in the Federal Courthouse</a:t>
            </a:r>
          </a:p>
          <a:p>
            <a:pPr lvl="1"/>
            <a:r>
              <a:rPr lang="en-US" sz="2800" dirty="0"/>
              <a:t>Check Your Smartphone at the Door Please</a:t>
            </a:r>
          </a:p>
          <a:p>
            <a:pPr lvl="2"/>
            <a:r>
              <a:rPr lang="en-US" sz="2800" dirty="0"/>
              <a:t>Theft of Trade Secrets, Pictures of Processes</a:t>
            </a:r>
          </a:p>
          <a:p>
            <a:pPr lvl="2"/>
            <a:r>
              <a:rPr lang="en-US" sz="2800" dirty="0"/>
              <a:t>Privacy Concerns</a:t>
            </a:r>
          </a:p>
          <a:p>
            <a:r>
              <a:rPr lang="en-US" sz="2800" dirty="0"/>
              <a:t>The Answer to BYOD:  Don't Bring That Thing in Here!</a:t>
            </a:r>
          </a:p>
          <a:p>
            <a:pPr lvl="1"/>
            <a:endParaRPr lang="en-US" dirty="0"/>
          </a:p>
        </p:txBody>
      </p:sp>
      <p:sp>
        <p:nvSpPr>
          <p:cNvPr id="2" name="Title 1"/>
          <p:cNvSpPr>
            <a:spLocks noGrp="1"/>
          </p:cNvSpPr>
          <p:nvPr>
            <p:ph type="title"/>
          </p:nvPr>
        </p:nvSpPr>
        <p:spPr/>
        <p:txBody>
          <a:bodyPr/>
          <a:lstStyle/>
          <a:p>
            <a:pPr algn="ctr"/>
            <a:r>
              <a:rPr lang="en-US" dirty="0"/>
              <a:t>ETA for BYOD?</a:t>
            </a:r>
          </a:p>
        </p:txBody>
      </p:sp>
    </p:spTree>
    <p:extLst>
      <p:ext uri="{BB962C8B-B14F-4D97-AF65-F5344CB8AC3E}">
        <p14:creationId xmlns:p14="http://schemas.microsoft.com/office/powerpoint/2010/main" val="2055628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The Baby Boomers (born 1946-1964) were previously the largest generation in American history, with roughly </a:t>
            </a:r>
            <a:r>
              <a:rPr lang="en-US" b="1" i="1" dirty="0"/>
              <a:t>76 million</a:t>
            </a:r>
            <a:r>
              <a:rPr lang="en-US" dirty="0"/>
              <a:t> people.</a:t>
            </a:r>
          </a:p>
          <a:p>
            <a:pPr lvl="0"/>
            <a:r>
              <a:rPr lang="en-US" dirty="0"/>
              <a:t>The Generation X (born 1965-1983) was significantly smaller, with fewer than </a:t>
            </a:r>
            <a:r>
              <a:rPr lang="en-US" b="1" i="1" dirty="0"/>
              <a:t>46 million </a:t>
            </a:r>
            <a:r>
              <a:rPr lang="en-US" dirty="0"/>
              <a:t>people.</a:t>
            </a:r>
          </a:p>
          <a:p>
            <a:pPr lvl="0"/>
            <a:r>
              <a:rPr lang="en-US" dirty="0"/>
              <a:t>Generation Y has surpassed even the Boomers, with approximately </a:t>
            </a:r>
            <a:r>
              <a:rPr lang="en-US" b="1" i="1" dirty="0"/>
              <a:t>80 million</a:t>
            </a:r>
            <a:r>
              <a:rPr lang="en-US" dirty="0"/>
              <a:t> born in the U.S. and the potential of growing closer to </a:t>
            </a:r>
            <a:r>
              <a:rPr lang="en-US" b="1" i="1" dirty="0"/>
              <a:t>100 million</a:t>
            </a:r>
            <a:r>
              <a:rPr lang="en-US" dirty="0"/>
              <a:t> due to immigration.</a:t>
            </a:r>
          </a:p>
          <a:p>
            <a:endParaRPr lang="en-US" dirty="0"/>
          </a:p>
        </p:txBody>
      </p:sp>
      <p:sp>
        <p:nvSpPr>
          <p:cNvPr id="3" name="Title 2"/>
          <p:cNvSpPr>
            <a:spLocks noGrp="1"/>
          </p:cNvSpPr>
          <p:nvPr>
            <p:ph type="title"/>
          </p:nvPr>
        </p:nvSpPr>
        <p:spPr/>
        <p:txBody>
          <a:bodyPr/>
          <a:lstStyle/>
          <a:p>
            <a:pPr algn="ctr"/>
            <a:r>
              <a:rPr lang="en-US" b="1" dirty="0">
                <a:solidFill>
                  <a:srgbClr val="E33D1F"/>
                </a:solidFill>
              </a:rPr>
              <a:t>Demographics is Destiny</a:t>
            </a:r>
          </a:p>
        </p:txBody>
      </p:sp>
    </p:spTree>
    <p:extLst>
      <p:ext uri="{BB962C8B-B14F-4D97-AF65-F5344CB8AC3E}">
        <p14:creationId xmlns:p14="http://schemas.microsoft.com/office/powerpoint/2010/main" val="2589421191"/>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685800"/>
            <a:ext cx="8759952" cy="6172200"/>
          </a:xfrm>
        </p:spPr>
        <p:txBody>
          <a:bodyPr>
            <a:noAutofit/>
          </a:bodyPr>
          <a:lstStyle/>
          <a:p>
            <a:pPr>
              <a:spcAft>
                <a:spcPts val="0"/>
              </a:spcAft>
            </a:pPr>
            <a:r>
              <a:rPr lang="en-US" sz="1800" dirty="0"/>
              <a:t>Why Did This Happen?</a:t>
            </a:r>
          </a:p>
          <a:p>
            <a:pPr lvl="1">
              <a:spcAft>
                <a:spcPts val="0"/>
              </a:spcAft>
            </a:pPr>
            <a:r>
              <a:rPr lang="en-US" sz="1800" b="1" dirty="0"/>
              <a:t>Higher Productivity</a:t>
            </a:r>
          </a:p>
          <a:p>
            <a:pPr lvl="2">
              <a:spcAft>
                <a:spcPts val="0"/>
              </a:spcAft>
            </a:pPr>
            <a:r>
              <a:rPr lang="en-US" sz="1800" dirty="0"/>
              <a:t>Intel Study showed, on average, employees were getting </a:t>
            </a:r>
            <a:r>
              <a:rPr lang="en-US" sz="1800" b="1" u="sng" dirty="0"/>
              <a:t>57 minutes </a:t>
            </a:r>
            <a:r>
              <a:rPr lang="en-US" sz="1800" dirty="0"/>
              <a:t>more work done each workday with its BYOD program</a:t>
            </a:r>
          </a:p>
          <a:p>
            <a:pPr lvl="2">
              <a:spcAft>
                <a:spcPts val="0"/>
              </a:spcAft>
            </a:pPr>
            <a:r>
              <a:rPr lang="en-US" sz="1800" dirty="0"/>
              <a:t>Productivity gains were the result of working on commuter trains, from home, or waiting in an airport</a:t>
            </a:r>
          </a:p>
          <a:p>
            <a:pPr lvl="1">
              <a:spcAft>
                <a:spcPts val="0"/>
              </a:spcAft>
            </a:pPr>
            <a:r>
              <a:rPr lang="en-US" sz="1800" b="1" dirty="0"/>
              <a:t>Costs Savings</a:t>
            </a:r>
          </a:p>
          <a:p>
            <a:pPr lvl="2">
              <a:spcAft>
                <a:spcPts val="0"/>
              </a:spcAft>
            </a:pPr>
            <a:r>
              <a:rPr lang="en-US" sz="1800" dirty="0"/>
              <a:t>CIOInsight Study showed companies where employees bring their own devices to work save an average of $1,000 per year, per employee, in service costs </a:t>
            </a:r>
          </a:p>
          <a:p>
            <a:pPr lvl="2">
              <a:spcAft>
                <a:spcPts val="0"/>
              </a:spcAft>
            </a:pPr>
            <a:r>
              <a:rPr lang="en-US" sz="1800" dirty="0"/>
              <a:t>IBM's CIO acknowledged that they have not saved any money: “BYOD programs have hidden costs that actually cause companies to spend more money than they realize and make the programs more expensive to operate than the traditional model.”</a:t>
            </a:r>
          </a:p>
          <a:p>
            <a:pPr lvl="2">
              <a:spcAft>
                <a:spcPts val="0"/>
              </a:spcAft>
            </a:pPr>
            <a:r>
              <a:rPr lang="en-US" sz="1800" dirty="0"/>
              <a:t>Intel study showed no cost savings</a:t>
            </a:r>
          </a:p>
          <a:p>
            <a:pPr lvl="1">
              <a:spcAft>
                <a:spcPts val="0"/>
              </a:spcAft>
            </a:pPr>
            <a:r>
              <a:rPr lang="en-US" sz="1800" b="1" dirty="0"/>
              <a:t>Increased Employee Convenience </a:t>
            </a:r>
          </a:p>
          <a:p>
            <a:pPr lvl="1">
              <a:spcAft>
                <a:spcPts val="0"/>
              </a:spcAft>
            </a:pPr>
            <a:r>
              <a:rPr lang="en-US" sz="1800" b="1" dirty="0"/>
              <a:t>Technology  is now PERSONAL and CULTURAL ... and getting cheaper</a:t>
            </a:r>
            <a:r>
              <a:rPr lang="en-US" sz="1800" dirty="0"/>
              <a:t>.  </a:t>
            </a:r>
          </a:p>
          <a:p>
            <a:pPr lvl="1">
              <a:spcAft>
                <a:spcPts val="0"/>
              </a:spcAft>
            </a:pPr>
            <a:r>
              <a:rPr lang="en-US" sz="1800" b="1" dirty="0"/>
              <a:t>Employees will get what they want, and likely, what  is most current; employers will not.</a:t>
            </a:r>
          </a:p>
        </p:txBody>
      </p:sp>
      <p:sp>
        <p:nvSpPr>
          <p:cNvPr id="2" name="Title 1"/>
          <p:cNvSpPr>
            <a:spLocks noGrp="1"/>
          </p:cNvSpPr>
          <p:nvPr>
            <p:ph type="title"/>
          </p:nvPr>
        </p:nvSpPr>
        <p:spPr>
          <a:xfrm>
            <a:off x="457200" y="228600"/>
            <a:ext cx="8229600" cy="438346"/>
          </a:xfrm>
        </p:spPr>
        <p:txBody>
          <a:bodyPr/>
          <a:lstStyle/>
          <a:p>
            <a:pPr algn="ctr"/>
            <a:r>
              <a:rPr lang="en-US" dirty="0"/>
              <a:t>ETA for BYOD?</a:t>
            </a:r>
          </a:p>
        </p:txBody>
      </p:sp>
    </p:spTree>
    <p:extLst>
      <p:ext uri="{BB962C8B-B14F-4D97-AF65-F5344CB8AC3E}">
        <p14:creationId xmlns:p14="http://schemas.microsoft.com/office/powerpoint/2010/main" val="2751221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38346"/>
          </a:xfrm>
        </p:spPr>
        <p:txBody>
          <a:bodyPr/>
          <a:lstStyle/>
          <a:p>
            <a:pPr algn="ctr"/>
            <a:r>
              <a:rPr lang="en-US" dirty="0"/>
              <a:t>ETA for BYOD?</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685800"/>
            <a:ext cx="8001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8399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a:p>
            <a:endParaRPr lang="en-US" dirty="0"/>
          </a:p>
        </p:txBody>
      </p:sp>
      <p:sp>
        <p:nvSpPr>
          <p:cNvPr id="2" name="Title 1"/>
          <p:cNvSpPr>
            <a:spLocks noGrp="1"/>
          </p:cNvSpPr>
          <p:nvPr>
            <p:ph type="title"/>
          </p:nvPr>
        </p:nvSpPr>
        <p:spPr/>
        <p:txBody>
          <a:bodyPr/>
          <a:lstStyle/>
          <a:p>
            <a:pPr algn="ctr"/>
            <a:r>
              <a:rPr lang="en-US" dirty="0"/>
              <a:t>WTH is BYOD a B*D?</a:t>
            </a:r>
          </a:p>
        </p:txBody>
      </p:sp>
      <p:sp>
        <p:nvSpPr>
          <p:cNvPr id="4" name="Rectangle 3"/>
          <p:cNvSpPr/>
          <p:nvPr/>
        </p:nvSpPr>
        <p:spPr>
          <a:xfrm>
            <a:off x="152400" y="1219200"/>
            <a:ext cx="8686800" cy="4708981"/>
          </a:xfrm>
          <a:prstGeom prst="rect">
            <a:avLst/>
          </a:prstGeom>
        </p:spPr>
        <p:txBody>
          <a:bodyPr wrap="square">
            <a:spAutoFit/>
          </a:bodyPr>
          <a:lstStyle/>
          <a:p>
            <a:pPr algn="ctr"/>
            <a:r>
              <a:rPr lang="en-US" sz="2400" b="1" i="1" dirty="0">
                <a:latin typeface="+mn-lt"/>
              </a:rPr>
              <a:t>Employees are already using their own technology for work</a:t>
            </a:r>
          </a:p>
          <a:p>
            <a:endParaRPr lang="en-US" dirty="0"/>
          </a:p>
          <a:p>
            <a:r>
              <a:rPr lang="en-US" sz="4800" dirty="0"/>
              <a:t>Security Risks</a:t>
            </a:r>
          </a:p>
          <a:p>
            <a:endParaRPr lang="en-US" sz="4800" dirty="0"/>
          </a:p>
          <a:p>
            <a:r>
              <a:rPr lang="en-US" sz="4800" dirty="0"/>
              <a:t>	Technology Risks</a:t>
            </a:r>
          </a:p>
          <a:p>
            <a:endParaRPr lang="en-US" sz="4800" dirty="0"/>
          </a:p>
          <a:p>
            <a:r>
              <a:rPr lang="en-US" sz="4800" dirty="0"/>
              <a:t>			Employment Risks</a:t>
            </a:r>
          </a:p>
          <a:p>
            <a:r>
              <a:rPr lang="en-US" dirty="0"/>
              <a:t>	</a:t>
            </a:r>
          </a:p>
        </p:txBody>
      </p:sp>
    </p:spTree>
    <p:extLst>
      <p:ext uri="{BB962C8B-B14F-4D97-AF65-F5344CB8AC3E}">
        <p14:creationId xmlns:p14="http://schemas.microsoft.com/office/powerpoint/2010/main" val="2744559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calcmode="lin" valueType="num">
                                      <p:cBhvr>
                                        <p:cTn id="22"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3"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24"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25" dur="10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 calcmode="lin" valueType="num">
                                      <p:cBhvr>
                                        <p:cTn id="30"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1"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32"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33"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8839199"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normAutofit/>
          </a:bodyPr>
          <a:lstStyle/>
          <a:p>
            <a:endParaRPr lang="en-US" dirty="0"/>
          </a:p>
          <a:p>
            <a:endParaRPr lang="en-US" dirty="0"/>
          </a:p>
        </p:txBody>
      </p:sp>
      <p:sp>
        <p:nvSpPr>
          <p:cNvPr id="2" name="Title 1"/>
          <p:cNvSpPr>
            <a:spLocks noGrp="1"/>
          </p:cNvSpPr>
          <p:nvPr>
            <p:ph type="title"/>
          </p:nvPr>
        </p:nvSpPr>
        <p:spPr>
          <a:xfrm>
            <a:off x="457199" y="152400"/>
            <a:ext cx="8229600" cy="590746"/>
          </a:xfrm>
        </p:spPr>
        <p:txBody>
          <a:bodyPr/>
          <a:lstStyle/>
          <a:p>
            <a:pPr algn="ctr"/>
            <a:r>
              <a:rPr lang="en-US" dirty="0"/>
              <a:t>WTH is BYOD a B*D?</a:t>
            </a:r>
          </a:p>
        </p:txBody>
      </p:sp>
      <p:sp>
        <p:nvSpPr>
          <p:cNvPr id="4" name="Rectangle 3"/>
          <p:cNvSpPr/>
          <p:nvPr/>
        </p:nvSpPr>
        <p:spPr>
          <a:xfrm>
            <a:off x="152400" y="1219200"/>
            <a:ext cx="8686800" cy="369332"/>
          </a:xfrm>
          <a:prstGeom prst="rect">
            <a:avLst/>
          </a:prstGeom>
        </p:spPr>
        <p:txBody>
          <a:bodyPr wrap="square">
            <a:spAutoFit/>
          </a:bodyPr>
          <a:lstStyle/>
          <a:p>
            <a:r>
              <a:rPr lang="en-US" dirty="0"/>
              <a:t>	</a:t>
            </a:r>
          </a:p>
        </p:txBody>
      </p:sp>
    </p:spTree>
    <p:extLst>
      <p:ext uri="{BB962C8B-B14F-4D97-AF65-F5344CB8AC3E}">
        <p14:creationId xmlns:p14="http://schemas.microsoft.com/office/powerpoint/2010/main" val="2362605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Apple’s iOS 7 includes "Activation Lock" feature. </a:t>
            </a:r>
          </a:p>
          <a:p>
            <a:pPr lvl="1"/>
            <a:r>
              <a:rPr lang="en-US" dirty="0"/>
              <a:t>Works as a "kill switch" and allows owner to remotely wipe the device-not carrier dependent, but not perfect.</a:t>
            </a:r>
          </a:p>
          <a:p>
            <a:r>
              <a:rPr lang="en-US" dirty="0"/>
              <a:t>Virtually all carriers and systems have kill switch mechanisms, including Android</a:t>
            </a:r>
          </a:p>
          <a:p>
            <a:r>
              <a:rPr lang="en-US" dirty="0"/>
              <a:t>Minnesota and California are the first states to require kill switches by state law</a:t>
            </a:r>
          </a:p>
        </p:txBody>
      </p:sp>
      <p:sp>
        <p:nvSpPr>
          <p:cNvPr id="2" name="Title 1"/>
          <p:cNvSpPr>
            <a:spLocks noGrp="1"/>
          </p:cNvSpPr>
          <p:nvPr>
            <p:ph type="title"/>
          </p:nvPr>
        </p:nvSpPr>
        <p:spPr/>
        <p:txBody>
          <a:bodyPr/>
          <a:lstStyle/>
          <a:p>
            <a:pPr algn="ctr"/>
            <a:r>
              <a:rPr lang="en-US" dirty="0"/>
              <a:t>What is Being Done?</a:t>
            </a:r>
          </a:p>
        </p:txBody>
      </p:sp>
    </p:spTree>
    <p:extLst>
      <p:ext uri="{BB962C8B-B14F-4D97-AF65-F5344CB8AC3E}">
        <p14:creationId xmlns:p14="http://schemas.microsoft.com/office/powerpoint/2010/main" val="31442663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a:p>
            <a:endParaRPr lang="en-US" dirty="0"/>
          </a:p>
        </p:txBody>
      </p:sp>
      <p:sp>
        <p:nvSpPr>
          <p:cNvPr id="2" name="Title 1"/>
          <p:cNvSpPr>
            <a:spLocks noGrp="1"/>
          </p:cNvSpPr>
          <p:nvPr>
            <p:ph type="title"/>
          </p:nvPr>
        </p:nvSpPr>
        <p:spPr>
          <a:xfrm>
            <a:off x="457200" y="304800"/>
            <a:ext cx="8229600" cy="590746"/>
          </a:xfrm>
        </p:spPr>
        <p:txBody>
          <a:bodyPr/>
          <a:lstStyle/>
          <a:p>
            <a:pPr algn="ctr"/>
            <a:r>
              <a:rPr lang="en-US" dirty="0"/>
              <a:t>WTH is BYOD a B*D for HR?</a:t>
            </a:r>
          </a:p>
        </p:txBody>
      </p:sp>
      <p:sp>
        <p:nvSpPr>
          <p:cNvPr id="4" name="Rectangle 3"/>
          <p:cNvSpPr/>
          <p:nvPr/>
        </p:nvSpPr>
        <p:spPr>
          <a:xfrm>
            <a:off x="152400" y="914400"/>
            <a:ext cx="8686800" cy="5016758"/>
          </a:xfrm>
          <a:prstGeom prst="rect">
            <a:avLst/>
          </a:prstGeom>
        </p:spPr>
        <p:txBody>
          <a:bodyPr wrap="square">
            <a:spAutoFit/>
          </a:bodyPr>
          <a:lstStyle/>
          <a:p>
            <a:pPr algn="ctr"/>
            <a:r>
              <a:rPr lang="en-US" sz="2000" b="1" i="1" dirty="0"/>
              <a:t>When BYOD is TMI</a:t>
            </a:r>
            <a:r>
              <a:rPr lang="en-US" sz="2000" b="1" dirty="0"/>
              <a:t>:  Discrimination and Harassment Issues</a:t>
            </a:r>
          </a:p>
          <a:p>
            <a:endParaRPr lang="en-US" sz="2000" dirty="0"/>
          </a:p>
          <a:p>
            <a:r>
              <a:rPr lang="en-US" sz="2000" dirty="0"/>
              <a:t>Bonnie uses her iPad for work.  She's having trouble syncing with a custom database for client management.  She brings her iPad to the IT department to see if they can fix it up for her.  On Bonnie's desktop are the following apps:  Glucose Buddy, AsthmaSense, Crohn's Diary, Healthy Heart, Smart Blood Pressure, and WebMD Pain Coach.  </a:t>
            </a:r>
          </a:p>
          <a:p>
            <a:r>
              <a:rPr lang="en-US" sz="2000" dirty="0"/>
              <a:t>IT department employee says to the guy in the next cubicle, "holy cow, what disease does this woman not have?"</a:t>
            </a:r>
          </a:p>
          <a:p>
            <a:endParaRPr lang="en-US" sz="2000" dirty="0"/>
          </a:p>
          <a:p>
            <a:r>
              <a:rPr lang="en-US" sz="2000" dirty="0"/>
              <a:t>John uses his iPhone in his sales role.  He's been having trouble getting his phone to work correctly with both his internal and external calendars.  Things don't appear to be updating correctly.  When he brings his phone in to IT to be looked at, Susan finds that John's screen saver is a picture of John's wife in a naughty nightie.  You don't want to know what's on the camera roll.  Susan is deeply offended and goes to HR.  	</a:t>
            </a:r>
          </a:p>
        </p:txBody>
      </p:sp>
    </p:spTree>
    <p:extLst>
      <p:ext uri="{BB962C8B-B14F-4D97-AF65-F5344CB8AC3E}">
        <p14:creationId xmlns:p14="http://schemas.microsoft.com/office/powerpoint/2010/main" val="5692205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a:p>
            <a:endParaRPr lang="en-US" dirty="0"/>
          </a:p>
        </p:txBody>
      </p:sp>
      <p:sp>
        <p:nvSpPr>
          <p:cNvPr id="2" name="Title 1"/>
          <p:cNvSpPr>
            <a:spLocks noGrp="1"/>
          </p:cNvSpPr>
          <p:nvPr>
            <p:ph type="title"/>
          </p:nvPr>
        </p:nvSpPr>
        <p:spPr/>
        <p:txBody>
          <a:bodyPr/>
          <a:lstStyle/>
          <a:p>
            <a:pPr algn="ctr"/>
            <a:r>
              <a:rPr lang="en-US" dirty="0"/>
              <a:t>WTH is BYOD a B*D?</a:t>
            </a:r>
          </a:p>
        </p:txBody>
      </p:sp>
      <p:sp>
        <p:nvSpPr>
          <p:cNvPr id="4" name="Rectangle 3"/>
          <p:cNvSpPr/>
          <p:nvPr/>
        </p:nvSpPr>
        <p:spPr>
          <a:xfrm>
            <a:off x="152400" y="1219200"/>
            <a:ext cx="8686800" cy="5878532"/>
          </a:xfrm>
          <a:prstGeom prst="rect">
            <a:avLst/>
          </a:prstGeom>
        </p:spPr>
        <p:txBody>
          <a:bodyPr wrap="square">
            <a:spAutoFit/>
          </a:bodyPr>
          <a:lstStyle/>
          <a:p>
            <a:pPr algn="ctr"/>
            <a:r>
              <a:rPr lang="en-US" sz="2000" b="1" i="1" dirty="0"/>
              <a:t>When BYOD equals OT</a:t>
            </a:r>
            <a:r>
              <a:rPr lang="en-US" sz="2000" dirty="0"/>
              <a:t>:  </a:t>
            </a:r>
            <a:r>
              <a:rPr lang="en-US" sz="2000" b="1" dirty="0"/>
              <a:t>"Off the Clock" Work and the FLSA</a:t>
            </a:r>
            <a:endParaRPr lang="en-US" sz="2000" dirty="0"/>
          </a:p>
          <a:p>
            <a:endParaRPr lang="en-US" sz="2000" dirty="0"/>
          </a:p>
          <a:p>
            <a:r>
              <a:rPr lang="en-US" sz="2000" dirty="0"/>
              <a:t>The CEO's assistant leaves work at 5:30 p.m.  At about 6:30 p.m., the CEO sends her a text message to give him a call, if it's convenient.  Assistant calls CEO and talks for about 15 minutes or so about a few things that were left over at the end of her day.  They spend another 10 minutes coming up with a plan for the next day.  The assistant then sends a few emails from her laptop to contact a couple of other executives about a potential meeting in the morning.  About 9:30 p.m., she checks her email and sees that everyone has responded, so she spends a few minutes sending out an Outlook Calendar meeting request with an attached agenda for tomorrow's meeting. </a:t>
            </a:r>
          </a:p>
          <a:p>
            <a:endParaRPr lang="en-US" sz="2000" dirty="0"/>
          </a:p>
          <a:p>
            <a:r>
              <a:rPr lang="en-US" sz="2000" dirty="0"/>
              <a:t>34% of employees report receiving work emails after regular work hours and are expected to respond (Right Management Survey).</a:t>
            </a:r>
          </a:p>
          <a:p>
            <a:r>
              <a:rPr lang="en-US" sz="2000" dirty="0"/>
              <a:t>The issue?  That's one hour of "overtime" for the assistant.</a:t>
            </a:r>
          </a:p>
          <a:p>
            <a:endParaRPr lang="en-US" sz="2000" dirty="0"/>
          </a:p>
          <a:p>
            <a:endParaRPr lang="en-US" dirty="0"/>
          </a:p>
          <a:p>
            <a:endParaRPr lang="en-US" dirty="0"/>
          </a:p>
        </p:txBody>
      </p:sp>
    </p:spTree>
    <p:extLst>
      <p:ext uri="{BB962C8B-B14F-4D97-AF65-F5344CB8AC3E}">
        <p14:creationId xmlns:p14="http://schemas.microsoft.com/office/powerpoint/2010/main" val="32336894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allAtOnce"/>
      <p:bldP spid="4" grpId="1" build="allAtOnce"/>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a:p>
            <a:endParaRPr lang="en-US" dirty="0"/>
          </a:p>
        </p:txBody>
      </p:sp>
      <p:sp>
        <p:nvSpPr>
          <p:cNvPr id="2" name="Title 1"/>
          <p:cNvSpPr>
            <a:spLocks noGrp="1"/>
          </p:cNvSpPr>
          <p:nvPr>
            <p:ph type="title"/>
          </p:nvPr>
        </p:nvSpPr>
        <p:spPr/>
        <p:txBody>
          <a:bodyPr/>
          <a:lstStyle/>
          <a:p>
            <a:pPr algn="ctr"/>
            <a:r>
              <a:rPr lang="en-US" dirty="0"/>
              <a:t>WTH is BYOD a B*D?</a:t>
            </a:r>
          </a:p>
        </p:txBody>
      </p:sp>
      <p:sp>
        <p:nvSpPr>
          <p:cNvPr id="4" name="Rectangle 3"/>
          <p:cNvSpPr/>
          <p:nvPr/>
        </p:nvSpPr>
        <p:spPr>
          <a:xfrm>
            <a:off x="152400" y="1219200"/>
            <a:ext cx="8686800" cy="4093428"/>
          </a:xfrm>
          <a:prstGeom prst="rect">
            <a:avLst/>
          </a:prstGeom>
        </p:spPr>
        <p:txBody>
          <a:bodyPr wrap="square">
            <a:spAutoFit/>
          </a:bodyPr>
          <a:lstStyle/>
          <a:p>
            <a:pPr algn="ctr"/>
            <a:r>
              <a:rPr lang="en-US" sz="2800" b="1" i="1" dirty="0"/>
              <a:t>When BYOD spells OSHA</a:t>
            </a:r>
            <a:r>
              <a:rPr lang="en-US" sz="2800" dirty="0"/>
              <a:t>:  </a:t>
            </a:r>
            <a:r>
              <a:rPr lang="en-US" sz="2800" b="1" dirty="0"/>
              <a:t>Workplace Safety</a:t>
            </a:r>
            <a:endParaRPr lang="en-US" sz="2800" dirty="0"/>
          </a:p>
          <a:p>
            <a:endParaRPr lang="en-US" sz="2800" dirty="0"/>
          </a:p>
          <a:p>
            <a:r>
              <a:rPr lang="en-US" sz="2800" dirty="0"/>
              <a:t>As Bob is on his way home from his last customer visit of the day, he texts his wife to let her know he'll be home in an hour.  Bob then has a text message exchange with his boss while he's driving and smashes into a parked car.</a:t>
            </a:r>
          </a:p>
          <a:p>
            <a:endParaRPr lang="en-US" sz="2800" dirty="0"/>
          </a:p>
          <a:p>
            <a:endParaRPr lang="en-US" dirty="0"/>
          </a:p>
          <a:p>
            <a:endParaRPr lang="en-US" dirty="0"/>
          </a:p>
        </p:txBody>
      </p:sp>
    </p:spTree>
    <p:extLst>
      <p:ext uri="{BB962C8B-B14F-4D97-AF65-F5344CB8AC3E}">
        <p14:creationId xmlns:p14="http://schemas.microsoft.com/office/powerpoint/2010/main" val="2699396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lgn="ctr">
              <a:buNone/>
            </a:pPr>
            <a:r>
              <a:rPr lang="en-US" b="1" i="1" dirty="0"/>
              <a:t>When BYOD means a TRO: Dealing with Lost Data</a:t>
            </a:r>
          </a:p>
          <a:p>
            <a:pPr marL="0" indent="0">
              <a:buNone/>
            </a:pPr>
            <a:r>
              <a:rPr lang="en-US" dirty="0"/>
              <a:t>Jill regularly uses a smartphone to access the company's network and download particular items that would be helpful in working with customers.  Jill loses her phone at a trade show.  Or was it at a bar?  She can't really remember.</a:t>
            </a:r>
          </a:p>
          <a:p>
            <a:pPr marL="0" indent="0">
              <a:buNone/>
            </a:pPr>
            <a:r>
              <a:rPr lang="en-US" dirty="0"/>
              <a:t>John leaves the company, and not on great terms.  He has always used his own laptop and phone to do his work.  He has all the company's data and custom software on his laptop. </a:t>
            </a:r>
          </a:p>
          <a:p>
            <a:pPr marL="0" indent="0">
              <a:buNone/>
            </a:pPr>
            <a:r>
              <a:rPr lang="en-US" dirty="0"/>
              <a:t>What about the fact that John's phone number is the one all the customers call to get in touch with him on business matters?</a:t>
            </a:r>
          </a:p>
          <a:p>
            <a:pPr marL="0" indent="0">
              <a:buNone/>
            </a:pPr>
            <a:endParaRPr lang="en-US" dirty="0"/>
          </a:p>
        </p:txBody>
      </p:sp>
      <p:sp>
        <p:nvSpPr>
          <p:cNvPr id="2" name="Title 1"/>
          <p:cNvSpPr>
            <a:spLocks noGrp="1"/>
          </p:cNvSpPr>
          <p:nvPr>
            <p:ph type="title"/>
          </p:nvPr>
        </p:nvSpPr>
        <p:spPr/>
        <p:txBody>
          <a:bodyPr/>
          <a:lstStyle/>
          <a:p>
            <a:pPr algn="ctr"/>
            <a:r>
              <a:rPr lang="en-US" dirty="0"/>
              <a:t>WTH is BYOD a B*D?</a:t>
            </a:r>
          </a:p>
        </p:txBody>
      </p:sp>
    </p:spTree>
    <p:extLst>
      <p:ext uri="{BB962C8B-B14F-4D97-AF65-F5344CB8AC3E}">
        <p14:creationId xmlns:p14="http://schemas.microsoft.com/office/powerpoint/2010/main" val="34009352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b="1" i="1" dirty="0"/>
              <a:t>When BYOD lowers RPM's:</a:t>
            </a:r>
            <a:r>
              <a:rPr lang="en-US" b="1" dirty="0"/>
              <a:t> Productivity</a:t>
            </a:r>
            <a:endParaRPr lang="en-US" b="1" i="1" dirty="0"/>
          </a:p>
          <a:p>
            <a:pPr marL="0" indent="0">
              <a:buNone/>
            </a:pPr>
            <a:r>
              <a:rPr lang="en-US" dirty="0"/>
              <a:t>Employees appear to be spending much of their work time on social networking sites, snap chatting with friends, and worse.</a:t>
            </a:r>
          </a:p>
          <a:p>
            <a:endParaRPr lang="en-US" dirty="0"/>
          </a:p>
        </p:txBody>
      </p:sp>
      <p:sp>
        <p:nvSpPr>
          <p:cNvPr id="2" name="Title 1"/>
          <p:cNvSpPr>
            <a:spLocks noGrp="1"/>
          </p:cNvSpPr>
          <p:nvPr>
            <p:ph type="title"/>
          </p:nvPr>
        </p:nvSpPr>
        <p:spPr/>
        <p:txBody>
          <a:bodyPr/>
          <a:lstStyle/>
          <a:p>
            <a:pPr algn="ctr"/>
            <a:r>
              <a:rPr lang="en-US" dirty="0"/>
              <a:t>WTH is BYOD a B*D?</a:t>
            </a:r>
          </a:p>
        </p:txBody>
      </p:sp>
    </p:spTree>
    <p:extLst>
      <p:ext uri="{BB962C8B-B14F-4D97-AF65-F5344CB8AC3E}">
        <p14:creationId xmlns:p14="http://schemas.microsoft.com/office/powerpoint/2010/main" val="29410081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43400" y="1219200"/>
            <a:ext cx="4419600" cy="4724399"/>
          </a:xfrm>
        </p:spPr>
        <p:txBody>
          <a:bodyPr anchor="ctr"/>
          <a:lstStyle/>
          <a:p>
            <a:r>
              <a:rPr lang="en-US" dirty="0"/>
              <a:t>Now 52-70</a:t>
            </a:r>
          </a:p>
          <a:p>
            <a:r>
              <a:rPr lang="en-US" dirty="0"/>
              <a:t>Postwar childhood</a:t>
            </a:r>
          </a:p>
          <a:p>
            <a:r>
              <a:rPr lang="en-US" dirty="0"/>
              <a:t>Vietnam War</a:t>
            </a:r>
          </a:p>
          <a:p>
            <a:r>
              <a:rPr lang="en-US" dirty="0"/>
              <a:t>Revolution in social identities (race, gender)</a:t>
            </a:r>
          </a:p>
          <a:p>
            <a:r>
              <a:rPr lang="en-US" dirty="0"/>
              <a:t>“Digital immigrants" in </a:t>
            </a:r>
            <a:br>
              <a:rPr lang="en-US" dirty="0"/>
            </a:br>
            <a:r>
              <a:rPr lang="en-US" dirty="0"/>
              <a:t>mid-adulthood</a:t>
            </a:r>
          </a:p>
        </p:txBody>
      </p:sp>
      <p:sp>
        <p:nvSpPr>
          <p:cNvPr id="3" name="Title 2"/>
          <p:cNvSpPr>
            <a:spLocks noGrp="1"/>
          </p:cNvSpPr>
          <p:nvPr>
            <p:ph type="title"/>
          </p:nvPr>
        </p:nvSpPr>
        <p:spPr/>
        <p:txBody>
          <a:bodyPr/>
          <a:lstStyle/>
          <a:p>
            <a:pPr algn="ctr"/>
            <a:r>
              <a:rPr lang="en-US" b="1" dirty="0">
                <a:solidFill>
                  <a:srgbClr val="E33D1F"/>
                </a:solidFill>
              </a:rPr>
              <a:t>Baby Boomers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571" y="2362200"/>
            <a:ext cx="319278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618465"/>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xmlns:a14="http://schemas.microsoft.com/office/drawing/2010/main">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1066800"/>
            <a:ext cx="9144000" cy="5257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a:bodyPr>
          <a:lstStyle/>
          <a:p>
            <a:pPr marL="0" indent="0">
              <a:buNone/>
            </a:pPr>
            <a:r>
              <a:rPr lang="en-US" sz="2800" dirty="0"/>
              <a:t>	Stop it</a:t>
            </a:r>
          </a:p>
          <a:p>
            <a:pPr marL="0" indent="0">
              <a:buNone/>
            </a:pPr>
            <a:r>
              <a:rPr lang="en-US" sz="2800" dirty="0"/>
              <a:t>	</a:t>
            </a:r>
          </a:p>
          <a:p>
            <a:pPr marL="0" indent="0">
              <a:buNone/>
            </a:pPr>
            <a:r>
              <a:rPr lang="en-US" sz="2800" dirty="0"/>
              <a:t>				</a:t>
            </a:r>
            <a:r>
              <a:rPr lang="en-US" sz="2600" dirty="0"/>
              <a:t>Embrace it</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					Control</a:t>
            </a:r>
          </a:p>
        </p:txBody>
      </p:sp>
      <p:sp>
        <p:nvSpPr>
          <p:cNvPr id="2" name="Title 1"/>
          <p:cNvSpPr>
            <a:spLocks noGrp="1"/>
          </p:cNvSpPr>
          <p:nvPr>
            <p:ph type="title"/>
          </p:nvPr>
        </p:nvSpPr>
        <p:spPr/>
        <p:txBody>
          <a:bodyPr/>
          <a:lstStyle/>
          <a:p>
            <a:pPr algn="ctr"/>
            <a:r>
              <a:rPr lang="en-US" dirty="0"/>
              <a:t>BYOD and SOPs</a:t>
            </a:r>
          </a:p>
        </p:txBody>
      </p:sp>
    </p:spTree>
    <p:extLst>
      <p:ext uri="{BB962C8B-B14F-4D97-AF65-F5344CB8AC3E}">
        <p14:creationId xmlns:p14="http://schemas.microsoft.com/office/powerpoint/2010/main" val="3426722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Get your IT People Involved</a:t>
            </a:r>
          </a:p>
          <a:p>
            <a:r>
              <a:rPr lang="en-US" dirty="0"/>
              <a:t>Security Controls</a:t>
            </a:r>
          </a:p>
          <a:p>
            <a:r>
              <a:rPr lang="en-US" dirty="0"/>
              <a:t>Technological Capabilities</a:t>
            </a:r>
          </a:p>
          <a:p>
            <a:r>
              <a:rPr lang="en-US" dirty="0"/>
              <a:t>Implement a Comprehensive Policy—if you’re not there yet, you’re not alone.  As of 2015, only 28% of employers had BYOD policies.</a:t>
            </a:r>
          </a:p>
          <a:p>
            <a:r>
              <a:rPr lang="en-US" dirty="0"/>
              <a:t>Retain Flexibility</a:t>
            </a:r>
          </a:p>
        </p:txBody>
      </p:sp>
      <p:sp>
        <p:nvSpPr>
          <p:cNvPr id="2" name="Title 1"/>
          <p:cNvSpPr>
            <a:spLocks noGrp="1"/>
          </p:cNvSpPr>
          <p:nvPr>
            <p:ph type="title"/>
          </p:nvPr>
        </p:nvSpPr>
        <p:spPr/>
        <p:txBody>
          <a:bodyPr/>
          <a:lstStyle/>
          <a:p>
            <a:pPr algn="ctr"/>
            <a:r>
              <a:rPr lang="en-US" dirty="0"/>
              <a:t>An HR/IT BYOD SOP</a:t>
            </a:r>
          </a:p>
        </p:txBody>
      </p:sp>
    </p:spTree>
    <p:extLst>
      <p:ext uri="{BB962C8B-B14F-4D97-AF65-F5344CB8AC3E}">
        <p14:creationId xmlns:p14="http://schemas.microsoft.com/office/powerpoint/2010/main" val="13784260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305801" cy="5334000"/>
          </a:xfrm>
        </p:spPr>
        <p:txBody>
          <a:bodyPr>
            <a:noAutofit/>
          </a:bodyPr>
          <a:lstStyle/>
          <a:p>
            <a:pPr>
              <a:spcAft>
                <a:spcPts val="200"/>
              </a:spcAft>
            </a:pPr>
            <a:endParaRPr lang="en-US" sz="2200" dirty="0"/>
          </a:p>
          <a:p>
            <a:pPr>
              <a:spcAft>
                <a:spcPts val="200"/>
              </a:spcAft>
            </a:pPr>
            <a:r>
              <a:rPr lang="en-US" sz="2200" dirty="0"/>
              <a:t>Define Scope:  Applies to any mobile device that is used to access corporate resources—think tool boxes and work boots.</a:t>
            </a:r>
          </a:p>
          <a:p>
            <a:pPr>
              <a:spcAft>
                <a:spcPts val="200"/>
              </a:spcAft>
            </a:pPr>
            <a:r>
              <a:rPr lang="en-US" sz="2200" dirty="0"/>
              <a:t>No expectation of privacy.</a:t>
            </a:r>
          </a:p>
          <a:p>
            <a:pPr>
              <a:spcAft>
                <a:spcPts val="200"/>
              </a:spcAft>
            </a:pPr>
            <a:r>
              <a:rPr lang="en-US" sz="2200" dirty="0"/>
              <a:t>Require all devices to support encryption, remote wiping of all corporate and personal data, lockouts, and password protection.</a:t>
            </a:r>
          </a:p>
          <a:p>
            <a:pPr>
              <a:spcAft>
                <a:spcPts val="200"/>
              </a:spcAft>
            </a:pPr>
            <a:r>
              <a:rPr lang="en-US" sz="2200" dirty="0"/>
              <a:t>Require corporate approval of all devices to be used.</a:t>
            </a:r>
          </a:p>
          <a:p>
            <a:pPr>
              <a:spcAft>
                <a:spcPts val="200"/>
              </a:spcAft>
            </a:pPr>
            <a:r>
              <a:rPr lang="en-US" sz="2200" dirty="0"/>
              <a:t>Require employees to authorize the addition of any hardware or software required by the employer and by its personnel.</a:t>
            </a:r>
          </a:p>
          <a:p>
            <a:pPr>
              <a:spcAft>
                <a:spcPts val="200"/>
              </a:spcAft>
            </a:pPr>
            <a:r>
              <a:rPr lang="en-US" sz="2200" dirty="0"/>
              <a:t>Require strong password protection at the welcome screen level and that the password will not be disclosed, even to family members.</a:t>
            </a:r>
          </a:p>
        </p:txBody>
      </p:sp>
      <p:sp>
        <p:nvSpPr>
          <p:cNvPr id="2" name="Title 1"/>
          <p:cNvSpPr>
            <a:spLocks noGrp="1"/>
          </p:cNvSpPr>
          <p:nvPr>
            <p:ph type="title"/>
          </p:nvPr>
        </p:nvSpPr>
        <p:spPr>
          <a:xfrm>
            <a:off x="381000" y="152400"/>
            <a:ext cx="8229600" cy="590746"/>
          </a:xfrm>
        </p:spPr>
        <p:txBody>
          <a:bodyPr/>
          <a:lstStyle/>
          <a:p>
            <a:pPr algn="ctr"/>
            <a:r>
              <a:rPr lang="en-US" dirty="0"/>
              <a:t>An HR/IT BYOD SOP</a:t>
            </a:r>
          </a:p>
        </p:txBody>
      </p:sp>
    </p:spTree>
    <p:extLst>
      <p:ext uri="{BB962C8B-B14F-4D97-AF65-F5344CB8AC3E}">
        <p14:creationId xmlns:p14="http://schemas.microsoft.com/office/powerpoint/2010/main" val="17680364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305801" cy="5334000"/>
          </a:xfrm>
        </p:spPr>
        <p:txBody>
          <a:bodyPr>
            <a:noAutofit/>
          </a:bodyPr>
          <a:lstStyle/>
          <a:p>
            <a:pPr>
              <a:spcAft>
                <a:spcPts val="200"/>
              </a:spcAft>
            </a:pPr>
            <a:r>
              <a:rPr lang="en-US" sz="2400" dirty="0"/>
              <a:t>Require that the device automatically locks after a few minutes of inactivity.</a:t>
            </a:r>
          </a:p>
          <a:p>
            <a:pPr>
              <a:spcAft>
                <a:spcPts val="200"/>
              </a:spcAft>
            </a:pPr>
            <a:r>
              <a:rPr lang="en-US" sz="2400" dirty="0"/>
              <a:t>Require the employee to certify that s/he has not, and will not, permit any device to be jail broken or rooted.</a:t>
            </a:r>
          </a:p>
          <a:p>
            <a:pPr>
              <a:spcAft>
                <a:spcPts val="200"/>
              </a:spcAft>
            </a:pPr>
            <a:r>
              <a:rPr lang="en-US" sz="2400" dirty="0"/>
              <a:t>Require the employee to report lost or stolen devices to the carrier AND employer immediately.   Also require the reporting of any unauthorized access.</a:t>
            </a:r>
          </a:p>
          <a:p>
            <a:r>
              <a:rPr lang="en-US" sz="2400" dirty="0"/>
              <a:t>Require the employee to install operating system upgrades, software upgrades, software patches, and anti-virus and anti-malware software as they become available.</a:t>
            </a:r>
          </a:p>
          <a:p>
            <a:r>
              <a:rPr lang="en-US" sz="2400" dirty="0"/>
              <a:t>Consider prohibiting use of BYOD by non-exempt personnel or prohibit them from working "off the clock."</a:t>
            </a:r>
          </a:p>
          <a:p>
            <a:pPr marL="0" indent="0">
              <a:spcAft>
                <a:spcPts val="200"/>
              </a:spcAft>
              <a:buNone/>
            </a:pPr>
            <a:endParaRPr lang="en-US" sz="2400" dirty="0"/>
          </a:p>
        </p:txBody>
      </p:sp>
      <p:sp>
        <p:nvSpPr>
          <p:cNvPr id="2" name="Title 1"/>
          <p:cNvSpPr>
            <a:spLocks noGrp="1"/>
          </p:cNvSpPr>
          <p:nvPr>
            <p:ph type="title"/>
          </p:nvPr>
        </p:nvSpPr>
        <p:spPr>
          <a:xfrm>
            <a:off x="381000" y="152400"/>
            <a:ext cx="8229600" cy="590746"/>
          </a:xfrm>
        </p:spPr>
        <p:txBody>
          <a:bodyPr/>
          <a:lstStyle/>
          <a:p>
            <a:pPr algn="ctr"/>
            <a:r>
              <a:rPr lang="en-US" dirty="0"/>
              <a:t>An HR/IT BYOD SOP</a:t>
            </a:r>
          </a:p>
        </p:txBody>
      </p:sp>
    </p:spTree>
    <p:extLst>
      <p:ext uri="{BB962C8B-B14F-4D97-AF65-F5344CB8AC3E}">
        <p14:creationId xmlns:p14="http://schemas.microsoft.com/office/powerpoint/2010/main" val="11493804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Require employees to use their devices consistent with all other company policies.</a:t>
            </a:r>
          </a:p>
          <a:p>
            <a:r>
              <a:rPr lang="en-US" dirty="0"/>
              <a:t>Prohibit employees from saving company files to the cloud.</a:t>
            </a:r>
          </a:p>
          <a:p>
            <a:r>
              <a:rPr lang="en-US" dirty="0"/>
              <a:t>Require iPhone, iPad, and Mac users to enable the “find my phone” application—Activation Lock.  Same for other operating systems</a:t>
            </a:r>
          </a:p>
          <a:p>
            <a:r>
              <a:rPr lang="en-US" dirty="0"/>
              <a:t>Specify what portion, if any, of the voice and data plan costs the company will pay (by level, title, department, or other designation).</a:t>
            </a:r>
          </a:p>
          <a:p>
            <a:pPr lvl="1"/>
            <a:r>
              <a:rPr lang="en-US" dirty="0"/>
              <a:t>California requires reimbursement of employee expenses</a:t>
            </a:r>
          </a:p>
          <a:p>
            <a:r>
              <a:rPr lang="en-US" dirty="0"/>
              <a:t>Require consent for monitoring, accessing and preserving any data.</a:t>
            </a:r>
          </a:p>
          <a:p>
            <a:r>
              <a:rPr lang="en-US" dirty="0"/>
              <a:t>Deal with the termination issue up front—suggest they back up personal data as their information may be wiped upon termination.</a:t>
            </a:r>
          </a:p>
        </p:txBody>
      </p:sp>
      <p:sp>
        <p:nvSpPr>
          <p:cNvPr id="2" name="Title 1"/>
          <p:cNvSpPr>
            <a:spLocks noGrp="1"/>
          </p:cNvSpPr>
          <p:nvPr>
            <p:ph type="title"/>
          </p:nvPr>
        </p:nvSpPr>
        <p:spPr/>
        <p:txBody>
          <a:bodyPr/>
          <a:lstStyle/>
          <a:p>
            <a:pPr algn="ctr"/>
            <a:r>
              <a:rPr lang="en-US" dirty="0"/>
              <a:t>An HR/IT BYOD SOP</a:t>
            </a:r>
          </a:p>
        </p:txBody>
      </p:sp>
    </p:spTree>
    <p:extLst>
      <p:ext uri="{BB962C8B-B14F-4D97-AF65-F5344CB8AC3E}">
        <p14:creationId xmlns:p14="http://schemas.microsoft.com/office/powerpoint/2010/main" val="1549530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Review other company policies and contracts where reference to the BYOD policy would serve as a reminder/obligation:</a:t>
            </a:r>
          </a:p>
          <a:p>
            <a:pPr lvl="1"/>
            <a:r>
              <a:rPr lang="en-US" dirty="0"/>
              <a:t>Anti-Harassment and Discrimination  Policies</a:t>
            </a:r>
          </a:p>
          <a:p>
            <a:pPr lvl="1"/>
            <a:r>
              <a:rPr lang="en-US" dirty="0"/>
              <a:t>Conflict of Interest Policies</a:t>
            </a:r>
          </a:p>
          <a:p>
            <a:pPr lvl="1"/>
            <a:r>
              <a:rPr lang="en-US" dirty="0"/>
              <a:t>Confidentiality Policies</a:t>
            </a:r>
          </a:p>
          <a:p>
            <a:pPr lvl="1"/>
            <a:r>
              <a:rPr lang="en-US" dirty="0"/>
              <a:t>Workplace Safety Policies</a:t>
            </a:r>
          </a:p>
          <a:p>
            <a:pPr lvl="1"/>
            <a:r>
              <a:rPr lang="en-US" dirty="0"/>
              <a:t>Hours of Work and Overtime Policies</a:t>
            </a:r>
          </a:p>
          <a:p>
            <a:pPr lvl="1"/>
            <a:r>
              <a:rPr lang="en-US" dirty="0"/>
              <a:t>Collective Bargaining Agreements</a:t>
            </a:r>
          </a:p>
          <a:p>
            <a:pPr lvl="1"/>
            <a:r>
              <a:rPr lang="en-US" dirty="0"/>
              <a:t>Employment agreements</a:t>
            </a:r>
          </a:p>
          <a:p>
            <a:pPr lvl="1"/>
            <a:endParaRPr lang="en-US" dirty="0"/>
          </a:p>
        </p:txBody>
      </p:sp>
      <p:sp>
        <p:nvSpPr>
          <p:cNvPr id="2" name="Title 1"/>
          <p:cNvSpPr>
            <a:spLocks noGrp="1"/>
          </p:cNvSpPr>
          <p:nvPr>
            <p:ph type="title"/>
          </p:nvPr>
        </p:nvSpPr>
        <p:spPr/>
        <p:txBody>
          <a:bodyPr/>
          <a:lstStyle/>
          <a:p>
            <a:pPr algn="ctr"/>
            <a:r>
              <a:rPr lang="en-US" dirty="0"/>
              <a:t>An HR/IT BYOD SOP</a:t>
            </a:r>
          </a:p>
        </p:txBody>
      </p:sp>
    </p:spTree>
    <p:extLst>
      <p:ext uri="{BB962C8B-B14F-4D97-AF65-F5344CB8AC3E}">
        <p14:creationId xmlns:p14="http://schemas.microsoft.com/office/powerpoint/2010/main" val="5587856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r>
              <a:rPr lang="en-US" dirty="0"/>
              <a:t>Require employees to attend a training session on the BYOD policy. </a:t>
            </a:r>
          </a:p>
          <a:p>
            <a:pPr lvl="1"/>
            <a:r>
              <a:rPr lang="en-US" dirty="0"/>
              <a:t>Require all participating employees to sign a document indicating the employee’s agreement and knowing consent to, understanding of, and intent to adhere to, all of the terms and conditions of the BYOD policy.</a:t>
            </a:r>
          </a:p>
          <a:p>
            <a:pPr lvl="1"/>
            <a:r>
              <a:rPr lang="en-US" dirty="0"/>
              <a:t>Ensure the document reflects the consequences of non-compliance.</a:t>
            </a:r>
          </a:p>
          <a:p>
            <a:pPr lvl="1"/>
            <a:r>
              <a:rPr lang="en-US" dirty="0"/>
              <a:t>Make it clear that this is pay to play.</a:t>
            </a:r>
          </a:p>
          <a:p>
            <a:pPr lvl="1"/>
            <a:endParaRPr lang="en-US" dirty="0"/>
          </a:p>
        </p:txBody>
      </p:sp>
      <p:sp>
        <p:nvSpPr>
          <p:cNvPr id="2" name="Title 1"/>
          <p:cNvSpPr>
            <a:spLocks noGrp="1"/>
          </p:cNvSpPr>
          <p:nvPr>
            <p:ph type="title"/>
          </p:nvPr>
        </p:nvSpPr>
        <p:spPr/>
        <p:txBody>
          <a:bodyPr/>
          <a:lstStyle/>
          <a:p>
            <a:pPr algn="ctr"/>
            <a:r>
              <a:rPr lang="en-US" dirty="0"/>
              <a:t>An HR/IT BYOD SOP</a:t>
            </a:r>
          </a:p>
        </p:txBody>
      </p:sp>
    </p:spTree>
    <p:extLst>
      <p:ext uri="{BB962C8B-B14F-4D97-AF65-F5344CB8AC3E}">
        <p14:creationId xmlns:p14="http://schemas.microsoft.com/office/powerpoint/2010/main" val="3549580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59952" cy="822960"/>
          </a:xfrm>
        </p:spPr>
        <p:txBody>
          <a:bodyPr>
            <a:normAutofit/>
          </a:bodyPr>
          <a:lstStyle/>
          <a:p>
            <a:pPr algn="ct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0"/>
            <a:ext cx="5715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95305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1120" y="12032"/>
            <a:ext cx="2258182" cy="615553"/>
          </a:xfrm>
          <a:prstGeom prst="rect">
            <a:avLst/>
          </a:prstGeom>
          <a:noFill/>
        </p:spPr>
        <p:txBody>
          <a:bodyPr wrap="none" lIns="0" tIns="0" rIns="0" bIns="0">
            <a:spAutoFit/>
            <a:scene3d>
              <a:camera prst="orthographicFront"/>
              <a:lightRig rig="freezing" dir="tl"/>
            </a:scene3d>
            <a:sp3d extrusionH="25400" contourW="8890" prstMaterial="dkEdge">
              <a:bevelT w="38100" h="31750"/>
              <a:bevelB w="38100" h="38100"/>
              <a:extrusionClr>
                <a:schemeClr val="accent2">
                  <a:lumMod val="75000"/>
                </a:schemeClr>
              </a:extrusionClr>
              <a:contourClr>
                <a:schemeClr val="accent2">
                  <a:lumMod val="50000"/>
                </a:schemeClr>
              </a:contourClr>
            </a:sp3d>
          </a:bodyPr>
          <a:lstStyle/>
          <a:p>
            <a:pPr algn="ctr">
              <a:defRPr/>
            </a:pPr>
            <a:r>
              <a:rPr lang="en-US" sz="4000" cap="small" dirty="0"/>
              <a:t>Questions?</a:t>
            </a:r>
            <a:endParaRPr lang="en-US" sz="4000" b="1" dirty="0">
              <a:ln>
                <a:solidFill>
                  <a:srgbClr val="C0504D">
                    <a:lumMod val="50000"/>
                  </a:srgbClr>
                </a:solidFill>
              </a:ln>
              <a:solidFill>
                <a:srgbClr val="C0504D">
                  <a:lumMod val="75000"/>
                </a:srgbClr>
              </a:solidFill>
              <a:effectLst>
                <a:outerShdw blurRad="50800" dist="39000" dir="5460000" algn="tl">
                  <a:srgbClr val="000000">
                    <a:alpha val="38000"/>
                  </a:srgbClr>
                </a:outerShdw>
              </a:effectLst>
              <a:latin typeface="Arial" pitchFamily="34" charset="0"/>
              <a:cs typeface="Arial" pitchFamily="34"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839"/>
          <a:stretch/>
        </p:blipFill>
        <p:spPr bwMode="auto">
          <a:xfrm>
            <a:off x="-25832" y="3215620"/>
            <a:ext cx="9169832" cy="2922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144" y="4807958"/>
            <a:ext cx="838200" cy="369332"/>
          </a:xfrm>
          <a:prstGeom prst="rect">
            <a:avLst/>
          </a:prstGeom>
          <a:solidFill>
            <a:schemeClr val="tx1">
              <a:lumMod val="85000"/>
              <a:lumOff val="15000"/>
            </a:schemeClr>
          </a:solidFill>
        </p:spPr>
        <p:txBody>
          <a:bodyPr wrap="square" rtlCol="0">
            <a:spAutoFit/>
          </a:bodyPr>
          <a:lstStyle/>
          <a:p>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596" r="11817" b="6739"/>
          <a:stretch/>
        </p:blipFill>
        <p:spPr bwMode="auto">
          <a:xfrm>
            <a:off x="-25832" y="603522"/>
            <a:ext cx="9169832" cy="2588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63216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43400" y="1219200"/>
            <a:ext cx="4419600" cy="4724399"/>
          </a:xfrm>
        </p:spPr>
        <p:txBody>
          <a:bodyPr anchor="ctr"/>
          <a:lstStyle/>
          <a:p>
            <a:r>
              <a:rPr lang="en-US" dirty="0"/>
              <a:t>Now 37-51</a:t>
            </a:r>
          </a:p>
          <a:p>
            <a:r>
              <a:rPr lang="en-US" dirty="0" err="1"/>
              <a:t>1980s</a:t>
            </a:r>
            <a:r>
              <a:rPr lang="en-US" dirty="0"/>
              <a:t> consumerism</a:t>
            </a:r>
          </a:p>
          <a:p>
            <a:r>
              <a:rPr lang="en-US" dirty="0"/>
              <a:t>Fall of communism</a:t>
            </a:r>
          </a:p>
          <a:p>
            <a:r>
              <a:rPr lang="en-US" dirty="0"/>
              <a:t>Importance of the individual</a:t>
            </a:r>
          </a:p>
          <a:p>
            <a:r>
              <a:rPr lang="en-US" dirty="0"/>
              <a:t>Digital immigrants in adolescence and young adulthood</a:t>
            </a:r>
          </a:p>
        </p:txBody>
      </p:sp>
      <p:sp>
        <p:nvSpPr>
          <p:cNvPr id="3" name="Title 2"/>
          <p:cNvSpPr>
            <a:spLocks noGrp="1"/>
          </p:cNvSpPr>
          <p:nvPr>
            <p:ph type="title"/>
          </p:nvPr>
        </p:nvSpPr>
        <p:spPr/>
        <p:txBody>
          <a:bodyPr/>
          <a:lstStyle/>
          <a:p>
            <a:pPr algn="ctr"/>
            <a:r>
              <a:rPr lang="en-US" b="1" dirty="0">
                <a:solidFill>
                  <a:srgbClr val="E33D1F"/>
                </a:solidFill>
              </a:rPr>
              <a:t>Generation X</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281" y="1486676"/>
            <a:ext cx="2609850"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6685456"/>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xmlns:a14="http://schemas.microsoft.com/office/drawing/2010/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19200"/>
            <a:ext cx="4419600" cy="4724399"/>
          </a:xfrm>
        </p:spPr>
        <p:txBody>
          <a:bodyPr anchor="ctr">
            <a:normAutofit/>
          </a:bodyPr>
          <a:lstStyle/>
          <a:p>
            <a:r>
              <a:rPr lang="en-US" dirty="0"/>
              <a:t>Now 22-35</a:t>
            </a:r>
          </a:p>
          <a:p>
            <a:r>
              <a:rPr lang="en-US" dirty="0"/>
              <a:t>Millennials</a:t>
            </a:r>
          </a:p>
          <a:p>
            <a:r>
              <a:rPr lang="en-US" dirty="0"/>
              <a:t>Also called</a:t>
            </a:r>
          </a:p>
          <a:p>
            <a:pPr lvl="1"/>
            <a:r>
              <a:rPr lang="en-US" dirty="0"/>
              <a:t>Gen Y (after Gen X)</a:t>
            </a:r>
          </a:p>
          <a:p>
            <a:pPr lvl="1"/>
            <a:r>
              <a:rPr lang="en-US" dirty="0"/>
              <a:t>Generation Me</a:t>
            </a:r>
          </a:p>
          <a:p>
            <a:r>
              <a:rPr lang="en-US" dirty="0"/>
              <a:t>Shaped by:</a:t>
            </a:r>
          </a:p>
          <a:p>
            <a:pPr lvl="1"/>
            <a:r>
              <a:rPr lang="en-US" dirty="0"/>
              <a:t>9/11</a:t>
            </a:r>
          </a:p>
          <a:p>
            <a:pPr lvl="1"/>
            <a:r>
              <a:rPr lang="en-US" dirty="0"/>
              <a:t>Great Recession</a:t>
            </a:r>
          </a:p>
          <a:p>
            <a:pPr lvl="1"/>
            <a:r>
              <a:rPr lang="en-US" dirty="0"/>
              <a:t>Digital natives</a:t>
            </a:r>
          </a:p>
        </p:txBody>
      </p:sp>
      <p:sp>
        <p:nvSpPr>
          <p:cNvPr id="3" name="Title 2"/>
          <p:cNvSpPr>
            <a:spLocks noGrp="1"/>
          </p:cNvSpPr>
          <p:nvPr>
            <p:ph type="title"/>
          </p:nvPr>
        </p:nvSpPr>
        <p:spPr/>
        <p:txBody>
          <a:bodyPr/>
          <a:lstStyle/>
          <a:p>
            <a:pPr algn="ctr"/>
            <a:r>
              <a:rPr lang="en-US" b="1" dirty="0">
                <a:solidFill>
                  <a:srgbClr val="E33D1F"/>
                </a:solidFill>
              </a:rPr>
              <a:t>Millennials:  Born 1960-1994</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447800"/>
            <a:ext cx="3114675"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8569109"/>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xmlns:a14="http://schemas.microsoft.com/office/drawing/2010/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43400" y="1219200"/>
            <a:ext cx="4419600" cy="4724399"/>
          </a:xfrm>
        </p:spPr>
        <p:txBody>
          <a:bodyPr anchor="ctr">
            <a:normAutofit fontScale="92500" lnSpcReduction="20000"/>
          </a:bodyPr>
          <a:lstStyle/>
          <a:p>
            <a:r>
              <a:rPr lang="en-US" sz="2800" dirty="0"/>
              <a:t>Now 4-21</a:t>
            </a:r>
          </a:p>
          <a:p>
            <a:r>
              <a:rPr lang="en-US" sz="2800" dirty="0"/>
              <a:t>Have never known a world without the Internet</a:t>
            </a:r>
          </a:p>
          <a:p>
            <a:r>
              <a:rPr lang="en-US" sz="2800" dirty="0"/>
              <a:t>Kids &amp; teens when:</a:t>
            </a:r>
          </a:p>
          <a:p>
            <a:pPr lvl="1"/>
            <a:r>
              <a:rPr lang="en-US" sz="2600" dirty="0"/>
              <a:t>Facebook went big (2006)</a:t>
            </a:r>
          </a:p>
          <a:p>
            <a:pPr lvl="1"/>
            <a:r>
              <a:rPr lang="en-US" sz="2600" dirty="0"/>
              <a:t>The iPhone arrived (2007)</a:t>
            </a:r>
          </a:p>
          <a:p>
            <a:pPr lvl="1"/>
            <a:r>
              <a:rPr lang="en-US" sz="2600" dirty="0"/>
              <a:t>The iPad debuted (2010)</a:t>
            </a:r>
          </a:p>
          <a:p>
            <a:r>
              <a:rPr lang="en-US" sz="2800" dirty="0"/>
              <a:t>Recession over before entered the job market</a:t>
            </a:r>
          </a:p>
          <a:p>
            <a:r>
              <a:rPr lang="en-US" sz="2800" dirty="0"/>
              <a:t>Parental overprotection</a:t>
            </a:r>
          </a:p>
        </p:txBody>
      </p:sp>
      <p:sp>
        <p:nvSpPr>
          <p:cNvPr id="3" name="Title 2"/>
          <p:cNvSpPr>
            <a:spLocks noGrp="1"/>
          </p:cNvSpPr>
          <p:nvPr>
            <p:ph type="title"/>
          </p:nvPr>
        </p:nvSpPr>
        <p:spPr/>
        <p:txBody>
          <a:bodyPr/>
          <a:lstStyle/>
          <a:p>
            <a:pPr algn="ctr"/>
            <a:r>
              <a:rPr lang="en-US" b="1" dirty="0" err="1">
                <a:solidFill>
                  <a:srgbClr val="E33D1F"/>
                </a:solidFill>
              </a:rPr>
              <a:t>iGen</a:t>
            </a:r>
            <a:r>
              <a:rPr lang="en-US" b="1" dirty="0">
                <a:solidFill>
                  <a:srgbClr val="E33D1F"/>
                </a:solidFill>
              </a:rPr>
              <a:t> (or </a:t>
            </a:r>
            <a:r>
              <a:rPr lang="en-US" b="1" dirty="0" err="1">
                <a:solidFill>
                  <a:srgbClr val="E33D1F"/>
                </a:solidFill>
              </a:rPr>
              <a:t>iY</a:t>
            </a:r>
            <a:r>
              <a:rPr lang="en-US" b="1" dirty="0">
                <a:solidFill>
                  <a:srgbClr val="E33D1F"/>
                </a:solidFill>
              </a:rPr>
              <a:t>):  Born 1995-2012</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58925"/>
            <a:ext cx="3733800" cy="202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70" y="3859051"/>
            <a:ext cx="2771775" cy="2152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548470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xmlns:a14="http://schemas.microsoft.com/office/drawing/2010/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By 2025, the U.S. Department of Labor estimates that the 76 million Boomers will have retired.  </a:t>
            </a:r>
          </a:p>
          <a:p>
            <a:r>
              <a:rPr lang="en-US" dirty="0"/>
              <a:t>However, there are only 46 million individuals from Generation X to replace them, leaving a gap of </a:t>
            </a:r>
            <a:r>
              <a:rPr lang="en-US" b="1" i="1" dirty="0"/>
              <a:t>30 million</a:t>
            </a:r>
            <a:r>
              <a:rPr lang="en-US" dirty="0"/>
              <a:t>.</a:t>
            </a:r>
          </a:p>
          <a:p>
            <a:r>
              <a:rPr lang="en-US" dirty="0"/>
              <a:t>Enter the Millennials!</a:t>
            </a:r>
          </a:p>
          <a:p>
            <a:pPr marL="0" indent="0">
              <a:buNone/>
            </a:pPr>
            <a:endParaRPr lang="en-US" dirty="0"/>
          </a:p>
        </p:txBody>
      </p:sp>
      <p:sp>
        <p:nvSpPr>
          <p:cNvPr id="3" name="Title 2"/>
          <p:cNvSpPr>
            <a:spLocks noGrp="1"/>
          </p:cNvSpPr>
          <p:nvPr>
            <p:ph type="title"/>
          </p:nvPr>
        </p:nvSpPr>
        <p:spPr/>
        <p:txBody>
          <a:bodyPr/>
          <a:lstStyle/>
          <a:p>
            <a:pPr algn="ctr"/>
            <a:r>
              <a:rPr lang="en-US" b="1" dirty="0">
                <a:solidFill>
                  <a:srgbClr val="E33D1F"/>
                </a:solidFill>
              </a:rPr>
              <a:t>Generation Gap</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657600"/>
            <a:ext cx="2390775"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67283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xmlns:a14="http://schemas.microsoft.com/office/drawing/2010/main">
      <p:transition spd="slow">
        <p:fade/>
      </p:transition>
    </mc:Fallback>
  </mc:AlternateContent>
</p:sld>
</file>

<file path=ppt/theme/theme1.xml><?xml version="1.0" encoding="utf-8"?>
<a:theme xmlns:a="http://schemas.openxmlformats.org/drawingml/2006/main" name="2015IM-Web_NoLin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emplate>
  <TotalTime>1</TotalTime>
  <Words>3726</Words>
  <Application>Microsoft Office PowerPoint</Application>
  <PresentationFormat>On-screen Show (4:3)</PresentationFormat>
  <Paragraphs>324</Paragraphs>
  <Slides>58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Batang</vt:lpstr>
      <vt:lpstr>Aharoni</vt:lpstr>
      <vt:lpstr>Arial</vt:lpstr>
      <vt:lpstr>Calibri</vt:lpstr>
      <vt:lpstr>Cooper Black</vt:lpstr>
      <vt:lpstr>Wingdings</vt:lpstr>
      <vt:lpstr>2015IM-Web_NoLines</vt:lpstr>
      <vt:lpstr>Modern Workplace </vt:lpstr>
      <vt:lpstr>DTR: Defining the (Modern Workplace) Relationship </vt:lpstr>
      <vt:lpstr>Goals for Today</vt:lpstr>
      <vt:lpstr>Demographics is Destiny</vt:lpstr>
      <vt:lpstr>Baby Boomers</vt:lpstr>
      <vt:lpstr>Generation X</vt:lpstr>
      <vt:lpstr>Millennials:  Born 1960-1994</vt:lpstr>
      <vt:lpstr>iGen (or iY):  Born 1995-2012</vt:lpstr>
      <vt:lpstr>Generation Gap</vt:lpstr>
      <vt:lpstr>Generation iY – 8 Trends</vt:lpstr>
      <vt:lpstr>Generation iY – 8 Trends</vt:lpstr>
      <vt:lpstr>Extended Adolescence:  "26 is the New 18"</vt:lpstr>
      <vt:lpstr>Millennial Views of Work</vt:lpstr>
      <vt:lpstr>Grow Me or Lose Me</vt:lpstr>
      <vt:lpstr>Managing Modern Workforce</vt:lpstr>
      <vt:lpstr>Managing Modern Workforce</vt:lpstr>
      <vt:lpstr>Modern Workforce—Performance Evaluations</vt:lpstr>
      <vt:lpstr>How Do You Feel About Your Eval System?</vt:lpstr>
      <vt:lpstr>PowerPoint Presentation</vt:lpstr>
      <vt:lpstr>How Do You Feel About Your Eval System?</vt:lpstr>
      <vt:lpstr>What is Going on Here?</vt:lpstr>
      <vt:lpstr>Big Data/Little Data</vt:lpstr>
      <vt:lpstr>Start with Little Data—Deloitte's Approach</vt:lpstr>
      <vt:lpstr>PowerPoint Presentation</vt:lpstr>
      <vt:lpstr>Start with Little Data</vt:lpstr>
      <vt:lpstr>How Do They Do It?</vt:lpstr>
      <vt:lpstr>How Do They Do It?</vt:lpstr>
      <vt:lpstr>How Do They Do It?</vt:lpstr>
      <vt:lpstr>PowerPoint Presentation</vt:lpstr>
      <vt:lpstr>Telecommuting:  What Changed?</vt:lpstr>
      <vt:lpstr>Telecommuting:  Trends</vt:lpstr>
      <vt:lpstr>Telecommuting:  Analytics </vt:lpstr>
      <vt:lpstr>Telecommuting Under the ADA – EEOC's View</vt:lpstr>
      <vt:lpstr>Telecommuting Under the ADA – EEOC's View</vt:lpstr>
      <vt:lpstr>Telecommuting:  View of Federal Courts </vt:lpstr>
      <vt:lpstr>Telecommuting:  Other Legal Concerns</vt:lpstr>
      <vt:lpstr>Telecommuting:  Reasons to Consider</vt:lpstr>
      <vt:lpstr>WTH is BYOD?</vt:lpstr>
      <vt:lpstr>ETA for BYOD?</vt:lpstr>
      <vt:lpstr>ETA for BYOD?</vt:lpstr>
      <vt:lpstr>ETA for BYOD?</vt:lpstr>
      <vt:lpstr>WTH is BYOD a B*D?</vt:lpstr>
      <vt:lpstr>WTH is BYOD a B*D?</vt:lpstr>
      <vt:lpstr>What is Being Done?</vt:lpstr>
      <vt:lpstr>WTH is BYOD a B*D for HR?</vt:lpstr>
      <vt:lpstr>WTH is BYOD a B*D?</vt:lpstr>
      <vt:lpstr>WTH is BYOD a B*D?</vt:lpstr>
      <vt:lpstr>WTH is BYOD a B*D?</vt:lpstr>
      <vt:lpstr>WTH is BYOD a B*D?</vt:lpstr>
      <vt:lpstr>BYOD and SOPs</vt:lpstr>
      <vt:lpstr>An HR/IT BYOD SOP</vt:lpstr>
      <vt:lpstr>An HR/IT BYOD SOP</vt:lpstr>
      <vt:lpstr>An HR/IT BYOD SOP</vt:lpstr>
      <vt:lpstr>An HR/IT BYOD SOP</vt:lpstr>
      <vt:lpstr>An HR/IT BYOD SOP</vt:lpstr>
      <vt:lpstr>An HR/IT BYOD SOP</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Jacki Bennis</dc:creator>
  <cp:lastModifiedBy>Tammy Faust</cp:lastModifiedBy>
  <cp:revision>2</cp:revision>
  <dcterms:modified xsi:type="dcterms:W3CDTF">2017-08-30T18:22:20Z</dcterms:modified>
</cp:coreProperties>
</file>