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14"/>
  </p:notesMasterIdLst>
  <p:sldIdLst>
    <p:sldId id="257" r:id="rId4"/>
    <p:sldId id="280" r:id="rId5"/>
    <p:sldId id="258" r:id="rId6"/>
    <p:sldId id="264" r:id="rId7"/>
    <p:sldId id="270" r:id="rId8"/>
    <p:sldId id="269" r:id="rId9"/>
    <p:sldId id="285" r:id="rId10"/>
    <p:sldId id="287" r:id="rId11"/>
    <p:sldId id="278" r:id="rId12"/>
    <p:sldId id="273" r:id="rId13"/>
  </p:sldIdLst>
  <p:sldSz cx="10058400" cy="77724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E4B3E"/>
    <a:srgbClr val="375A7F"/>
    <a:srgbClr val="000000"/>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099" y="-77"/>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5B1E760-7513-44B2-999A-B093073B4895}" type="datetimeFigureOut">
              <a:rPr lang="en-US" smtClean="0"/>
              <a:pPr/>
              <a:t>6/1/2016</a:t>
            </a:fld>
            <a:endParaRPr lang="en-US" dirty="0"/>
          </a:p>
        </p:txBody>
      </p:sp>
      <p:sp>
        <p:nvSpPr>
          <p:cNvPr id="4" name="Slide Image Placeholder 3"/>
          <p:cNvSpPr>
            <a:spLocks noGrp="1" noRot="1" noChangeAspect="1"/>
          </p:cNvSpPr>
          <p:nvPr>
            <p:ph type="sldImg" idx="2"/>
          </p:nvPr>
        </p:nvSpPr>
        <p:spPr>
          <a:xfrm>
            <a:off x="1174750" y="696913"/>
            <a:ext cx="45085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2AA3467-A656-4BD3-B32C-EEE9B6E3198D}" type="slidenum">
              <a:rPr lang="en-US" smtClean="0"/>
              <a:pPr/>
              <a:t>‹#›</a:t>
            </a:fld>
            <a:endParaRPr lang="en-US" dirty="0"/>
          </a:p>
        </p:txBody>
      </p:sp>
    </p:spTree>
    <p:extLst>
      <p:ext uri="{BB962C8B-B14F-4D97-AF65-F5344CB8AC3E}">
        <p14:creationId xmlns:p14="http://schemas.microsoft.com/office/powerpoint/2010/main" xmlns="" val="186516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6913"/>
            <a:ext cx="45085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6/1/2016 1:34 PM</a:t>
            </a:fld>
            <a:endParaRPr lang="en-US" dirty="0"/>
          </a:p>
        </p:txBody>
      </p:sp>
      <p:sp>
        <p:nvSpPr>
          <p:cNvPr id="6" name="Footer Placeholder 5"/>
          <p:cNvSpPr>
            <a:spLocks noGrp="1"/>
          </p:cNvSpPr>
          <p:nvPr>
            <p:ph type="ftr" sz="quarter" idx="12"/>
          </p:nvPr>
        </p:nvSpPr>
        <p:spPr>
          <a:xfrm>
            <a:off x="0" y="8829967"/>
            <a:ext cx="6172200" cy="46482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0" y="8829967"/>
            <a:ext cx="684213"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xmlns="" val="122728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6913"/>
            <a:ext cx="45085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6/1/2016 1:34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xmlns="" val="404267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6913"/>
            <a:ext cx="45085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6/1/2016 1:34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xmlns="" val="214833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6913"/>
            <a:ext cx="45085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6/1/2016 1:34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xmlns="" val="288136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6913"/>
            <a:ext cx="45085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6/1/2016 1:34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xmlns="" val="3011519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5-00332_grey-bar.png"/>
          <p:cNvPicPr>
            <a:picLocks noChangeAspect="1"/>
          </p:cNvPicPr>
          <p:nvPr userDrawn="1"/>
        </p:nvPicPr>
        <p:blipFill>
          <a:blip r:embed="rId2" cstate="print"/>
          <a:srcRect t="93345"/>
          <a:stretch>
            <a:fillRect/>
          </a:stretch>
        </p:blipFill>
        <p:spPr>
          <a:xfrm>
            <a:off x="0" y="7254241"/>
            <a:ext cx="10058400" cy="517148"/>
          </a:xfrm>
          <a:prstGeom prst="rect">
            <a:avLst/>
          </a:prstGeom>
        </p:spPr>
      </p:pic>
      <p:sp>
        <p:nvSpPr>
          <p:cNvPr id="2" name="Title 1"/>
          <p:cNvSpPr>
            <a:spLocks noGrp="1"/>
          </p:cNvSpPr>
          <p:nvPr>
            <p:ph type="ctrTitle"/>
          </p:nvPr>
        </p:nvSpPr>
        <p:spPr>
          <a:xfrm>
            <a:off x="803276" y="2159002"/>
            <a:ext cx="8450104" cy="1726628"/>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2629" y="4399300"/>
            <a:ext cx="8450104" cy="523220"/>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48"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441032" y="6390640"/>
            <a:ext cx="7176337" cy="21590"/>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19100" y="1599760"/>
            <a:ext cx="9220200" cy="2135969"/>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7070727"/>
            <a:ext cx="10058401" cy="70167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94545" y="2159000"/>
            <a:ext cx="8844756"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8" name="Picture 7" descr="5-00332_grey-bar.png"/>
          <p:cNvPicPr>
            <a:picLocks noChangeAspect="1"/>
          </p:cNvPicPr>
          <p:nvPr userDrawn="1"/>
        </p:nvPicPr>
        <p:blipFill>
          <a:blip r:embed="rId2" cstate="print"/>
          <a:srcRect t="93345"/>
          <a:stretch>
            <a:fillRect/>
          </a:stretch>
        </p:blipFill>
        <p:spPr>
          <a:xfrm>
            <a:off x="0" y="7254241"/>
            <a:ext cx="10058400" cy="517148"/>
          </a:xfrm>
          <a:prstGeom prst="rect">
            <a:avLst/>
          </a:prstGeom>
        </p:spPr>
      </p:pic>
      <p:sp>
        <p:nvSpPr>
          <p:cNvPr id="2" name="Title 1"/>
          <p:cNvSpPr>
            <a:spLocks noGrp="1"/>
          </p:cNvSpPr>
          <p:nvPr>
            <p:ph type="ctrTitle"/>
          </p:nvPr>
        </p:nvSpPr>
        <p:spPr>
          <a:xfrm>
            <a:off x="803049" y="943337"/>
            <a:ext cx="7694735" cy="1726627"/>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3048" y="3713481"/>
            <a:ext cx="7694445" cy="523220"/>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441032" y="6390640"/>
            <a:ext cx="7176337" cy="21590"/>
          </a:xfrm>
          <a:prstGeom prst="rect">
            <a:avLst/>
          </a:prstGeom>
          <a:noFill/>
        </p:spPr>
      </p:pic>
      <p:sp>
        <p:nvSpPr>
          <p:cNvPr id="7" name="Text Placeholder 6"/>
          <p:cNvSpPr>
            <a:spLocks noGrp="1"/>
          </p:cNvSpPr>
          <p:nvPr>
            <p:ph type="body" sz="quarter" idx="10" hasCustomPrompt="1"/>
          </p:nvPr>
        </p:nvSpPr>
        <p:spPr>
          <a:xfrm>
            <a:off x="1182310" y="5203856"/>
            <a:ext cx="8450331" cy="120904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419100" y="1599759"/>
            <a:ext cx="92202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19100" y="1601258"/>
            <a:ext cx="92202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1" y="1599760"/>
            <a:ext cx="452628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1599760"/>
            <a:ext cx="452628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19101" y="1645927"/>
            <a:ext cx="452628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9100" y="2464858"/>
            <a:ext cx="452628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0580" y="1645927"/>
            <a:ext cx="452872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29" y="2464858"/>
            <a:ext cx="4529771"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19100" y="1599760"/>
            <a:ext cx="9220200" cy="2135969"/>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5760" y="259080"/>
            <a:ext cx="9213541"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25760" y="1610256"/>
            <a:ext cx="9213541" cy="2135969"/>
          </a:xfrm>
          <a:prstGeom prst="rect">
            <a:avLst/>
          </a:prstGeom>
        </p:spPr>
        <p:txBody>
          <a:bodyPr vert="horz" wrap="square" lIns="0" tIns="0" rIns="0" bIns="0" rtlCol="0">
            <a:spAutoFit/>
          </a:bodyPr>
          <a:lstStyle/>
          <a:p>
            <a:pPr marL="460375" lvl="0" indent="-460375" algn="l" defTabSz="914363" rtl="0" eaLnBrk="1" latinLnBrk="0" hangingPunct="1">
              <a:lnSpc>
                <a:spcPct val="90000"/>
              </a:lnSpc>
              <a:spcBef>
                <a:spcPct val="20000"/>
              </a:spcBef>
              <a:buFontTx/>
              <a:buBlip>
                <a:blip r:embed="rId12"/>
              </a:buBlip>
            </a:pPr>
            <a:r>
              <a:rPr lang="en-US" smtClean="0"/>
              <a:t>Click to edit Master text styles</a:t>
            </a:r>
          </a:p>
          <a:p>
            <a:pPr marL="460375" lvl="1" indent="-460375" algn="l" defTabSz="914363" rtl="0" eaLnBrk="1" latinLnBrk="0" hangingPunct="1">
              <a:lnSpc>
                <a:spcPct val="90000"/>
              </a:lnSpc>
              <a:spcBef>
                <a:spcPct val="20000"/>
              </a:spcBef>
              <a:buFontTx/>
              <a:buBlip>
                <a:blip r:embed="rId12"/>
              </a:buBlip>
            </a:pPr>
            <a:r>
              <a:rPr lang="en-US" smtClean="0"/>
              <a:t>Second level</a:t>
            </a:r>
          </a:p>
          <a:p>
            <a:pPr marL="460375" lvl="2" indent="-460375" algn="l" defTabSz="914363" rtl="0" eaLnBrk="1" latinLnBrk="0" hangingPunct="1">
              <a:lnSpc>
                <a:spcPct val="90000"/>
              </a:lnSpc>
              <a:spcBef>
                <a:spcPct val="20000"/>
              </a:spcBef>
              <a:buFontTx/>
              <a:buBlip>
                <a:blip r:embed="rId12"/>
              </a:buBlip>
            </a:pPr>
            <a:r>
              <a:rPr lang="en-US" smtClean="0"/>
              <a:t>Third level</a:t>
            </a:r>
          </a:p>
          <a:p>
            <a:pPr marL="460375" lvl="3" indent="-460375" algn="l" defTabSz="914363" rtl="0" eaLnBrk="1" latinLnBrk="0" hangingPunct="1">
              <a:lnSpc>
                <a:spcPct val="90000"/>
              </a:lnSpc>
              <a:spcBef>
                <a:spcPct val="20000"/>
              </a:spcBef>
              <a:buFontTx/>
              <a:buBlip>
                <a:blip r:embed="rId12"/>
              </a:buBlip>
            </a:pPr>
            <a:r>
              <a:rPr lang="en-US" smtClean="0"/>
              <a:t>Fourth level</a:t>
            </a:r>
          </a:p>
          <a:p>
            <a:pPr marL="460375" lvl="4" indent="-460375" algn="l" defTabSz="914363" rtl="0" eaLnBrk="1" latinLnBrk="0" hangingPunct="1">
              <a:lnSpc>
                <a:spcPct val="90000"/>
              </a:lnSpc>
              <a:spcBef>
                <a:spcPct val="20000"/>
              </a:spcBef>
              <a:buFontTx/>
              <a:buBlip>
                <a:blip r:embed="rId12"/>
              </a:buBlip>
            </a:pPr>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461963" indent="-461963" algn="l" defTabSz="914363" rtl="0" eaLnBrk="1" latinLnBrk="0" hangingPunct="1">
        <a:lnSpc>
          <a:spcPct val="90000"/>
        </a:lnSpc>
        <a:spcBef>
          <a:spcPct val="20000"/>
        </a:spcBef>
        <a:buFontTx/>
        <a:buBlip>
          <a:blip r:embed="rId13"/>
        </a:buBlip>
        <a:defRPr lang="en-US" sz="3200" kern="1200" dirty="0" smtClean="0">
          <a:solidFill>
            <a:schemeClr val="bg1"/>
          </a:solidFill>
          <a:latin typeface="+mn-lt"/>
          <a:ea typeface="+mn-ea"/>
          <a:cs typeface="+mn-cs"/>
        </a:defRPr>
      </a:lvl1pPr>
      <a:lvl2pPr marL="857250" indent="-395288" algn="l" defTabSz="914363" rtl="0" eaLnBrk="1" latinLnBrk="0" hangingPunct="1">
        <a:lnSpc>
          <a:spcPct val="90000"/>
        </a:lnSpc>
        <a:spcBef>
          <a:spcPct val="20000"/>
        </a:spcBef>
        <a:buFontTx/>
        <a:buBlip>
          <a:blip r:embed="rId14"/>
        </a:buBlip>
        <a:defRPr sz="2800" kern="1200">
          <a:solidFill>
            <a:schemeClr val="bg1"/>
          </a:solidFill>
          <a:latin typeface="+mn-lt"/>
          <a:ea typeface="+mn-ea"/>
          <a:cs typeface="+mn-cs"/>
        </a:defRPr>
      </a:lvl2pPr>
      <a:lvl3pPr marL="1258888" indent="-401638" algn="l" defTabSz="914363" rtl="0" eaLnBrk="1" latinLnBrk="0" hangingPunct="1">
        <a:lnSpc>
          <a:spcPct val="90000"/>
        </a:lnSpc>
        <a:spcBef>
          <a:spcPct val="20000"/>
        </a:spcBef>
        <a:buFontTx/>
        <a:buBlip>
          <a:blip r:embed="rId14"/>
        </a:buBlip>
        <a:defRPr sz="2400" kern="1200">
          <a:solidFill>
            <a:schemeClr val="bg1"/>
          </a:solidFill>
          <a:latin typeface="+mn-lt"/>
          <a:ea typeface="+mn-ea"/>
          <a:cs typeface="+mn-cs"/>
        </a:defRPr>
      </a:lvl3pPr>
      <a:lvl4pPr marL="1658938" indent="-400050" algn="l" defTabSz="914363" rtl="0" eaLnBrk="1" latinLnBrk="0" hangingPunct="1">
        <a:lnSpc>
          <a:spcPct val="90000"/>
        </a:lnSpc>
        <a:spcBef>
          <a:spcPct val="20000"/>
        </a:spcBef>
        <a:buFontTx/>
        <a:buBlip>
          <a:blip r:embed="rId14"/>
        </a:buBlip>
        <a:defRPr sz="2400" kern="1200">
          <a:solidFill>
            <a:schemeClr val="bg1"/>
          </a:solidFill>
          <a:latin typeface="+mn-lt"/>
          <a:ea typeface="+mn-ea"/>
          <a:cs typeface="+mn-cs"/>
        </a:defRPr>
      </a:lvl4pPr>
      <a:lvl5pPr marL="2055813" indent="-396875" algn="l" defTabSz="914363" rtl="0" eaLnBrk="1" latinLnBrk="0" hangingPunct="1">
        <a:lnSpc>
          <a:spcPct val="90000"/>
        </a:lnSpc>
        <a:spcBef>
          <a:spcPct val="20000"/>
        </a:spcBef>
        <a:buFontTx/>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cstate="print"/>
          <a:srcRect b="10453"/>
          <a:stretch>
            <a:fillRect/>
          </a:stretch>
        </p:blipFill>
        <p:spPr>
          <a:xfrm>
            <a:off x="0" y="1473000"/>
            <a:ext cx="10058400" cy="6299400"/>
          </a:xfrm>
          <a:prstGeom prst="rect">
            <a:avLst/>
          </a:prstGeom>
        </p:spPr>
      </p:pic>
      <p:sp>
        <p:nvSpPr>
          <p:cNvPr id="2" name="Title Placeholder 1"/>
          <p:cNvSpPr>
            <a:spLocks noGrp="1"/>
          </p:cNvSpPr>
          <p:nvPr>
            <p:ph type="title"/>
          </p:nvPr>
        </p:nvSpPr>
        <p:spPr>
          <a:xfrm>
            <a:off x="419100" y="260881"/>
            <a:ext cx="92202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94544" y="2159000"/>
            <a:ext cx="884475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660687"/>
            <a:ext cx="9753600" cy="1726628"/>
          </a:xfrm>
        </p:spPr>
        <p:txBody>
          <a:bodyPr/>
          <a:lstStyle/>
          <a:p>
            <a:pPr algn="ctr"/>
            <a:r>
              <a:rPr lang="en-US" dirty="0" smtClean="0"/>
              <a:t>THE FUTURE OF PAYMENTS &amp; WHAT YOU NEED TO KNOW </a:t>
            </a:r>
            <a:br>
              <a:rPr lang="en-US" dirty="0" smtClean="0"/>
            </a:br>
            <a:r>
              <a:rPr lang="en-US" dirty="0" smtClean="0">
                <a:solidFill>
                  <a:schemeClr val="bg1">
                    <a:lumMod val="95000"/>
                    <a:lumOff val="5000"/>
                  </a:schemeClr>
                </a:solidFill>
              </a:rPr>
              <a:t>  </a:t>
            </a:r>
            <a:r>
              <a:rPr lang="en-US" sz="4400" dirty="0" smtClean="0">
                <a:solidFill>
                  <a:srgbClr val="6E4B3E"/>
                </a:solidFill>
              </a:rPr>
              <a:t>Enabling Consumer Payments 24/7</a:t>
            </a:r>
            <a:endParaRPr lang="en-US" sz="4400" dirty="0">
              <a:solidFill>
                <a:srgbClr val="6E4B3E"/>
              </a:solidFill>
            </a:endParaRPr>
          </a:p>
        </p:txBody>
      </p:sp>
      <p:sp>
        <p:nvSpPr>
          <p:cNvPr id="3" name="Subtitle 2"/>
          <p:cNvSpPr>
            <a:spLocks noGrp="1"/>
          </p:cNvSpPr>
          <p:nvPr>
            <p:ph type="subTitle" idx="1"/>
          </p:nvPr>
        </p:nvSpPr>
        <p:spPr>
          <a:xfrm>
            <a:off x="804148" y="5486400"/>
            <a:ext cx="8450104" cy="762000"/>
          </a:xfrm>
        </p:spPr>
        <p:txBody>
          <a:bodyPr>
            <a:normAutofit/>
          </a:bodyPr>
          <a:lstStyle/>
          <a:p>
            <a:pPr algn="ctr"/>
            <a:r>
              <a:rPr lang="en-US" sz="2800" b="1" dirty="0" smtClean="0">
                <a:solidFill>
                  <a:schemeClr val="bg1">
                    <a:lumMod val="95000"/>
                    <a:lumOff val="5000"/>
                  </a:schemeClr>
                </a:solidFill>
              </a:rPr>
              <a:t>Jon </a:t>
            </a:r>
            <a:r>
              <a:rPr lang="en-US" sz="2800" b="1" dirty="0" smtClean="0">
                <a:solidFill>
                  <a:schemeClr val="bg1">
                    <a:lumMod val="95000"/>
                    <a:lumOff val="5000"/>
                  </a:schemeClr>
                </a:solidFill>
              </a:rPr>
              <a:t>Leedom, </a:t>
            </a:r>
            <a:r>
              <a:rPr lang="en-US" sz="2800" b="1" dirty="0" smtClean="0">
                <a:solidFill>
                  <a:schemeClr val="bg1">
                    <a:lumMod val="95000"/>
                    <a:lumOff val="5000"/>
                  </a:schemeClr>
                </a:solidFill>
              </a:rPr>
              <a:t>CPP</a:t>
            </a:r>
            <a:endParaRPr lang="en-US" sz="2800" b="1" dirty="0" smtClean="0">
              <a:solidFill>
                <a:schemeClr val="bg1">
                  <a:lumMod val="95000"/>
                  <a:lumOff val="5000"/>
                </a:schemeClr>
              </a:solidFill>
            </a:endParaRPr>
          </a:p>
          <a:p>
            <a:pPr algn="ctr"/>
            <a:r>
              <a:rPr lang="en-US" sz="1800" b="1" dirty="0" err="1" smtClean="0">
                <a:solidFill>
                  <a:schemeClr val="bg1">
                    <a:lumMod val="95000"/>
                    <a:lumOff val="5000"/>
                  </a:schemeClr>
                </a:solidFill>
              </a:rPr>
              <a:t>Paymax</a:t>
            </a:r>
            <a:r>
              <a:rPr lang="en-US" sz="1800" b="1" dirty="0" err="1" smtClean="0">
                <a:solidFill>
                  <a:schemeClr val="bg1">
                    <a:lumMod val="95000"/>
                    <a:lumOff val="5000"/>
                  </a:schemeClr>
                </a:solidFill>
              </a:rPr>
              <a:t>x</a:t>
            </a:r>
            <a:r>
              <a:rPr lang="en-US" sz="1800" b="1" dirty="0" smtClean="0">
                <a:solidFill>
                  <a:schemeClr val="bg1">
                    <a:lumMod val="95000"/>
                    <a:lumOff val="5000"/>
                  </a:schemeClr>
                </a:solidFill>
              </a:rPr>
              <a:t> Pro</a:t>
            </a:r>
            <a:endParaRPr lang="en-US" sz="1800" b="1" dirty="0">
              <a:solidFill>
                <a:schemeClr val="bg1">
                  <a:lumMod val="95000"/>
                  <a:lumOff val="5000"/>
                </a:schemeClr>
              </a:solidFill>
            </a:endParaRPr>
          </a:p>
        </p:txBody>
      </p:sp>
      <p:sp>
        <p:nvSpPr>
          <p:cNvPr id="7" name="TextBox 6"/>
          <p:cNvSpPr txBox="1"/>
          <p:nvPr/>
        </p:nvSpPr>
        <p:spPr>
          <a:xfrm>
            <a:off x="3505200" y="1752600"/>
            <a:ext cx="3048000" cy="307777"/>
          </a:xfrm>
          <a:prstGeom prst="rect">
            <a:avLst/>
          </a:prstGeom>
          <a:noFill/>
        </p:spPr>
        <p:txBody>
          <a:bodyPr wrap="square" rtlCol="0">
            <a:spAutoFit/>
          </a:bodyPr>
          <a:lstStyle/>
          <a:p>
            <a:pPr algn="ctr"/>
            <a:r>
              <a:rPr lang="en-US" sz="1400" b="1" dirty="0" smtClean="0">
                <a:solidFill>
                  <a:schemeClr val="bg1"/>
                </a:solidFill>
              </a:rPr>
              <a:t>A LEEDOM GROUP COMPANY</a:t>
            </a:r>
          </a:p>
        </p:txBody>
      </p:sp>
      <p:pic>
        <p:nvPicPr>
          <p:cNvPr id="2051" name="Picture 3" descr="C:\Users\Meredith\Pictures\Company Logos and Pictures\PMP LOGO_PNG.PNG"/>
          <p:cNvPicPr>
            <a:picLocks noChangeAspect="1" noChangeArrowheads="1"/>
          </p:cNvPicPr>
          <p:nvPr/>
        </p:nvPicPr>
        <p:blipFill>
          <a:blip r:embed="rId3" cstate="print"/>
          <a:srcRect/>
          <a:stretch>
            <a:fillRect/>
          </a:stretch>
        </p:blipFill>
        <p:spPr bwMode="auto">
          <a:xfrm>
            <a:off x="2286000" y="0"/>
            <a:ext cx="5486400" cy="1865313"/>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973"/>
            <a:ext cx="7694735" cy="1289489"/>
          </a:xfrm>
        </p:spPr>
        <p:txBody>
          <a:bodyPr/>
          <a:lstStyle/>
          <a:p>
            <a:r>
              <a:rPr lang="en-US" dirty="0" smtClean="0"/>
              <a:t>QUESTIONS?</a:t>
            </a:r>
            <a:endParaRPr lang="en-US" dirty="0"/>
          </a:p>
        </p:txBody>
      </p:sp>
      <p:sp>
        <p:nvSpPr>
          <p:cNvPr id="11" name="TextBox 10"/>
          <p:cNvSpPr txBox="1"/>
          <p:nvPr/>
        </p:nvSpPr>
        <p:spPr>
          <a:xfrm>
            <a:off x="456936" y="4282626"/>
            <a:ext cx="3048000" cy="307777"/>
          </a:xfrm>
          <a:prstGeom prst="rect">
            <a:avLst/>
          </a:prstGeom>
          <a:noFill/>
        </p:spPr>
        <p:txBody>
          <a:bodyPr wrap="square" rtlCol="0">
            <a:spAutoFit/>
          </a:bodyPr>
          <a:lstStyle/>
          <a:p>
            <a:r>
              <a:rPr lang="en-US" sz="1400" b="1" dirty="0" smtClean="0">
                <a:solidFill>
                  <a:schemeClr val="bg1"/>
                </a:solidFill>
              </a:rPr>
              <a:t>A PAYMENT PROCESSING SOLUTION</a:t>
            </a:r>
          </a:p>
        </p:txBody>
      </p:sp>
      <p:pic>
        <p:nvPicPr>
          <p:cNvPr id="7" name="Picture 3" descr="C:\Users\Meredith\Pictures\Company Logos and Pictures\PMP LOGO_PNG.PNG"/>
          <p:cNvPicPr>
            <a:picLocks noChangeAspect="1" noChangeArrowheads="1"/>
          </p:cNvPicPr>
          <p:nvPr/>
        </p:nvPicPr>
        <p:blipFill>
          <a:blip r:embed="rId2" cstate="print"/>
          <a:srcRect/>
          <a:stretch>
            <a:fillRect/>
          </a:stretch>
        </p:blipFill>
        <p:spPr bwMode="auto">
          <a:xfrm>
            <a:off x="0" y="2819400"/>
            <a:ext cx="3962400" cy="1448703"/>
          </a:xfrm>
          <a:prstGeom prst="rect">
            <a:avLst/>
          </a:prstGeom>
          <a:noFill/>
        </p:spPr>
      </p:pic>
      <p:pic>
        <p:nvPicPr>
          <p:cNvPr id="8" name="Picture 5" descr="LG 2cLOGO"/>
          <p:cNvPicPr>
            <a:picLocks noChangeAspect="1" noChangeArrowheads="1"/>
          </p:cNvPicPr>
          <p:nvPr/>
        </p:nvPicPr>
        <p:blipFill>
          <a:blip r:embed="rId3" cstate="print"/>
          <a:srcRect/>
          <a:stretch>
            <a:fillRect/>
          </a:stretch>
        </p:blipFill>
        <p:spPr bwMode="auto">
          <a:xfrm>
            <a:off x="3200400" y="1066800"/>
            <a:ext cx="3581401" cy="1447801"/>
          </a:xfrm>
          <a:prstGeom prst="rect">
            <a:avLst/>
          </a:prstGeom>
          <a:noFill/>
          <a:ln w="9525">
            <a:noFill/>
            <a:miter lim="800000"/>
            <a:headEnd/>
            <a:tailEnd/>
          </a:ln>
        </p:spPr>
      </p:pic>
      <p:pic>
        <p:nvPicPr>
          <p:cNvPr id="9" name="Picture 8"/>
          <p:cNvPicPr>
            <a:picLocks noChangeAspect="1"/>
          </p:cNvPicPr>
          <p:nvPr/>
        </p:nvPicPr>
        <p:blipFill rotWithShape="1">
          <a:blip r:embed="rId4" cstate="print">
            <a:extLst>
              <a:ext uri="{28A0092B-C50C-407E-A947-70E740481C1C}">
                <a14:useLocalDpi xmlns="" xmlns:a14="http://schemas.microsoft.com/office/drawing/2010/main" val="0"/>
              </a:ext>
            </a:extLst>
          </a:blip>
          <a:srcRect l="18182" t="24243" r="19697" b="27273"/>
          <a:stretch/>
        </p:blipFill>
        <p:spPr>
          <a:xfrm>
            <a:off x="3581400" y="2895600"/>
            <a:ext cx="3124200" cy="1828801"/>
          </a:xfrm>
          <a:prstGeom prst="rect">
            <a:avLst/>
          </a:prstGeom>
        </p:spPr>
      </p:pic>
      <p:sp>
        <p:nvSpPr>
          <p:cNvPr id="10" name="Title 1"/>
          <p:cNvSpPr txBox="1">
            <a:spLocks/>
          </p:cNvSpPr>
          <p:nvPr/>
        </p:nvSpPr>
        <p:spPr>
          <a:xfrm>
            <a:off x="304800" y="5638800"/>
            <a:ext cx="9448800" cy="1289489"/>
          </a:xfrm>
          <a:prstGeom prst="rect">
            <a:avLst/>
          </a:prstGeom>
        </p:spPr>
        <p:txBody>
          <a:bodyPr vert="horz" wrap="square" lIns="0" tIns="0" rIns="0" bIns="0" rtlCol="0" anchor="ctr" anchorCtr="0">
            <a:no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3200" spc="-150" dirty="0" smtClean="0">
                <a:ln w="3175">
                  <a:noFill/>
                </a:ln>
                <a:solidFill>
                  <a:schemeClr val="bg1"/>
                </a:solidFill>
                <a:latin typeface="+mj-lt"/>
                <a:cs typeface="Arial" charset="0"/>
              </a:rPr>
              <a:t>Call Jon at 941.584.8311 or email jon@paymaxxpro.com  </a:t>
            </a:r>
            <a:endParaRPr kumimoji="0" lang="en-US" sz="3200" b="0" i="0" u="none" strike="noStrike" kern="1200" cap="none" spc="-150" normalizeH="0" baseline="0" noProof="0" dirty="0">
              <a:ln w="3175">
                <a:noFill/>
              </a:ln>
              <a:solidFill>
                <a:schemeClr val="bg1"/>
              </a:solidFill>
              <a:effectLst/>
              <a:uLnTx/>
              <a:uFillTx/>
              <a:latin typeface="+mj-lt"/>
              <a:ea typeface="+mn-ea"/>
              <a:cs typeface="Arial" charset="0"/>
            </a:endParaRPr>
          </a:p>
        </p:txBody>
      </p:sp>
      <p:pic>
        <p:nvPicPr>
          <p:cNvPr id="13" name="Picture 12" descr="DAG logo.jpg"/>
          <p:cNvPicPr>
            <a:picLocks noChangeAspect="1"/>
          </p:cNvPicPr>
          <p:nvPr/>
        </p:nvPicPr>
        <p:blipFill>
          <a:blip r:embed="rId5" cstate="print"/>
          <a:stretch>
            <a:fillRect/>
          </a:stretch>
        </p:blipFill>
        <p:spPr>
          <a:xfrm>
            <a:off x="6705600" y="2667000"/>
            <a:ext cx="2819400" cy="190500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Payments Industry Updates</a:t>
            </a:r>
            <a:endParaRPr lang="en-US" b="1" dirty="0"/>
          </a:p>
        </p:txBody>
      </p:sp>
      <p:sp>
        <p:nvSpPr>
          <p:cNvPr id="3" name="Content Placeholder 2"/>
          <p:cNvSpPr>
            <a:spLocks noGrp="1"/>
          </p:cNvSpPr>
          <p:nvPr>
            <p:ph sz="quarter" idx="1"/>
          </p:nvPr>
        </p:nvSpPr>
        <p:spPr>
          <a:xfrm>
            <a:off x="502920" y="1813560"/>
            <a:ext cx="8130540" cy="4663440"/>
          </a:xfrm>
        </p:spPr>
        <p:txBody>
          <a:bodyPr>
            <a:normAutofit/>
          </a:bodyPr>
          <a:lstStyle/>
          <a:p>
            <a:pPr lvl="0">
              <a:buNone/>
            </a:pPr>
            <a:r>
              <a:rPr lang="en-US" sz="3000" b="1" u="sng" dirty="0" smtClean="0"/>
              <a:t>ACH</a:t>
            </a:r>
          </a:p>
          <a:p>
            <a:pPr>
              <a:buClr>
                <a:schemeClr val="accent1"/>
              </a:buClr>
              <a:buSzPct val="70000"/>
              <a:buFont typeface="Wingdings" pitchFamily="2" charset="2"/>
              <a:buChar char="q"/>
            </a:pPr>
            <a:r>
              <a:rPr lang="en-US" sz="3000" b="1" dirty="0" smtClean="0"/>
              <a:t>NACHA- rule updates on thresholds for certain types of returns</a:t>
            </a:r>
          </a:p>
          <a:p>
            <a:pPr>
              <a:buClr>
                <a:schemeClr val="accent1"/>
              </a:buClr>
              <a:buSzPct val="70000"/>
              <a:buFont typeface="Wingdings" pitchFamily="2" charset="2"/>
              <a:buChar char="q"/>
            </a:pPr>
            <a:r>
              <a:rPr lang="en-US" sz="3000" b="1" dirty="0" smtClean="0"/>
              <a:t>Same Day Settlement</a:t>
            </a:r>
          </a:p>
          <a:p>
            <a:pPr lvl="0">
              <a:buClr>
                <a:schemeClr val="accent1"/>
              </a:buClr>
              <a:buSzPct val="70000"/>
              <a:buFont typeface="Wingdings" pitchFamily="2" charset="2"/>
              <a:buChar char="q"/>
            </a:pPr>
            <a:endParaRPr lang="en-US" sz="3000" b="1" dirty="0" smtClean="0"/>
          </a:p>
          <a:p>
            <a:pPr>
              <a:buNone/>
            </a:pPr>
            <a:r>
              <a:rPr lang="en-US" sz="3000" b="1" u="sng" dirty="0" smtClean="0"/>
              <a:t>Credit Card</a:t>
            </a:r>
          </a:p>
          <a:p>
            <a:pPr>
              <a:buClr>
                <a:schemeClr val="accent1"/>
              </a:buClr>
              <a:buSzPct val="70000"/>
              <a:buFont typeface="Wingdings" pitchFamily="2" charset="2"/>
              <a:buChar char="q"/>
            </a:pPr>
            <a:r>
              <a:rPr lang="en-US" sz="3000" b="1" dirty="0" smtClean="0"/>
              <a:t>Payment Card Industry (PCI 3.0)</a:t>
            </a:r>
          </a:p>
          <a:p>
            <a:pPr>
              <a:buClr>
                <a:schemeClr val="accent1"/>
              </a:buClr>
              <a:buSzPct val="70000"/>
              <a:buFont typeface="Wingdings" pitchFamily="2" charset="2"/>
              <a:buChar char="q"/>
            </a:pPr>
            <a:r>
              <a:rPr lang="en-US" sz="3000" b="1" dirty="0" smtClean="0"/>
              <a:t>EMV, EMV, EMV</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99533" y="355600"/>
            <a:ext cx="8450263" cy="1727200"/>
          </a:xfrm>
        </p:spPr>
        <p:txBody>
          <a:bodyPr/>
          <a:lstStyle/>
          <a:p>
            <a:r>
              <a:rPr lang="en-US" dirty="0" smtClean="0"/>
              <a:t>Times Are Changing … </a:t>
            </a:r>
            <a:endParaRPr lang="en-US" dirty="0"/>
          </a:p>
        </p:txBody>
      </p:sp>
      <p:grpSp>
        <p:nvGrpSpPr>
          <p:cNvPr id="20" name="Group 19"/>
          <p:cNvGrpSpPr/>
          <p:nvPr/>
        </p:nvGrpSpPr>
        <p:grpSpPr>
          <a:xfrm>
            <a:off x="533400" y="1447800"/>
            <a:ext cx="9067800" cy="5562600"/>
            <a:chOff x="381000" y="1905000"/>
            <a:chExt cx="9067800" cy="5562600"/>
          </a:xfrm>
        </p:grpSpPr>
        <p:sp>
          <p:nvSpPr>
            <p:cNvPr id="6" name="Rounded Rectangle 5"/>
            <p:cNvSpPr/>
            <p:nvPr/>
          </p:nvSpPr>
          <p:spPr bwMode="auto">
            <a:xfrm>
              <a:off x="381000" y="1905000"/>
              <a:ext cx="3962400" cy="9144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rPr>
                <a:t>Repo Man Hunts For Car</a:t>
              </a:r>
            </a:p>
          </p:txBody>
        </p:sp>
        <p:sp>
          <p:nvSpPr>
            <p:cNvPr id="7" name="Rounded Rectangle 6"/>
            <p:cNvSpPr/>
            <p:nvPr/>
          </p:nvSpPr>
          <p:spPr bwMode="auto">
            <a:xfrm>
              <a:off x="5334000" y="1905000"/>
              <a:ext cx="4114800" cy="9144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GPS &amp; Starter Interrupt </a:t>
              </a:r>
            </a:p>
          </p:txBody>
        </p:sp>
        <p:sp>
          <p:nvSpPr>
            <p:cNvPr id="11" name="Rounded Rectangle 10"/>
            <p:cNvSpPr/>
            <p:nvPr/>
          </p:nvSpPr>
          <p:spPr bwMode="auto">
            <a:xfrm>
              <a:off x="381000" y="3048000"/>
              <a:ext cx="3962400" cy="9144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rPr>
                <a:t>Manual Ledger Cards</a:t>
              </a:r>
            </a:p>
          </p:txBody>
        </p:sp>
        <p:sp>
          <p:nvSpPr>
            <p:cNvPr id="12" name="Rounded Rectangle 11"/>
            <p:cNvSpPr/>
            <p:nvPr/>
          </p:nvSpPr>
          <p:spPr bwMode="auto">
            <a:xfrm>
              <a:off x="5334000" y="3048000"/>
              <a:ext cx="4114800" cy="9144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Computerized DMS</a:t>
              </a:r>
            </a:p>
          </p:txBody>
        </p:sp>
        <p:sp>
          <p:nvSpPr>
            <p:cNvPr id="13" name="Rounded Rectangle 12"/>
            <p:cNvSpPr/>
            <p:nvPr/>
          </p:nvSpPr>
          <p:spPr bwMode="auto">
            <a:xfrm>
              <a:off x="381000" y="4267200"/>
              <a:ext cx="3962400" cy="9144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rPr>
                <a:t>ACV of cars sold = $3,200</a:t>
              </a:r>
            </a:p>
          </p:txBody>
        </p:sp>
        <p:sp>
          <p:nvSpPr>
            <p:cNvPr id="14" name="Rounded Rectangle 13"/>
            <p:cNvSpPr/>
            <p:nvPr/>
          </p:nvSpPr>
          <p:spPr bwMode="auto">
            <a:xfrm>
              <a:off x="5334000" y="4267200"/>
              <a:ext cx="4114800" cy="9144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ACV of cars sold = $5,500</a:t>
              </a:r>
            </a:p>
          </p:txBody>
        </p:sp>
        <p:sp>
          <p:nvSpPr>
            <p:cNvPr id="15" name="Rounded Rectangle 14"/>
            <p:cNvSpPr/>
            <p:nvPr/>
          </p:nvSpPr>
          <p:spPr bwMode="auto">
            <a:xfrm>
              <a:off x="381000" y="5410200"/>
              <a:ext cx="3962400" cy="9144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rPr>
                <a:t>Limited Industry Training</a:t>
              </a:r>
            </a:p>
          </p:txBody>
        </p:sp>
        <p:sp>
          <p:nvSpPr>
            <p:cNvPr id="16" name="Rounded Rectangle 15"/>
            <p:cNvSpPr/>
            <p:nvPr/>
          </p:nvSpPr>
          <p:spPr bwMode="auto">
            <a:xfrm>
              <a:off x="381000" y="6553200"/>
              <a:ext cx="3962400" cy="9144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rPr>
                <a:t>Customers Pay Cash In Person</a:t>
              </a:r>
            </a:p>
          </p:txBody>
        </p:sp>
        <p:sp>
          <p:nvSpPr>
            <p:cNvPr id="17" name="Rounded Rectangle 16"/>
            <p:cNvSpPr/>
            <p:nvPr/>
          </p:nvSpPr>
          <p:spPr bwMode="auto">
            <a:xfrm>
              <a:off x="5334000" y="5410200"/>
              <a:ext cx="4114800" cy="9144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Plethora of Best Practices</a:t>
              </a:r>
            </a:p>
          </p:txBody>
        </p:sp>
        <p:sp>
          <p:nvSpPr>
            <p:cNvPr id="18" name="Rounded Rectangle 17"/>
            <p:cNvSpPr/>
            <p:nvPr/>
          </p:nvSpPr>
          <p:spPr bwMode="auto">
            <a:xfrm>
              <a:off x="5334000" y="6553200"/>
              <a:ext cx="4114800" cy="9144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Array of Electronic Payment Options</a:t>
              </a: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9372600" cy="914399"/>
          </a:xfrm>
        </p:spPr>
        <p:txBody>
          <a:bodyPr/>
          <a:lstStyle/>
          <a:p>
            <a:r>
              <a:rPr lang="en-US" dirty="0" smtClean="0"/>
              <a:t>Why Influence Customer Behavior?</a:t>
            </a:r>
            <a:endParaRPr lang="en-US" dirty="0"/>
          </a:p>
        </p:txBody>
      </p:sp>
      <p:sp>
        <p:nvSpPr>
          <p:cNvPr id="7" name="Rectangle 6"/>
          <p:cNvSpPr/>
          <p:nvPr/>
        </p:nvSpPr>
        <p:spPr>
          <a:xfrm>
            <a:off x="952500" y="4186803"/>
            <a:ext cx="8648700" cy="7171194"/>
          </a:xfrm>
          <a:prstGeom prst="rect">
            <a:avLst/>
          </a:prstGeom>
        </p:spPr>
        <p:txBody>
          <a:bodyPr wrap="square">
            <a:spAutoFit/>
          </a:bodyPr>
          <a:lstStyle/>
          <a:p>
            <a:pPr algn="ctr"/>
            <a:r>
              <a:rPr lang="en-US" sz="3200" dirty="0" smtClean="0">
                <a:solidFill>
                  <a:schemeClr val="accent3">
                    <a:lumMod val="75000"/>
                  </a:schemeClr>
                </a:solidFill>
              </a:rPr>
              <a:t>Dealers who have less than 25% of customers on </a:t>
            </a:r>
          </a:p>
          <a:p>
            <a:pPr algn="ctr"/>
            <a:r>
              <a:rPr lang="en-US" sz="3200" dirty="0" smtClean="0">
                <a:solidFill>
                  <a:schemeClr val="accent3">
                    <a:lumMod val="75000"/>
                  </a:schemeClr>
                </a:solidFill>
              </a:rPr>
              <a:t>a recurring electronic payment plan have delinquency rates averaging </a:t>
            </a:r>
            <a:r>
              <a:rPr lang="en-US" sz="3600" b="1" dirty="0" smtClean="0">
                <a:solidFill>
                  <a:schemeClr val="accent3">
                    <a:lumMod val="75000"/>
                  </a:schemeClr>
                </a:solidFill>
              </a:rPr>
              <a:t>23.0%</a:t>
            </a:r>
          </a:p>
          <a:p>
            <a:pPr algn="ctr"/>
            <a:endParaRPr lang="en-US" sz="3600" b="1" dirty="0" smtClean="0">
              <a:solidFill>
                <a:schemeClr val="accent3">
                  <a:lumMod val="75000"/>
                </a:schemeClr>
              </a:solidFill>
            </a:endParaRPr>
          </a:p>
          <a:p>
            <a:pPr algn="ctr"/>
            <a:endParaRPr lang="en-US" sz="3600" b="1" dirty="0" smtClean="0">
              <a:solidFill>
                <a:schemeClr val="accent3">
                  <a:lumMod val="75000"/>
                </a:schemeClr>
              </a:solidFill>
            </a:endParaRPr>
          </a:p>
          <a:p>
            <a:pPr algn="ctr"/>
            <a:endParaRPr lang="en-US" sz="3600" b="1" dirty="0" smtClean="0">
              <a:solidFill>
                <a:schemeClr val="accent3">
                  <a:lumMod val="75000"/>
                </a:schemeClr>
              </a:solidFill>
            </a:endParaRPr>
          </a:p>
          <a:p>
            <a:pPr algn="ctr"/>
            <a:endParaRPr lang="en-US" sz="3600" b="1" dirty="0" smtClean="0">
              <a:solidFill>
                <a:schemeClr val="accent3">
                  <a:lumMod val="75000"/>
                </a:schemeClr>
              </a:solidFill>
            </a:endParaRPr>
          </a:p>
          <a:p>
            <a:pPr algn="ctr"/>
            <a:endParaRPr lang="en-US" sz="3600" b="1" dirty="0" smtClean="0">
              <a:solidFill>
                <a:schemeClr val="accent3">
                  <a:lumMod val="75000"/>
                </a:schemeClr>
              </a:solidFill>
            </a:endParaRPr>
          </a:p>
          <a:p>
            <a:pPr algn="ctr"/>
            <a:endParaRPr lang="en-US" sz="3600" b="1" dirty="0" smtClean="0">
              <a:solidFill>
                <a:schemeClr val="accent3">
                  <a:lumMod val="75000"/>
                </a:schemeClr>
              </a:solidFill>
            </a:endParaRPr>
          </a:p>
          <a:p>
            <a:pPr algn="ctr"/>
            <a:endParaRPr lang="en-US" sz="3600" b="1" dirty="0" smtClean="0">
              <a:solidFill>
                <a:schemeClr val="accent3">
                  <a:lumMod val="75000"/>
                </a:schemeClr>
              </a:solidFill>
            </a:endParaRPr>
          </a:p>
          <a:p>
            <a:pPr algn="ctr"/>
            <a:endParaRPr lang="en-US" sz="3600" b="1" dirty="0" smtClean="0">
              <a:solidFill>
                <a:schemeClr val="accent3">
                  <a:lumMod val="75000"/>
                </a:schemeClr>
              </a:solidFill>
            </a:endParaRPr>
          </a:p>
          <a:p>
            <a:pPr algn="ctr"/>
            <a:endParaRPr lang="en-US" sz="3600" b="1" dirty="0" smtClean="0">
              <a:solidFill>
                <a:schemeClr val="accent3">
                  <a:lumMod val="75000"/>
                </a:schemeClr>
              </a:solidFill>
            </a:endParaRPr>
          </a:p>
          <a:p>
            <a:pPr algn="ctr"/>
            <a:endParaRPr lang="en-US" sz="3600" b="1" dirty="0" smtClean="0">
              <a:solidFill>
                <a:schemeClr val="accent3">
                  <a:lumMod val="75000"/>
                </a:schemeClr>
              </a:solidFill>
            </a:endParaRPr>
          </a:p>
        </p:txBody>
      </p:sp>
      <p:sp>
        <p:nvSpPr>
          <p:cNvPr id="8" name="TextBox 7"/>
          <p:cNvSpPr txBox="1"/>
          <p:nvPr/>
        </p:nvSpPr>
        <p:spPr>
          <a:xfrm>
            <a:off x="4648200" y="3124200"/>
            <a:ext cx="914400" cy="707886"/>
          </a:xfrm>
          <a:prstGeom prst="rect">
            <a:avLst/>
          </a:prstGeom>
          <a:noFill/>
        </p:spPr>
        <p:txBody>
          <a:bodyPr wrap="square" rtlCol="0">
            <a:spAutoFit/>
          </a:bodyPr>
          <a:lstStyle/>
          <a:p>
            <a:pPr algn="ctr"/>
            <a:r>
              <a:rPr lang="en-US" sz="4000" b="1" dirty="0" smtClean="0">
                <a:solidFill>
                  <a:schemeClr val="accent3">
                    <a:lumMod val="75000"/>
                  </a:schemeClr>
                </a:solidFill>
              </a:rPr>
              <a:t>VS</a:t>
            </a:r>
          </a:p>
        </p:txBody>
      </p:sp>
      <p:sp>
        <p:nvSpPr>
          <p:cNvPr id="5" name="Rectangle 4"/>
          <p:cNvSpPr/>
          <p:nvPr/>
        </p:nvSpPr>
        <p:spPr>
          <a:xfrm>
            <a:off x="800100" y="1321081"/>
            <a:ext cx="8610600" cy="1692771"/>
          </a:xfrm>
          <a:prstGeom prst="rect">
            <a:avLst/>
          </a:prstGeom>
        </p:spPr>
        <p:txBody>
          <a:bodyPr wrap="square">
            <a:spAutoFit/>
          </a:bodyPr>
          <a:lstStyle/>
          <a:p>
            <a:pPr algn="ctr"/>
            <a:r>
              <a:rPr lang="en-US" sz="3200" dirty="0" smtClean="0">
                <a:solidFill>
                  <a:schemeClr val="accent3">
                    <a:lumMod val="75000"/>
                  </a:schemeClr>
                </a:solidFill>
              </a:rPr>
              <a:t>Dealers who have more than 25% of customers on a recurring electronic payment plan have delinquency rates averaging </a:t>
            </a:r>
            <a:r>
              <a:rPr lang="en-US" sz="3600" b="1" dirty="0" smtClean="0">
                <a:solidFill>
                  <a:schemeClr val="accent3">
                    <a:lumMod val="75000"/>
                  </a:schemeClr>
                </a:solidFill>
              </a:rPr>
              <a:t>16.8%</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4800" y="152400"/>
            <a:ext cx="9220200" cy="1318514"/>
          </a:xfrm>
          <a:prstGeom prst="rect">
            <a:avLst/>
          </a:prstGeom>
        </p:spPr>
        <p:txBody>
          <a:bodyPr vert="horz" wrap="square" lIns="0" tIns="0" rIns="0" bIns="0" rtlCol="0" anchor="ctr" anchorCtr="0">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uLnTx/>
                <a:uFillTx/>
                <a:latin typeface="+mj-lt"/>
                <a:ea typeface="+mn-ea"/>
                <a:cs typeface="Arial" charset="0"/>
              </a:rPr>
              <a:t>Payment Avenues</a:t>
            </a:r>
            <a:br>
              <a:rPr kumimoji="0" lang="en-US" sz="5400" b="0" i="0" u="none" strike="noStrike" kern="1200" cap="none" spc="-150" normalizeH="0" baseline="0" noProof="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uLnTx/>
                <a:uFillTx/>
                <a:latin typeface="+mj-lt"/>
                <a:ea typeface="+mn-ea"/>
                <a:cs typeface="Arial" charset="0"/>
              </a:rPr>
            </a:br>
            <a:r>
              <a:rPr lang="en-US" sz="3600" spc="-150" noProof="0" dirty="0" smtClean="0">
                <a:ln w="3175">
                  <a:noFill/>
                </a:ln>
                <a:solidFill>
                  <a:schemeClr val="accent2"/>
                </a:solidFill>
                <a:latin typeface="+mj-lt"/>
                <a:cs typeface="Arial" charset="0"/>
              </a:rPr>
              <a:t>Multiple Ways a Customer Can Pay</a:t>
            </a:r>
            <a:endParaRPr kumimoji="0" lang="en-US" sz="5400" b="0" i="0" u="none" strike="noStrike" kern="1200" cap="none" spc="-150" normalizeH="0" baseline="0" noProof="0" dirty="0">
              <a:ln w="3175">
                <a:noFill/>
              </a:ln>
              <a:solidFill>
                <a:schemeClr val="accent2"/>
              </a:solidFill>
              <a:effectLst/>
              <a:uLnTx/>
              <a:uFillTx/>
              <a:latin typeface="+mj-lt"/>
              <a:ea typeface="+mn-ea"/>
              <a:cs typeface="Arial" charset="0"/>
            </a:endParaRPr>
          </a:p>
        </p:txBody>
      </p:sp>
      <p:pic>
        <p:nvPicPr>
          <p:cNvPr id="10" name="Picture 9" descr="street signs.png"/>
          <p:cNvPicPr>
            <a:picLocks noChangeAspect="1"/>
          </p:cNvPicPr>
          <p:nvPr/>
        </p:nvPicPr>
        <p:blipFill>
          <a:blip r:embed="rId3" cstate="print"/>
          <a:stretch>
            <a:fillRect/>
          </a:stretch>
        </p:blipFill>
        <p:spPr>
          <a:xfrm>
            <a:off x="6148754" y="369383"/>
            <a:ext cx="3886200" cy="6133640"/>
          </a:xfrm>
          <a:prstGeom prst="rect">
            <a:avLst/>
          </a:prstGeom>
        </p:spPr>
      </p:pic>
      <p:grpSp>
        <p:nvGrpSpPr>
          <p:cNvPr id="11" name="Group 10"/>
          <p:cNvGrpSpPr/>
          <p:nvPr/>
        </p:nvGrpSpPr>
        <p:grpSpPr>
          <a:xfrm>
            <a:off x="6324600" y="1219200"/>
            <a:ext cx="3429000" cy="4314110"/>
            <a:chOff x="6172200" y="1524000"/>
            <a:chExt cx="3429000" cy="4314110"/>
          </a:xfrm>
        </p:grpSpPr>
        <p:sp>
          <p:nvSpPr>
            <p:cNvPr id="12" name="TextBox 11"/>
            <p:cNvSpPr txBox="1"/>
            <p:nvPr/>
          </p:nvSpPr>
          <p:spPr>
            <a:xfrm>
              <a:off x="8229600" y="1524000"/>
              <a:ext cx="1371600" cy="954107"/>
            </a:xfrm>
            <a:prstGeom prst="rect">
              <a:avLst/>
            </a:prstGeom>
            <a:noFill/>
          </p:spPr>
          <p:txBody>
            <a:bodyPr wrap="square" rtlCol="0">
              <a:spAutoFit/>
            </a:bodyPr>
            <a:lstStyle/>
            <a:p>
              <a:pPr algn="ctr"/>
              <a:r>
                <a:rPr lang="en-US" sz="2800" b="1" dirty="0" smtClean="0">
                  <a:solidFill>
                    <a:schemeClr val="accent3">
                      <a:lumMod val="75000"/>
                    </a:schemeClr>
                  </a:solidFill>
                </a:rPr>
                <a:t>ACH/</a:t>
              </a:r>
            </a:p>
            <a:p>
              <a:pPr algn="ctr"/>
              <a:r>
                <a:rPr lang="en-US" sz="2800" b="1" dirty="0" smtClean="0">
                  <a:solidFill>
                    <a:schemeClr val="accent3">
                      <a:lumMod val="75000"/>
                    </a:schemeClr>
                  </a:solidFill>
                </a:rPr>
                <a:t>Card</a:t>
              </a:r>
            </a:p>
          </p:txBody>
        </p:sp>
        <p:sp>
          <p:nvSpPr>
            <p:cNvPr id="13" name="TextBox 12"/>
            <p:cNvSpPr txBox="1"/>
            <p:nvPr/>
          </p:nvSpPr>
          <p:spPr>
            <a:xfrm>
              <a:off x="6324600" y="4884003"/>
              <a:ext cx="1295400" cy="954107"/>
            </a:xfrm>
            <a:prstGeom prst="rect">
              <a:avLst/>
            </a:prstGeom>
            <a:noFill/>
          </p:spPr>
          <p:txBody>
            <a:bodyPr wrap="square" rtlCol="0">
              <a:spAutoFit/>
            </a:bodyPr>
            <a:lstStyle/>
            <a:p>
              <a:pPr algn="ctr"/>
              <a:r>
                <a:rPr lang="en-US" sz="2800" b="1" dirty="0" smtClean="0">
                  <a:solidFill>
                    <a:schemeClr val="accent3">
                      <a:lumMod val="75000"/>
                    </a:schemeClr>
                  </a:solidFill>
                </a:rPr>
                <a:t>Pay by Web</a:t>
              </a:r>
            </a:p>
          </p:txBody>
        </p:sp>
        <p:sp>
          <p:nvSpPr>
            <p:cNvPr id="14" name="TextBox 13"/>
            <p:cNvSpPr txBox="1"/>
            <p:nvPr/>
          </p:nvSpPr>
          <p:spPr>
            <a:xfrm>
              <a:off x="8305800" y="3733800"/>
              <a:ext cx="1219200" cy="954107"/>
            </a:xfrm>
            <a:prstGeom prst="rect">
              <a:avLst/>
            </a:prstGeom>
            <a:noFill/>
          </p:spPr>
          <p:txBody>
            <a:bodyPr wrap="square" rtlCol="0">
              <a:spAutoFit/>
            </a:bodyPr>
            <a:lstStyle/>
            <a:p>
              <a:pPr algn="ctr"/>
              <a:r>
                <a:rPr lang="en-US" sz="2800" b="1" dirty="0" smtClean="0">
                  <a:solidFill>
                    <a:schemeClr val="accent3">
                      <a:lumMod val="75000"/>
                    </a:schemeClr>
                  </a:solidFill>
                </a:rPr>
                <a:t>Pay by Phone</a:t>
              </a:r>
            </a:p>
          </p:txBody>
        </p:sp>
        <p:sp>
          <p:nvSpPr>
            <p:cNvPr id="15" name="TextBox 14"/>
            <p:cNvSpPr txBox="1"/>
            <p:nvPr/>
          </p:nvSpPr>
          <p:spPr>
            <a:xfrm>
              <a:off x="6172200" y="2627293"/>
              <a:ext cx="1524000" cy="954107"/>
            </a:xfrm>
            <a:prstGeom prst="rect">
              <a:avLst/>
            </a:prstGeom>
            <a:noFill/>
          </p:spPr>
          <p:txBody>
            <a:bodyPr wrap="square" rtlCol="0">
              <a:spAutoFit/>
            </a:bodyPr>
            <a:lstStyle/>
            <a:p>
              <a:pPr algn="ctr"/>
              <a:r>
                <a:rPr lang="en-US" sz="2800" b="1" dirty="0" smtClean="0">
                  <a:solidFill>
                    <a:schemeClr val="accent3">
                      <a:lumMod val="75000"/>
                    </a:schemeClr>
                  </a:solidFill>
                </a:rPr>
                <a:t>Pay by Text</a:t>
              </a:r>
            </a:p>
          </p:txBody>
        </p:sp>
      </p:grpSp>
      <p:sp>
        <p:nvSpPr>
          <p:cNvPr id="16" name="TextBox 15"/>
          <p:cNvSpPr txBox="1"/>
          <p:nvPr/>
        </p:nvSpPr>
        <p:spPr>
          <a:xfrm>
            <a:off x="383931" y="2189707"/>
            <a:ext cx="6096000" cy="3323987"/>
          </a:xfrm>
          <a:prstGeom prst="rect">
            <a:avLst/>
          </a:prstGeom>
          <a:noFill/>
        </p:spPr>
        <p:txBody>
          <a:bodyPr wrap="square" rtlCol="0">
            <a:spAutoFit/>
          </a:bodyPr>
          <a:lstStyle/>
          <a:p>
            <a:pPr>
              <a:buFont typeface="Wingdings" pitchFamily="2" charset="2"/>
              <a:buChar char="v"/>
            </a:pPr>
            <a:r>
              <a:rPr lang="en-US" sz="2400" dirty="0" smtClean="0">
                <a:solidFill>
                  <a:schemeClr val="accent3">
                    <a:lumMod val="75000"/>
                  </a:schemeClr>
                </a:solidFill>
              </a:rPr>
              <a:t>Electronic Check Processing (ACH)</a:t>
            </a:r>
          </a:p>
          <a:p>
            <a:pPr>
              <a:buFont typeface="Wingdings" pitchFamily="2" charset="2"/>
              <a:buChar char="v"/>
            </a:pPr>
            <a:r>
              <a:rPr lang="en-US" sz="2400" dirty="0" smtClean="0">
                <a:solidFill>
                  <a:schemeClr val="accent3">
                    <a:lumMod val="75000"/>
                  </a:schemeClr>
                </a:solidFill>
              </a:rPr>
              <a:t>Credit / Debit / Prepaid Cards</a:t>
            </a:r>
          </a:p>
          <a:p>
            <a:pPr>
              <a:buFont typeface="Wingdings" pitchFamily="2" charset="2"/>
              <a:buChar char="v"/>
            </a:pPr>
            <a:r>
              <a:rPr lang="en-US" sz="2400" dirty="0" smtClean="0">
                <a:solidFill>
                  <a:schemeClr val="accent3">
                    <a:lumMod val="75000"/>
                  </a:schemeClr>
                </a:solidFill>
              </a:rPr>
              <a:t>Web Payments</a:t>
            </a:r>
          </a:p>
          <a:p>
            <a:pPr>
              <a:buFont typeface="Wingdings" pitchFamily="2" charset="2"/>
              <a:buChar char="v"/>
            </a:pPr>
            <a:r>
              <a:rPr lang="en-US" sz="2400" dirty="0" smtClean="0">
                <a:solidFill>
                  <a:schemeClr val="accent3">
                    <a:lumMod val="75000"/>
                  </a:schemeClr>
                </a:solidFill>
              </a:rPr>
              <a:t>Mobile Payments</a:t>
            </a:r>
          </a:p>
          <a:p>
            <a:pPr>
              <a:buFont typeface="Wingdings" pitchFamily="2" charset="2"/>
              <a:buChar char="v"/>
            </a:pPr>
            <a:r>
              <a:rPr lang="en-US" sz="2400" dirty="0" smtClean="0">
                <a:solidFill>
                  <a:schemeClr val="accent3">
                    <a:lumMod val="75000"/>
                  </a:schemeClr>
                </a:solidFill>
              </a:rPr>
              <a:t>Pay by Phone (Interactive and Automated)</a:t>
            </a:r>
          </a:p>
          <a:p>
            <a:pPr>
              <a:buFont typeface="Wingdings" pitchFamily="2" charset="2"/>
              <a:buChar char="v"/>
            </a:pPr>
            <a:r>
              <a:rPr lang="en-US" sz="2400" dirty="0" smtClean="0">
                <a:solidFill>
                  <a:schemeClr val="accent3">
                    <a:lumMod val="75000"/>
                  </a:schemeClr>
                </a:solidFill>
              </a:rPr>
              <a:t>Pay by Text</a:t>
            </a:r>
          </a:p>
          <a:p>
            <a:pPr>
              <a:buFont typeface="Wingdings" pitchFamily="2" charset="2"/>
              <a:buChar char="v"/>
            </a:pPr>
            <a:r>
              <a:rPr lang="en-US" sz="2400" dirty="0" smtClean="0">
                <a:solidFill>
                  <a:schemeClr val="accent3">
                    <a:lumMod val="75000"/>
                  </a:schemeClr>
                </a:solidFill>
              </a:rPr>
              <a:t>Terminal Payments</a:t>
            </a:r>
          </a:p>
          <a:p>
            <a:pPr>
              <a:buFont typeface="Wingdings" pitchFamily="2" charset="2"/>
              <a:buChar char="v"/>
            </a:pPr>
            <a:r>
              <a:rPr lang="en-US" sz="2400" dirty="0" smtClean="0">
                <a:solidFill>
                  <a:schemeClr val="accent3">
                    <a:lumMod val="75000"/>
                  </a:schemeClr>
                </a:solidFill>
              </a:rPr>
              <a:t>Tablet Kiosk Payments</a:t>
            </a:r>
          </a:p>
          <a:p>
            <a:r>
              <a:rPr lang="en-US" dirty="0" smtClean="0">
                <a:solidFill>
                  <a:schemeClr val="bg1"/>
                </a:solidFill>
              </a:rPr>
              <a:t> </a:t>
            </a:r>
          </a:p>
        </p:txBody>
      </p:sp>
      <p:sp>
        <p:nvSpPr>
          <p:cNvPr id="17" name="TextBox 16"/>
          <p:cNvSpPr txBox="1"/>
          <p:nvPr/>
        </p:nvSpPr>
        <p:spPr>
          <a:xfrm>
            <a:off x="0" y="6544270"/>
            <a:ext cx="9372600" cy="923330"/>
          </a:xfrm>
          <a:prstGeom prst="rect">
            <a:avLst/>
          </a:prstGeom>
          <a:noFill/>
        </p:spPr>
        <p:txBody>
          <a:bodyPr wrap="square" rtlCol="0">
            <a:spAutoFit/>
          </a:bodyPr>
          <a:lstStyle/>
          <a:p>
            <a:r>
              <a:rPr lang="en-US" u="sng" dirty="0" smtClean="0">
                <a:solidFill>
                  <a:schemeClr val="bg1"/>
                </a:solidFill>
              </a:rPr>
              <a:t>Electronic Communications Compliance- </a:t>
            </a:r>
            <a:r>
              <a:rPr lang="en-US" dirty="0" smtClean="0">
                <a:solidFill>
                  <a:schemeClr val="bg1"/>
                </a:solidFill>
              </a:rPr>
              <a:t>It is important to obtain authorization from each customer that grants the Dealer permission to send text/email messages.</a:t>
            </a:r>
          </a:p>
          <a:p>
            <a:endParaRPr lang="en-US"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winding_road.png"/>
          <p:cNvPicPr>
            <a:picLocks noChangeAspect="1"/>
          </p:cNvPicPr>
          <p:nvPr/>
        </p:nvPicPr>
        <p:blipFill>
          <a:blip r:embed="rId3" cstate="print"/>
          <a:srcRect t="26738"/>
          <a:stretch>
            <a:fillRect/>
          </a:stretch>
        </p:blipFill>
        <p:spPr>
          <a:xfrm flipH="1">
            <a:off x="5429614" y="2057400"/>
            <a:ext cx="4628786" cy="5219700"/>
          </a:xfrm>
          <a:prstGeom prst="rect">
            <a:avLst/>
          </a:prstGeom>
        </p:spPr>
      </p:pic>
      <p:sp>
        <p:nvSpPr>
          <p:cNvPr id="2" name="Title 1"/>
          <p:cNvSpPr>
            <a:spLocks noGrp="1"/>
          </p:cNvSpPr>
          <p:nvPr>
            <p:ph type="ctrTitle"/>
          </p:nvPr>
        </p:nvSpPr>
        <p:spPr>
          <a:xfrm>
            <a:off x="228600" y="228601"/>
            <a:ext cx="9372600" cy="914399"/>
          </a:xfrm>
        </p:spPr>
        <p:txBody>
          <a:bodyPr/>
          <a:lstStyle/>
          <a:p>
            <a:r>
              <a:rPr lang="en-US" dirty="0" smtClean="0"/>
              <a:t>Where to Lead the Customer?</a:t>
            </a:r>
            <a:endParaRPr lang="en-US" dirty="0"/>
          </a:p>
        </p:txBody>
      </p:sp>
      <p:sp>
        <p:nvSpPr>
          <p:cNvPr id="5" name="TextBox 4"/>
          <p:cNvSpPr txBox="1"/>
          <p:nvPr/>
        </p:nvSpPr>
        <p:spPr>
          <a:xfrm>
            <a:off x="381000" y="1219200"/>
            <a:ext cx="9144000" cy="5663089"/>
          </a:xfrm>
          <a:prstGeom prst="rect">
            <a:avLst/>
          </a:prstGeom>
          <a:noFill/>
        </p:spPr>
        <p:txBody>
          <a:bodyPr wrap="square" rtlCol="0">
            <a:spAutoFit/>
          </a:bodyPr>
          <a:lstStyle/>
          <a:p>
            <a:r>
              <a:rPr lang="en-US" sz="2800" b="1" dirty="0" smtClean="0">
                <a:solidFill>
                  <a:schemeClr val="accent6">
                    <a:lumMod val="50000"/>
                  </a:schemeClr>
                </a:solidFill>
              </a:rPr>
              <a:t>Credit Card</a:t>
            </a:r>
          </a:p>
          <a:p>
            <a:pPr lvl="1">
              <a:buFont typeface="Arial" pitchFamily="34" charset="0"/>
              <a:buChar char="•"/>
            </a:pPr>
            <a:r>
              <a:rPr lang="en-US" sz="2400" dirty="0" smtClean="0">
                <a:solidFill>
                  <a:schemeClr val="accent3">
                    <a:lumMod val="75000"/>
                  </a:schemeClr>
                </a:solidFill>
              </a:rPr>
              <a:t>  Preference is debit card = lower fees to the dealer.</a:t>
            </a:r>
          </a:p>
          <a:p>
            <a:endParaRPr lang="en-US" dirty="0" smtClean="0"/>
          </a:p>
          <a:p>
            <a:endParaRPr lang="en-US" sz="2800" b="1" dirty="0" smtClean="0">
              <a:solidFill>
                <a:schemeClr val="accent6">
                  <a:lumMod val="50000"/>
                </a:schemeClr>
              </a:solidFill>
            </a:endParaRPr>
          </a:p>
          <a:p>
            <a:r>
              <a:rPr lang="en-US" sz="2800" b="1" dirty="0" smtClean="0">
                <a:solidFill>
                  <a:schemeClr val="accent6">
                    <a:lumMod val="50000"/>
                  </a:schemeClr>
                </a:solidFill>
              </a:rPr>
              <a:t>ACH- FIRST CHOICE!</a:t>
            </a:r>
          </a:p>
          <a:p>
            <a:pPr lvl="1">
              <a:buFont typeface="Arial" pitchFamily="34" charset="0"/>
              <a:buChar char="•"/>
            </a:pPr>
            <a:r>
              <a:rPr lang="en-US" sz="2400" dirty="0" smtClean="0">
                <a:solidFill>
                  <a:schemeClr val="accent3">
                    <a:lumMod val="75000"/>
                  </a:schemeClr>
                </a:solidFill>
              </a:rPr>
              <a:t>  Lower cost to the Dealer…no interchange fees</a:t>
            </a:r>
          </a:p>
          <a:p>
            <a:pPr lvl="1">
              <a:buFont typeface="Arial" pitchFamily="34" charset="0"/>
              <a:buChar char="•"/>
            </a:pPr>
            <a:r>
              <a:rPr lang="en-US" sz="2400" dirty="0" smtClean="0">
                <a:solidFill>
                  <a:schemeClr val="accent3">
                    <a:lumMod val="75000"/>
                  </a:schemeClr>
                </a:solidFill>
              </a:rPr>
              <a:t>  Everyone asks about NSF Return fees </a:t>
            </a:r>
          </a:p>
          <a:p>
            <a:pPr lvl="1">
              <a:buFont typeface="Arial" pitchFamily="34" charset="0"/>
              <a:buChar char="•"/>
            </a:pPr>
            <a:endParaRPr lang="en-US" dirty="0" smtClean="0"/>
          </a:p>
          <a:p>
            <a:endParaRPr lang="en-US" sz="2800" b="1" dirty="0" smtClean="0">
              <a:solidFill>
                <a:schemeClr val="accent6">
                  <a:lumMod val="50000"/>
                </a:schemeClr>
              </a:solidFill>
            </a:endParaRPr>
          </a:p>
          <a:p>
            <a:r>
              <a:rPr lang="en-US" sz="2800" b="1" dirty="0" smtClean="0">
                <a:solidFill>
                  <a:schemeClr val="accent6">
                    <a:lumMod val="50000"/>
                  </a:schemeClr>
                </a:solidFill>
              </a:rPr>
              <a:t>Recurring vs. Non recurring</a:t>
            </a:r>
          </a:p>
          <a:p>
            <a:pPr lvl="1">
              <a:buFont typeface="Arial" pitchFamily="34" charset="0"/>
              <a:buChar char="•"/>
            </a:pPr>
            <a:r>
              <a:rPr lang="en-US" sz="2400" dirty="0" smtClean="0">
                <a:solidFill>
                  <a:schemeClr val="accent3">
                    <a:lumMod val="75000"/>
                  </a:schemeClr>
                </a:solidFill>
              </a:rPr>
              <a:t>  Recurring is like cruise control</a:t>
            </a:r>
          </a:p>
          <a:p>
            <a:pPr lvl="1">
              <a:buFont typeface="Arial" pitchFamily="34" charset="0"/>
              <a:buChar char="•"/>
            </a:pPr>
            <a:r>
              <a:rPr lang="en-US" sz="2400" dirty="0" smtClean="0">
                <a:solidFill>
                  <a:schemeClr val="accent3">
                    <a:lumMod val="75000"/>
                  </a:schemeClr>
                </a:solidFill>
              </a:rPr>
              <a:t>  Non-recurring is more labor intensive</a:t>
            </a:r>
          </a:p>
          <a:p>
            <a:pPr lvl="1">
              <a:buFont typeface="Arial" pitchFamily="34" charset="0"/>
              <a:buChar char="•"/>
            </a:pPr>
            <a:r>
              <a:rPr lang="en-US" sz="2400" dirty="0" smtClean="0">
                <a:solidFill>
                  <a:schemeClr val="accent3">
                    <a:lumMod val="75000"/>
                  </a:schemeClr>
                </a:solidFill>
              </a:rPr>
              <a:t>  Think incentives for the customer and collectors</a:t>
            </a:r>
          </a:p>
          <a:p>
            <a:pPr lvl="1">
              <a:buFont typeface="Arial" pitchFamily="34" charset="0"/>
              <a:buChar char="•"/>
            </a:pPr>
            <a:endParaRPr lang="en-US" dirty="0" smtClean="0"/>
          </a:p>
          <a:p>
            <a:endParaRPr lang="en-US" sz="600" dirty="0" smtClean="0"/>
          </a:p>
          <a:p>
            <a:pPr lvl="1"/>
            <a:endParaRPr lang="en-US" dirty="0" smtClean="0"/>
          </a:p>
        </p:txBody>
      </p:sp>
      <p:pic>
        <p:nvPicPr>
          <p:cNvPr id="7" name="Picture 6" descr="iStock_winding_road.png"/>
          <p:cNvPicPr>
            <a:picLocks noChangeAspect="1"/>
          </p:cNvPicPr>
          <p:nvPr/>
        </p:nvPicPr>
        <p:blipFill>
          <a:blip r:embed="rId3" cstate="print"/>
          <a:srcRect l="68182" b="87374"/>
          <a:stretch>
            <a:fillRect/>
          </a:stretch>
        </p:blipFill>
        <p:spPr>
          <a:xfrm>
            <a:off x="4876800" y="762000"/>
            <a:ext cx="3200400" cy="9525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0"/>
            <a:ext cx="7694735" cy="1726627"/>
          </a:xfrm>
        </p:spPr>
        <p:txBody>
          <a:bodyPr/>
          <a:lstStyle/>
          <a:p>
            <a:r>
              <a:rPr lang="en-US" sz="4500" b="1" dirty="0" smtClean="0"/>
              <a:t>Make it easy for the customer…</a:t>
            </a:r>
            <a:endParaRPr lang="en-US" sz="4500" b="1" dirty="0"/>
          </a:p>
        </p:txBody>
      </p:sp>
      <p:sp>
        <p:nvSpPr>
          <p:cNvPr id="5" name="Content Placeholder 2"/>
          <p:cNvSpPr txBox="1">
            <a:spLocks/>
          </p:cNvSpPr>
          <p:nvPr/>
        </p:nvSpPr>
        <p:spPr>
          <a:xfrm>
            <a:off x="0" y="1554480"/>
            <a:ext cx="10058400" cy="5699760"/>
          </a:xfrm>
          <a:prstGeom prst="rect">
            <a:avLst/>
          </a:prstGeom>
        </p:spPr>
        <p:txBody>
          <a:bodyPr vert="horz" lIns="91429" tIns="45715" rIns="91429" bIns="45715">
            <a:normAutofit/>
          </a:bodyPr>
          <a:lstStyle/>
          <a:p>
            <a:r>
              <a:rPr lang="en-US" sz="3100" dirty="0" smtClean="0">
                <a:solidFill>
                  <a:schemeClr val="bg1"/>
                </a:solidFill>
              </a:rPr>
              <a:t> </a:t>
            </a:r>
          </a:p>
          <a:p>
            <a:r>
              <a:rPr lang="en-US" sz="3100" dirty="0" smtClean="0">
                <a:solidFill>
                  <a:schemeClr val="bg1"/>
                </a:solidFill>
              </a:rPr>
              <a:t>Nowadays collection departments use different avenues of reaching customers. Gone are the days where your customers are </a:t>
            </a:r>
            <a:r>
              <a:rPr lang="en-US" sz="3100" u="sng" dirty="0" smtClean="0">
                <a:solidFill>
                  <a:schemeClr val="bg1"/>
                </a:solidFill>
              </a:rPr>
              <a:t>just</a:t>
            </a:r>
            <a:r>
              <a:rPr lang="en-US" sz="3100" dirty="0" smtClean="0">
                <a:solidFill>
                  <a:schemeClr val="bg1"/>
                </a:solidFill>
              </a:rPr>
              <a:t> being reached by a phone call.</a:t>
            </a:r>
          </a:p>
          <a:p>
            <a:endParaRPr lang="en-US" sz="3100" dirty="0" smtClean="0">
              <a:solidFill>
                <a:schemeClr val="bg1"/>
              </a:solidFill>
            </a:endParaRPr>
          </a:p>
          <a:p>
            <a:r>
              <a:rPr lang="en-US" sz="3100" b="1" u="sng" dirty="0" smtClean="0">
                <a:solidFill>
                  <a:schemeClr val="bg1"/>
                </a:solidFill>
              </a:rPr>
              <a:t>Are you collecting payments in a resourceful way?</a:t>
            </a:r>
          </a:p>
          <a:p>
            <a:endParaRPr lang="en-US" sz="3100" b="1" dirty="0" smtClean="0">
              <a:solidFill>
                <a:schemeClr val="bg1"/>
              </a:solidFill>
            </a:endParaRPr>
          </a:p>
          <a:p>
            <a:r>
              <a:rPr lang="en-US" sz="3100" b="1" u="sng" dirty="0" smtClean="0">
                <a:solidFill>
                  <a:schemeClr val="bg1"/>
                </a:solidFill>
              </a:rPr>
              <a:t>Are your collection practices safe? Are they legal?</a:t>
            </a:r>
          </a:p>
          <a:p>
            <a:endParaRPr lang="en-US" sz="3100" dirty="0" smtClean="0">
              <a:solidFill>
                <a:schemeClr val="bg1"/>
              </a:solidFill>
            </a:endParaRPr>
          </a:p>
          <a:p>
            <a:r>
              <a:rPr lang="en-US" sz="3100" dirty="0" smtClean="0">
                <a:solidFill>
                  <a:schemeClr val="bg1"/>
                </a:solidFill>
              </a:rPr>
              <a:t>Now is the time to implement new collecting methods!</a:t>
            </a:r>
          </a:p>
          <a:p>
            <a:pPr defTabSz="1018824">
              <a:lnSpc>
                <a:spcPct val="90000"/>
              </a:lnSpc>
              <a:buClr>
                <a:schemeClr val="accent2"/>
              </a:buClr>
              <a:buSzPct val="60000"/>
              <a:defRPr/>
            </a:pPr>
            <a:endParaRPr lang="en-US" sz="2800" b="1" dirty="0" smtClean="0">
              <a:solidFill>
                <a:schemeClr val="bg1"/>
              </a:solidFill>
            </a:endParaRPr>
          </a:p>
          <a:p>
            <a:pPr defTabSz="1018824">
              <a:lnSpc>
                <a:spcPct val="90000"/>
              </a:lnSpc>
              <a:buClr>
                <a:schemeClr val="accent2"/>
              </a:buClr>
              <a:buSzPct val="60000"/>
              <a:defRPr/>
            </a:pPr>
            <a:endParaRPr lang="en-US" sz="3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0"/>
            <a:ext cx="8717280" cy="1726627"/>
          </a:xfrm>
        </p:spPr>
        <p:txBody>
          <a:bodyPr/>
          <a:lstStyle/>
          <a:p>
            <a:r>
              <a:rPr lang="en-US" sz="4500" b="1" dirty="0" smtClean="0"/>
              <a:t>Paymaxx is integrated  with Textmaxx </a:t>
            </a:r>
            <a:br>
              <a:rPr lang="en-US" sz="4500" b="1" dirty="0" smtClean="0"/>
            </a:br>
            <a:r>
              <a:rPr lang="en-US" sz="2700" b="1" dirty="0" smtClean="0"/>
              <a:t> Marketing,  Service, Collections and Sales</a:t>
            </a:r>
            <a:endParaRPr lang="en-US" sz="2700" b="1" dirty="0"/>
          </a:p>
        </p:txBody>
      </p:sp>
      <p:sp>
        <p:nvSpPr>
          <p:cNvPr id="5" name="Content Placeholder 2"/>
          <p:cNvSpPr txBox="1">
            <a:spLocks/>
          </p:cNvSpPr>
          <p:nvPr/>
        </p:nvSpPr>
        <p:spPr>
          <a:xfrm>
            <a:off x="381000" y="1752600"/>
            <a:ext cx="4777740" cy="4058920"/>
          </a:xfrm>
          <a:prstGeom prst="rect">
            <a:avLst/>
          </a:prstGeom>
        </p:spPr>
        <p:txBody>
          <a:bodyPr vert="horz" lIns="91429" tIns="45715" rIns="91429" bIns="45715">
            <a:normAutofit/>
          </a:bodyPr>
          <a:lstStyle/>
          <a:p>
            <a:r>
              <a:rPr lang="en-US" sz="2500" b="1" u="sng" dirty="0" smtClean="0">
                <a:solidFill>
                  <a:schemeClr val="bg1"/>
                </a:solidFill>
              </a:rPr>
              <a:t>Making it Easy for the Dealership </a:t>
            </a:r>
          </a:p>
          <a:p>
            <a:pPr marL="356589" lvl="1" indent="-356589">
              <a:lnSpc>
                <a:spcPct val="90000"/>
              </a:lnSpc>
              <a:spcBef>
                <a:spcPts val="780"/>
              </a:spcBef>
              <a:buClr>
                <a:schemeClr val="accent1"/>
              </a:buClr>
              <a:buSzPct val="60000"/>
              <a:buFont typeface="Wingdings" pitchFamily="2" charset="2"/>
              <a:buChar char="q"/>
            </a:pPr>
            <a:r>
              <a:rPr lang="en-US" sz="2300" dirty="0" smtClean="0">
                <a:solidFill>
                  <a:schemeClr val="bg1"/>
                </a:solidFill>
              </a:rPr>
              <a:t>Click to capture customer consent</a:t>
            </a:r>
          </a:p>
          <a:p>
            <a:pPr marL="356589" lvl="1" indent="-356589">
              <a:lnSpc>
                <a:spcPct val="90000"/>
              </a:lnSpc>
              <a:spcBef>
                <a:spcPts val="780"/>
              </a:spcBef>
              <a:buClr>
                <a:schemeClr val="accent1"/>
              </a:buClr>
              <a:buSzPct val="60000"/>
              <a:buFont typeface="Wingdings" pitchFamily="2" charset="2"/>
              <a:buChar char="q"/>
            </a:pPr>
            <a:r>
              <a:rPr lang="en-US" sz="2300" dirty="0" smtClean="0">
                <a:solidFill>
                  <a:schemeClr val="bg1"/>
                </a:solidFill>
              </a:rPr>
              <a:t>Two way texting with customer</a:t>
            </a:r>
          </a:p>
          <a:p>
            <a:pPr marL="356589" lvl="1" indent="-356589">
              <a:lnSpc>
                <a:spcPct val="90000"/>
              </a:lnSpc>
              <a:spcBef>
                <a:spcPts val="780"/>
              </a:spcBef>
              <a:buClr>
                <a:schemeClr val="accent1"/>
              </a:buClr>
              <a:buSzPct val="60000"/>
              <a:buFont typeface="Wingdings" pitchFamily="2" charset="2"/>
              <a:buChar char="q"/>
            </a:pPr>
            <a:r>
              <a:rPr lang="en-US" sz="2300" dirty="0" smtClean="0">
                <a:solidFill>
                  <a:schemeClr val="bg1"/>
                </a:solidFill>
              </a:rPr>
              <a:t>Send automatic payment reminders</a:t>
            </a:r>
          </a:p>
          <a:p>
            <a:pPr marL="356589" lvl="1" indent="-356589">
              <a:lnSpc>
                <a:spcPct val="90000"/>
              </a:lnSpc>
              <a:spcBef>
                <a:spcPts val="780"/>
              </a:spcBef>
              <a:buClr>
                <a:schemeClr val="accent1"/>
              </a:buClr>
              <a:buSzPct val="60000"/>
              <a:buFont typeface="Wingdings" pitchFamily="2" charset="2"/>
              <a:buChar char="q"/>
            </a:pPr>
            <a:r>
              <a:rPr lang="en-US" sz="2300" dirty="0" smtClean="0">
                <a:solidFill>
                  <a:schemeClr val="bg1"/>
                </a:solidFill>
              </a:rPr>
              <a:t>Send follow-up Auto Dialer call</a:t>
            </a:r>
          </a:p>
          <a:p>
            <a:pPr marL="356589" lvl="1" indent="-356589">
              <a:lnSpc>
                <a:spcPct val="90000"/>
              </a:lnSpc>
              <a:spcBef>
                <a:spcPts val="780"/>
              </a:spcBef>
              <a:buClr>
                <a:schemeClr val="accent1"/>
              </a:buClr>
              <a:buSzPct val="60000"/>
              <a:buFont typeface="Wingdings" pitchFamily="2" charset="2"/>
              <a:buChar char="q"/>
            </a:pPr>
            <a:r>
              <a:rPr lang="en-US" sz="2300" dirty="0" smtClean="0">
                <a:solidFill>
                  <a:schemeClr val="bg1"/>
                </a:solidFill>
              </a:rPr>
              <a:t>Capture/Search conversation history</a:t>
            </a:r>
          </a:p>
          <a:p>
            <a:pPr marL="356589" lvl="1" indent="-356589">
              <a:lnSpc>
                <a:spcPct val="90000"/>
              </a:lnSpc>
              <a:spcBef>
                <a:spcPts val="780"/>
              </a:spcBef>
              <a:buClr>
                <a:schemeClr val="accent1"/>
              </a:buClr>
              <a:buSzPct val="60000"/>
              <a:buFont typeface="Wingdings" pitchFamily="2" charset="2"/>
              <a:buChar char="q"/>
            </a:pPr>
            <a:r>
              <a:rPr lang="en-US" sz="2300" dirty="0" smtClean="0">
                <a:solidFill>
                  <a:schemeClr val="bg1"/>
                </a:solidFill>
              </a:rPr>
              <a:t>Templates for Account Info, Marketing, Sales, Service </a:t>
            </a:r>
          </a:p>
          <a:p>
            <a:endParaRPr lang="en-US" sz="2200" dirty="0" smtClean="0">
              <a:solidFill>
                <a:schemeClr val="bg1"/>
              </a:solidFill>
            </a:endParaRPr>
          </a:p>
          <a:p>
            <a:endParaRPr lang="en-US" sz="2200" dirty="0" smtClean="0">
              <a:solidFill>
                <a:schemeClr val="bg1"/>
              </a:solidFill>
            </a:endParaRPr>
          </a:p>
          <a:p>
            <a:endParaRPr lang="en-US" sz="2700" dirty="0" smtClean="0">
              <a:solidFill>
                <a:schemeClr val="bg1"/>
              </a:solidFill>
            </a:endParaRPr>
          </a:p>
          <a:p>
            <a:pPr>
              <a:buFont typeface="Arial" pitchFamily="34" charset="0"/>
              <a:buChar char="•"/>
            </a:pPr>
            <a:endParaRPr lang="en-US" sz="2700" dirty="0" smtClean="0">
              <a:solidFill>
                <a:schemeClr val="bg1"/>
              </a:solidFill>
            </a:endParaRPr>
          </a:p>
          <a:p>
            <a:endParaRPr lang="en-US" sz="2700" dirty="0" smtClean="0">
              <a:solidFill>
                <a:schemeClr val="bg1"/>
              </a:solidFill>
            </a:endParaRPr>
          </a:p>
          <a:p>
            <a:pPr>
              <a:buFont typeface="Arial" pitchFamily="34" charset="0"/>
              <a:buChar char="•"/>
            </a:pPr>
            <a:endParaRPr lang="en-US" sz="2700" dirty="0" smtClean="0">
              <a:solidFill>
                <a:schemeClr val="bg1"/>
              </a:solidFill>
            </a:endParaRPr>
          </a:p>
          <a:p>
            <a:pPr defTabSz="1018824">
              <a:lnSpc>
                <a:spcPct val="90000"/>
              </a:lnSpc>
              <a:buClr>
                <a:schemeClr val="accent2"/>
              </a:buClr>
              <a:buSzPct val="60000"/>
              <a:defRPr/>
            </a:pPr>
            <a:endParaRPr lang="en-US" sz="2800" dirty="0">
              <a:solidFill>
                <a:schemeClr val="bg1"/>
              </a:solidFill>
            </a:endParaRPr>
          </a:p>
        </p:txBody>
      </p:sp>
      <p:sp>
        <p:nvSpPr>
          <p:cNvPr id="7" name="TextBox 6"/>
          <p:cNvSpPr txBox="1"/>
          <p:nvPr/>
        </p:nvSpPr>
        <p:spPr>
          <a:xfrm>
            <a:off x="152400" y="5543481"/>
            <a:ext cx="10058400" cy="2000319"/>
          </a:xfrm>
          <a:prstGeom prst="rect">
            <a:avLst/>
          </a:prstGeom>
          <a:noFill/>
        </p:spPr>
        <p:txBody>
          <a:bodyPr wrap="square" lIns="101882" tIns="50941" rIns="101882" bIns="50941" rtlCol="0">
            <a:spAutoFit/>
          </a:bodyPr>
          <a:lstStyle/>
          <a:p>
            <a:pPr lvl="1">
              <a:lnSpc>
                <a:spcPct val="90000"/>
              </a:lnSpc>
              <a:buClr>
                <a:schemeClr val="accent2"/>
              </a:buClr>
              <a:buSzPct val="60000"/>
              <a:buFont typeface="Arial" pitchFamily="34" charset="0"/>
              <a:buChar char="•"/>
            </a:pPr>
            <a:endParaRPr lang="en-US" sz="2700" i="1" dirty="0" smtClean="0">
              <a:solidFill>
                <a:schemeClr val="bg1"/>
              </a:solidFill>
            </a:endParaRPr>
          </a:p>
          <a:p>
            <a:r>
              <a:rPr lang="en-US" sz="2700" b="1" i="1" dirty="0" smtClean="0">
                <a:solidFill>
                  <a:schemeClr val="bg1"/>
                </a:solidFill>
              </a:rPr>
              <a:t>Text messages have quickly become one of America’s main form of communication. </a:t>
            </a:r>
            <a:r>
              <a:rPr lang="en-US" sz="2700" b="1" i="1" u="sng" dirty="0" smtClean="0">
                <a:solidFill>
                  <a:schemeClr val="bg1"/>
                </a:solidFill>
              </a:rPr>
              <a:t>94% of text messages are viewed within 9 minutes of delivery.</a:t>
            </a:r>
            <a:r>
              <a:rPr lang="en-US" sz="2700" b="1" i="1" dirty="0" smtClean="0">
                <a:solidFill>
                  <a:schemeClr val="bg1"/>
                </a:solidFill>
              </a:rPr>
              <a:t> </a:t>
            </a:r>
          </a:p>
          <a:p>
            <a:endParaRPr lang="en-US" dirty="0">
              <a:solidFill>
                <a:schemeClr val="bg1"/>
              </a:solidFill>
            </a:endParaRPr>
          </a:p>
        </p:txBody>
      </p:sp>
      <p:cxnSp>
        <p:nvCxnSpPr>
          <p:cNvPr id="9" name="Straight Connector 8"/>
          <p:cNvCxnSpPr/>
          <p:nvPr/>
        </p:nvCxnSpPr>
        <p:spPr>
          <a:xfrm>
            <a:off x="209550" y="5867400"/>
            <a:ext cx="96393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5196840" y="1813560"/>
            <a:ext cx="4526280" cy="3108960"/>
          </a:xfrm>
          <a:prstGeom prst="rect">
            <a:avLst/>
          </a:prstGeom>
        </p:spPr>
        <p:txBody>
          <a:bodyPr vert="horz" lIns="91429" tIns="45715" rIns="91429" bIns="45715">
            <a:normAutofit fontScale="92500" lnSpcReduction="10000"/>
          </a:bodyPr>
          <a:lstStyle/>
          <a:p>
            <a:r>
              <a:rPr lang="en-US" sz="2200" b="1" u="sng" dirty="0" smtClean="0">
                <a:solidFill>
                  <a:schemeClr val="bg1"/>
                </a:solidFill>
              </a:rPr>
              <a:t>Making it Easy for the Customer</a:t>
            </a:r>
          </a:p>
          <a:p>
            <a:pPr marL="356589" lvl="1" indent="-356589">
              <a:lnSpc>
                <a:spcPct val="90000"/>
              </a:lnSpc>
              <a:spcBef>
                <a:spcPts val="780"/>
              </a:spcBef>
              <a:buClr>
                <a:schemeClr val="accent1"/>
              </a:buClr>
              <a:buSzPct val="60000"/>
              <a:buFont typeface="Wingdings" pitchFamily="2" charset="2"/>
              <a:buChar char="q"/>
            </a:pPr>
            <a:r>
              <a:rPr lang="en-US" sz="2400" dirty="0" smtClean="0">
                <a:solidFill>
                  <a:schemeClr val="bg1"/>
                </a:solidFill>
              </a:rPr>
              <a:t>Opt-in / Opt-out by customer</a:t>
            </a:r>
          </a:p>
          <a:p>
            <a:pPr marL="356589" lvl="1" indent="-356589">
              <a:lnSpc>
                <a:spcPct val="90000"/>
              </a:lnSpc>
              <a:spcBef>
                <a:spcPts val="780"/>
              </a:spcBef>
              <a:buClr>
                <a:schemeClr val="accent1"/>
              </a:buClr>
              <a:buSzPct val="60000"/>
              <a:buFont typeface="Wingdings" pitchFamily="2" charset="2"/>
              <a:buChar char="q"/>
            </a:pPr>
            <a:r>
              <a:rPr lang="en-US" sz="2400" dirty="0" smtClean="0">
                <a:solidFill>
                  <a:schemeClr val="bg1"/>
                </a:solidFill>
              </a:rPr>
              <a:t>Access to many payment options</a:t>
            </a:r>
          </a:p>
          <a:p>
            <a:pPr marL="866001" lvl="2" indent="-356589">
              <a:lnSpc>
                <a:spcPct val="90000"/>
              </a:lnSpc>
              <a:spcBef>
                <a:spcPts val="780"/>
              </a:spcBef>
              <a:buClr>
                <a:schemeClr val="accent1"/>
              </a:buClr>
              <a:buSzPct val="60000"/>
              <a:buFont typeface="Wingdings" pitchFamily="2" charset="2"/>
              <a:buChar char="q"/>
            </a:pPr>
            <a:r>
              <a:rPr lang="en-US" sz="2400" dirty="0" smtClean="0">
                <a:solidFill>
                  <a:schemeClr val="bg1"/>
                </a:solidFill>
              </a:rPr>
              <a:t>1-Click to Pay via Text, Web or IVR </a:t>
            </a:r>
          </a:p>
          <a:p>
            <a:pPr marL="356589" lvl="1" indent="-356589">
              <a:lnSpc>
                <a:spcPct val="90000"/>
              </a:lnSpc>
              <a:spcBef>
                <a:spcPts val="780"/>
              </a:spcBef>
              <a:buClr>
                <a:schemeClr val="accent1"/>
              </a:buClr>
              <a:buSzPct val="60000"/>
              <a:buFont typeface="Wingdings" pitchFamily="2" charset="2"/>
              <a:buChar char="q"/>
            </a:pPr>
            <a:r>
              <a:rPr lang="en-US" sz="2400" dirty="0" smtClean="0">
                <a:solidFill>
                  <a:schemeClr val="bg1"/>
                </a:solidFill>
              </a:rPr>
              <a:t>Easy access to account information </a:t>
            </a:r>
          </a:p>
          <a:p>
            <a:pPr marL="356589" lvl="1" indent="-356589">
              <a:lnSpc>
                <a:spcPct val="90000"/>
              </a:lnSpc>
              <a:spcBef>
                <a:spcPts val="780"/>
              </a:spcBef>
              <a:buClr>
                <a:schemeClr val="accent1"/>
              </a:buClr>
              <a:buSzPct val="60000"/>
              <a:buFont typeface="Wingdings" pitchFamily="2" charset="2"/>
              <a:buChar char="q"/>
            </a:pPr>
            <a:r>
              <a:rPr lang="en-US" sz="2400" dirty="0" smtClean="0">
                <a:solidFill>
                  <a:schemeClr val="bg1"/>
                </a:solidFill>
              </a:rPr>
              <a:t>Convenient Communication</a:t>
            </a:r>
          </a:p>
          <a:p>
            <a:pPr marL="356589" lvl="1" indent="-356589">
              <a:lnSpc>
                <a:spcPct val="90000"/>
              </a:lnSpc>
              <a:spcBef>
                <a:spcPts val="780"/>
              </a:spcBef>
              <a:buClr>
                <a:schemeClr val="accent1"/>
              </a:buClr>
              <a:buSzPct val="60000"/>
              <a:buFont typeface="Wingdings" pitchFamily="2" charset="2"/>
              <a:buChar char="q"/>
            </a:pPr>
            <a:r>
              <a:rPr lang="en-US" sz="2400" dirty="0" smtClean="0">
                <a:solidFill>
                  <a:schemeClr val="bg1"/>
                </a:solidFill>
              </a:rPr>
              <a:t>Non-Confrontational</a:t>
            </a:r>
          </a:p>
          <a:p>
            <a:pPr marL="356589" lvl="1" indent="-356589">
              <a:lnSpc>
                <a:spcPct val="90000"/>
              </a:lnSpc>
              <a:spcBef>
                <a:spcPts val="780"/>
              </a:spcBef>
              <a:buClr>
                <a:schemeClr val="accent2"/>
              </a:buClr>
              <a:buSzPct val="60000"/>
              <a:buFont typeface="Wingdings"/>
              <a:buChar char=""/>
            </a:pPr>
            <a:endParaRPr lang="en-US" dirty="0" smtClean="0">
              <a:solidFill>
                <a:schemeClr val="bg1"/>
              </a:solidFill>
            </a:endParaRPr>
          </a:p>
          <a:p>
            <a:pPr marL="356589" lvl="1" indent="-356589">
              <a:lnSpc>
                <a:spcPct val="90000"/>
              </a:lnSpc>
              <a:spcBef>
                <a:spcPts val="780"/>
              </a:spcBef>
              <a:buClr>
                <a:schemeClr val="accent2"/>
              </a:buClr>
              <a:buSzPct val="60000"/>
              <a:buFont typeface="Wingdings"/>
              <a:buChar char=""/>
            </a:pPr>
            <a:endParaRPr lang="en-US" dirty="0" smtClean="0">
              <a:solidFill>
                <a:schemeClr val="bg1"/>
              </a:solidFill>
            </a:endParaRPr>
          </a:p>
          <a:p>
            <a:pPr marL="356589" lvl="1" indent="-356589">
              <a:lnSpc>
                <a:spcPct val="90000"/>
              </a:lnSpc>
              <a:spcBef>
                <a:spcPts val="780"/>
              </a:spcBef>
              <a:buClr>
                <a:schemeClr val="accent2"/>
              </a:buClr>
              <a:buSzPct val="60000"/>
              <a:buFont typeface="Wingdings"/>
              <a:buChar char=""/>
            </a:pPr>
            <a:endParaRPr lang="en-US" sz="2300" dirty="0" smtClean="0">
              <a:solidFill>
                <a:schemeClr val="bg1"/>
              </a:solidFill>
            </a:endParaRPr>
          </a:p>
          <a:p>
            <a:endParaRPr lang="en-US" sz="2200" dirty="0" smtClean="0">
              <a:solidFill>
                <a:schemeClr val="bg1"/>
              </a:solidFill>
            </a:endParaRPr>
          </a:p>
          <a:p>
            <a:endParaRPr lang="en-US" sz="2200" dirty="0" smtClean="0">
              <a:solidFill>
                <a:schemeClr val="bg1"/>
              </a:solidFill>
            </a:endParaRPr>
          </a:p>
          <a:p>
            <a:endParaRPr lang="en-US" sz="2700" dirty="0" smtClean="0">
              <a:solidFill>
                <a:schemeClr val="bg1"/>
              </a:solidFill>
            </a:endParaRPr>
          </a:p>
          <a:p>
            <a:endParaRPr lang="en-US" sz="2700" dirty="0" smtClean="0">
              <a:solidFill>
                <a:schemeClr val="bg1"/>
              </a:solidFill>
            </a:endParaRPr>
          </a:p>
          <a:p>
            <a:pPr>
              <a:buFont typeface="Arial" pitchFamily="34" charset="0"/>
              <a:buChar char="•"/>
            </a:pPr>
            <a:endParaRPr lang="en-US" sz="2700" dirty="0" smtClean="0">
              <a:solidFill>
                <a:schemeClr val="bg1"/>
              </a:solidFill>
            </a:endParaRPr>
          </a:p>
          <a:p>
            <a:pPr>
              <a:buFont typeface="Arial" pitchFamily="34" charset="0"/>
              <a:buChar char="•"/>
            </a:pPr>
            <a:endParaRPr lang="en-US" sz="2700" dirty="0" smtClean="0">
              <a:solidFill>
                <a:schemeClr val="bg1"/>
              </a:solidFill>
            </a:endParaRPr>
          </a:p>
          <a:p>
            <a:pPr defTabSz="1018824">
              <a:lnSpc>
                <a:spcPct val="90000"/>
              </a:lnSpc>
              <a:buClr>
                <a:schemeClr val="accent2"/>
              </a:buClr>
              <a:buSzPct val="60000"/>
              <a:defRPr/>
            </a:pPr>
            <a:endParaRPr lang="en-US" sz="2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152400"/>
            <a:ext cx="9220200" cy="1318514"/>
          </a:xfrm>
          <a:prstGeom prst="rect">
            <a:avLst/>
          </a:prstGeom>
        </p:spPr>
        <p:txBody>
          <a:bodyPr vert="horz" wrap="square" lIns="0" tIns="0" rIns="0" bIns="0" rtlCol="0" anchor="ctr" anchorCtr="0">
            <a:normAutofit fontScale="92500" lnSpcReduction="20000"/>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uLnTx/>
                <a:uFillTx/>
                <a:latin typeface="+mj-lt"/>
                <a:ea typeface="+mn-ea"/>
                <a:cs typeface="Arial" charset="0"/>
              </a:rPr>
              <a:t>State of the Art</a:t>
            </a:r>
            <a:r>
              <a:rPr kumimoji="0" lang="en-US" sz="5400" b="0" i="0" u="none" strike="noStrike" kern="1200" cap="none" spc="-150" normalizeH="0" noProof="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uLnTx/>
                <a:uFillTx/>
                <a:latin typeface="+mj-lt"/>
                <a:ea typeface="+mn-ea"/>
                <a:cs typeface="Arial" charset="0"/>
              </a:rPr>
              <a:t> Right Now…</a:t>
            </a:r>
            <a:r>
              <a:rPr kumimoji="0" lang="en-US" sz="5400" b="0" i="0" u="none" strike="noStrike" kern="1200" cap="none" spc="-150" normalizeH="0" baseline="0" noProof="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uLnTx/>
                <a:uFillTx/>
                <a:latin typeface="+mj-lt"/>
                <a:ea typeface="+mn-ea"/>
                <a:cs typeface="Arial" charset="0"/>
              </a:rPr>
              <a:t/>
            </a:r>
            <a:br>
              <a:rPr kumimoji="0" lang="en-US" sz="5400" b="0" i="0" u="none" strike="noStrike" kern="1200" cap="none" spc="-150" normalizeH="0" baseline="0" noProof="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uLnTx/>
                <a:uFillTx/>
                <a:latin typeface="+mj-lt"/>
                <a:ea typeface="+mn-ea"/>
                <a:cs typeface="Arial" charset="0"/>
              </a:rPr>
            </a:br>
            <a:r>
              <a:rPr lang="en-US" sz="3600" spc="-150" noProof="0" dirty="0" smtClean="0">
                <a:ln w="3175">
                  <a:noFill/>
                </a:ln>
                <a:solidFill>
                  <a:schemeClr val="accent2"/>
                </a:solidFill>
                <a:latin typeface="+mj-lt"/>
                <a:cs typeface="Arial" charset="0"/>
              </a:rPr>
              <a:t>TEXT TO  </a:t>
            </a:r>
            <a:r>
              <a:rPr lang="en-US" sz="3600" spc="-150" dirty="0" smtClean="0">
                <a:ln w="3175">
                  <a:noFill/>
                </a:ln>
                <a:solidFill>
                  <a:schemeClr val="accent2"/>
                </a:solidFill>
                <a:latin typeface="+mj-lt"/>
                <a:cs typeface="Arial" charset="0"/>
              </a:rPr>
              <a:t>PAY (</a:t>
            </a:r>
            <a:r>
              <a:rPr lang="en-US" sz="3600" spc="-150" noProof="0" dirty="0" smtClean="0">
                <a:ln w="3175">
                  <a:noFill/>
                </a:ln>
                <a:solidFill>
                  <a:schemeClr val="accent2"/>
                </a:solidFill>
                <a:latin typeface="+mj-lt"/>
                <a:cs typeface="Arial" charset="0"/>
              </a:rPr>
              <a:t>COLLECT)</a:t>
            </a:r>
          </a:p>
          <a:p>
            <a:pPr marL="0" marR="0" lvl="0" indent="0" algn="l" defTabSz="914363" rtl="0" eaLnBrk="1" fontAlgn="auto" latinLnBrk="0" hangingPunct="1">
              <a:lnSpc>
                <a:spcPct val="90000"/>
              </a:lnSpc>
              <a:spcBef>
                <a:spcPct val="0"/>
              </a:spcBef>
              <a:spcAft>
                <a:spcPts val="0"/>
              </a:spcAft>
              <a:buClrTx/>
              <a:buSzTx/>
              <a:buFontTx/>
              <a:buNone/>
              <a:tabLst/>
              <a:defRPr/>
            </a:pPr>
            <a:r>
              <a:rPr lang="en-US" sz="3600" spc="-150" noProof="0" dirty="0" smtClean="0">
                <a:ln w="3175">
                  <a:noFill/>
                </a:ln>
                <a:solidFill>
                  <a:schemeClr val="accent2"/>
                </a:solidFill>
                <a:latin typeface="+mj-lt"/>
                <a:cs typeface="Arial" charset="0"/>
              </a:rPr>
              <a:t>MARKETING SMS</a:t>
            </a:r>
            <a:endParaRPr kumimoji="0" lang="en-US" sz="5400" i="0" u="none" strike="noStrike" kern="1200" cap="none" spc="-150" normalizeH="0" baseline="0" noProof="0" dirty="0">
              <a:ln w="3175">
                <a:noFill/>
              </a:ln>
              <a:solidFill>
                <a:schemeClr val="accent2"/>
              </a:solidFill>
              <a:effectLst/>
              <a:uLnTx/>
              <a:uFillTx/>
              <a:latin typeface="+mj-lt"/>
              <a:cs typeface="Arial" charset="0"/>
            </a:endParaRPr>
          </a:p>
        </p:txBody>
      </p:sp>
      <p:pic>
        <p:nvPicPr>
          <p:cNvPr id="3076" name="Picture 4" descr="C:\Users\Meredith\Pictures\t2p.jpg"/>
          <p:cNvPicPr>
            <a:picLocks noChangeAspect="1" noChangeArrowheads="1"/>
          </p:cNvPicPr>
          <p:nvPr/>
        </p:nvPicPr>
        <p:blipFill>
          <a:blip r:embed="rId2" cstate="print"/>
          <a:srcRect/>
          <a:stretch>
            <a:fillRect/>
          </a:stretch>
        </p:blipFill>
        <p:spPr bwMode="auto">
          <a:xfrm>
            <a:off x="0" y="2514600"/>
            <a:ext cx="10080513" cy="4791075"/>
          </a:xfrm>
          <a:prstGeom prst="rect">
            <a:avLst/>
          </a:prstGeom>
          <a:noFill/>
        </p:spPr>
      </p:pic>
      <p:cxnSp>
        <p:nvCxnSpPr>
          <p:cNvPr id="8" name="Straight Connector 7"/>
          <p:cNvCxnSpPr/>
          <p:nvPr/>
        </p:nvCxnSpPr>
        <p:spPr>
          <a:xfrm>
            <a:off x="7543800" y="1524000"/>
            <a:ext cx="23622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8182" t="24243" r="19697" b="27273"/>
          <a:stretch/>
        </p:blipFill>
        <p:spPr>
          <a:xfrm>
            <a:off x="7432677" y="0"/>
            <a:ext cx="2473323" cy="1447800"/>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61">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White with Courier font for code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CAEFE39-59C1-4B5C-A35A-808109CAA4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TS010286761</Template>
  <TotalTime>6190</TotalTime>
  <Words>920</Words>
  <Application>Microsoft Office PowerPoint</Application>
  <PresentationFormat>Custom</PresentationFormat>
  <Paragraphs>131</Paragraphs>
  <Slides>10</Slides>
  <Notes>5</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TS010286761</vt:lpstr>
      <vt:lpstr>White with Courier font for code slides</vt:lpstr>
      <vt:lpstr>THE FUTURE OF PAYMENTS &amp; WHAT YOU NEED TO KNOW    Enabling Consumer Payments 24/7</vt:lpstr>
      <vt:lpstr>Payments Industry Updates</vt:lpstr>
      <vt:lpstr>Times Are Changing … </vt:lpstr>
      <vt:lpstr>Why Influence Customer Behavior?</vt:lpstr>
      <vt:lpstr>Slide 5</vt:lpstr>
      <vt:lpstr>Where to Lead the Customer?</vt:lpstr>
      <vt:lpstr>Make it easy for the customer…</vt:lpstr>
      <vt:lpstr>Paymaxx is integrated  with Textmaxx   Marketing,  Service, Collections and Sales</vt:lpstr>
      <vt:lpstr>Slide 9</vt:lpstr>
      <vt:lpstr>QUESTIONS?</vt:lpstr>
    </vt:vector>
  </TitlesOfParts>
  <Company>Leedom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Jessica Sweeney</dc:creator>
  <cp:lastModifiedBy>tiera</cp:lastModifiedBy>
  <cp:revision>631</cp:revision>
  <dcterms:created xsi:type="dcterms:W3CDTF">2013-10-17T12:28:10Z</dcterms:created>
  <dcterms:modified xsi:type="dcterms:W3CDTF">2016-06-01T17:42:18Z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TC102867619990</vt:lpwstr>
  </property>
</Properties>
</file>