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4"/>
  </p:notesMasterIdLst>
  <p:handoutMasterIdLst>
    <p:handoutMasterId r:id="rId5"/>
  </p:handoutMasterIdLst>
  <p:sldIdLst>
    <p:sldId id="274" r:id="rId2"/>
    <p:sldId id="271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90" autoAdjust="0"/>
    <p:restoredTop sz="94645" autoAdjust="0"/>
  </p:normalViewPr>
  <p:slideViewPr>
    <p:cSldViewPr showGuides="1">
      <p:cViewPr varScale="1">
        <p:scale>
          <a:sx n="100" d="100"/>
          <a:sy n="100" d="100"/>
        </p:scale>
        <p:origin x="1050" y="78"/>
      </p:cViewPr>
      <p:guideLst>
        <p:guide orient="horz" pos="2162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8" d="100"/>
          <a:sy n="88" d="100"/>
        </p:scale>
        <p:origin x="-2310" y="-12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5904C4-010F-4896-9D22-0FDDB5A0FF93}" type="datetimeFigureOut">
              <a:rPr lang="en-US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10/10/2017</a:t>
            </a:fld>
            <a:endParaRPr lang="en-US" dirty="0">
              <a:solidFill>
                <a:schemeClr val="bg1">
                  <a:lumMod val="6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Distribution Statement</a:t>
            </a:r>
            <a:endParaRPr lang="en-US" dirty="0">
              <a:solidFill>
                <a:schemeClr val="bg1">
                  <a:lumMod val="6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899D1F1-6DC0-4977-808C-FD0BF7AD2565}" type="slidenum">
              <a:rPr lang="en-US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6" descr="TITLE-HEADER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87" y="-77470"/>
            <a:ext cx="1582209" cy="1084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592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92715C0D-0E45-40B4-BE1B-664AAA8E6B7F}" type="datetimeFigureOut">
              <a:rPr lang="en-US" smtClean="0"/>
              <a:pPr/>
              <a:t>10/10/2017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89535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648200"/>
            <a:ext cx="5608320" cy="395097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Distribution Statement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9B577F-6036-4BCD-9021-A736CBC2873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6" descr="TITLE-HEADER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87" y="-77470"/>
            <a:ext cx="1582209" cy="1084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8633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Distribution Statement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2625" y="1456511"/>
            <a:ext cx="7772400" cy="457200"/>
          </a:xfrm>
        </p:spPr>
        <p:txBody>
          <a:bodyPr anchor="b" anchorCtr="0"/>
          <a:lstStyle>
            <a:lvl1pPr algn="ctr">
              <a:defRPr sz="2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057400"/>
            <a:ext cx="6400800" cy="1752600"/>
          </a:xfrm>
        </p:spPr>
        <p:txBody>
          <a:bodyPr/>
          <a:lstStyle>
            <a:lvl1pPr marL="0" indent="0" algn="ctr">
              <a:buNone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add briefer names</a:t>
            </a:r>
            <a:endParaRPr lang="en-US" dirty="0"/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381000" y="1979615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280" y="5226161"/>
            <a:ext cx="1241441" cy="74922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375646" y="4049486"/>
            <a:ext cx="6393425" cy="720221"/>
          </a:xfrm>
        </p:spPr>
        <p:txBody>
          <a:bodyPr/>
          <a:lstStyle>
            <a:lvl1pPr algn="ctr" eaLnBrk="1" hangingPunct="1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eaLnBrk="1" hangingPunct="1"/>
            <a:r>
              <a:rPr lang="en-US" dirty="0" smtClean="0">
                <a:latin typeface="Tahoma" charset="0"/>
              </a:rPr>
              <a:t>Click to edit “Briefing prepared for”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740025" y="4790048"/>
            <a:ext cx="3657599" cy="322825"/>
          </a:xfrm>
        </p:spPr>
        <p:txBody>
          <a:bodyPr/>
          <a:lstStyle>
            <a:lvl1pPr algn="ctr" eaLnBrk="1" hangingPunct="1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eaLnBrk="1" hangingPunct="1"/>
            <a:r>
              <a:rPr lang="en-US" dirty="0" smtClean="0">
                <a:latin typeface="Tahoma" charset="0"/>
              </a:rPr>
              <a:t>Click to edit Date</a:t>
            </a:r>
          </a:p>
        </p:txBody>
      </p:sp>
    </p:spTree>
    <p:extLst>
      <p:ext uri="{BB962C8B-B14F-4D97-AF65-F5344CB8AC3E}">
        <p14:creationId xmlns:p14="http://schemas.microsoft.com/office/powerpoint/2010/main" val="349861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_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Distribution Statement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914400"/>
          </a:xfrm>
        </p:spPr>
        <p:txBody>
          <a:bodyPr/>
          <a:lstStyle>
            <a:lvl1pPr algn="ctr">
              <a:defRPr sz="22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381000" y="3198815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4" y="130207"/>
            <a:ext cx="1085438" cy="65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68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Distribution Statement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914400"/>
          </a:xfrm>
        </p:spPr>
        <p:txBody>
          <a:bodyPr/>
          <a:lstStyle>
            <a:lvl1pPr algn="ctr">
              <a:defRPr sz="22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381000" y="3198815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3352798"/>
            <a:ext cx="7772400" cy="465138"/>
          </a:xfrm>
        </p:spPr>
        <p:txBody>
          <a:bodyPr/>
          <a:lstStyle>
            <a:lvl1pPr algn="ctr"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4" y="130207"/>
            <a:ext cx="1085438" cy="65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112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Distribution Statement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Content Placeholder 10"/>
          <p:cNvSpPr>
            <a:spLocks noGrp="1"/>
          </p:cNvSpPr>
          <p:nvPr>
            <p:ph sz="quarter" idx="13"/>
          </p:nvPr>
        </p:nvSpPr>
        <p:spPr>
          <a:xfrm>
            <a:off x="419100" y="1143000"/>
            <a:ext cx="8305800" cy="5334000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>
              <a:buFont typeface="Arial" pitchFamily="34" charset="0"/>
              <a:buChar char="•"/>
              <a:defRPr sz="1600"/>
            </a:lvl2pPr>
            <a:lvl3pPr marL="1143000" indent="-228600">
              <a:buFont typeface="Arial" pitchFamily="34" charset="0"/>
              <a:buChar char="•"/>
              <a:defRPr sz="1400"/>
            </a:lvl3pPr>
            <a:lvl4pPr marL="1600200" indent="-228600">
              <a:buFont typeface="Arial" pitchFamily="34" charset="0"/>
              <a:buChar char="•"/>
              <a:defRPr sz="1300"/>
            </a:lvl4pPr>
            <a:lvl5pPr marL="2057400" indent="-228600">
              <a:buFont typeface="Arial" pitchFamily="34" charset="0"/>
              <a:buChar char="•"/>
              <a:defRPr sz="13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622425" y="151418"/>
            <a:ext cx="7140575" cy="612648"/>
          </a:xfrm>
        </p:spPr>
        <p:txBody>
          <a:bodyPr>
            <a:normAutofit/>
          </a:bodyPr>
          <a:lstStyle>
            <a:lvl1pPr algn="l">
              <a:defRPr sz="24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381000" y="840101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87190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_and_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Distribution Statement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381000" y="840101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4" y="130207"/>
            <a:ext cx="1085438" cy="655071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622425" y="151418"/>
            <a:ext cx="7140575" cy="612648"/>
          </a:xfrm>
        </p:spPr>
        <p:txBody>
          <a:bodyPr>
            <a:normAutofit/>
          </a:bodyPr>
          <a:lstStyle>
            <a:lvl1pPr algn="l">
              <a:defRPr sz="24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463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ding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Distribution Statement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3729431" y="3525877"/>
            <a:ext cx="1716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www.darpa.mil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182" y="2531269"/>
            <a:ext cx="1770360" cy="1068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8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2192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3500" y="6550026"/>
            <a:ext cx="6477000" cy="2984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baseline="0">
                <a:solidFill>
                  <a:srgbClr val="898989"/>
                </a:solidFill>
                <a:latin typeface="Tahoma" charset="0"/>
              </a:defRPr>
            </a:lvl1pPr>
          </a:lstStyle>
          <a:p>
            <a:pPr>
              <a:defRPr/>
            </a:pPr>
            <a:r>
              <a:rPr lang="en-US" dirty="0" smtClean="0"/>
              <a:t>Distribution Statement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2430" y="6553200"/>
            <a:ext cx="762000" cy="2921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rgbClr val="898989"/>
                </a:solidFill>
                <a:latin typeface="Tahoma" charset="0"/>
              </a:defRPr>
            </a:lvl1pPr>
          </a:lstStyle>
          <a:p>
            <a:pPr>
              <a:defRPr/>
            </a:pPr>
            <a:fld id="{231CC523-8BC6-4921-807A-66BD262F3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Title Placeholder 9"/>
          <p:cNvSpPr>
            <a:spLocks noGrp="1"/>
          </p:cNvSpPr>
          <p:nvPr>
            <p:ph type="title"/>
          </p:nvPr>
        </p:nvSpPr>
        <p:spPr bwMode="auto">
          <a:xfrm>
            <a:off x="1622424" y="152400"/>
            <a:ext cx="71405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94E2C-28A1-4ACF-BE1C-DC6E3E3FF6B4}" type="datetimeFigureOut">
              <a:rPr lang="en-US" smtClean="0"/>
              <a:t>10/10/2017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2" r:id="rId3"/>
    <p:sldLayoutId id="2147483721" r:id="rId4"/>
    <p:sldLayoutId id="2147483723" r:id="rId5"/>
    <p:sldLayoutId id="2147483731" r:id="rId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z="1000" smtClean="0"/>
              <a:pPr>
                <a:defRPr/>
              </a:pPr>
              <a:t>1</a:t>
            </a:fld>
            <a:endParaRPr lang="en-US" sz="10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Follow the general guidance to include the information requested.</a:t>
            </a:r>
          </a:p>
          <a:p>
            <a:r>
              <a:rPr lang="en-US" dirty="0"/>
              <a:t>DARPA strongly </a:t>
            </a:r>
            <a:r>
              <a:rPr lang="en-US" dirty="0" smtClean="0"/>
              <a:t>encourages establishing teams to address all technical </a:t>
            </a:r>
            <a:r>
              <a:rPr lang="en-US" dirty="0" smtClean="0"/>
              <a:t>objectives/phases </a:t>
            </a:r>
            <a:r>
              <a:rPr lang="en-US" dirty="0" smtClean="0"/>
              <a:t>to </a:t>
            </a:r>
            <a:r>
              <a:rPr lang="en-US" dirty="0"/>
              <a:t>ensure the expertise and capabilities necessary to meet program </a:t>
            </a:r>
            <a:r>
              <a:rPr lang="en-US" dirty="0" smtClean="0"/>
              <a:t>goals.</a:t>
            </a:r>
          </a:p>
          <a:p>
            <a:r>
              <a:rPr lang="en-US" dirty="0" smtClean="0"/>
              <a:t>Provide a concise and informative summary of your proposal interest.</a:t>
            </a:r>
            <a:endParaRPr lang="en-US" dirty="0"/>
          </a:p>
          <a:p>
            <a:r>
              <a:rPr lang="en-US" dirty="0"/>
              <a:t>Unclassified information </a:t>
            </a:r>
            <a:r>
              <a:rPr lang="en-US" dirty="0" smtClean="0"/>
              <a:t>only.</a:t>
            </a:r>
            <a:endParaRPr lang="en-US" dirty="0"/>
          </a:p>
          <a:p>
            <a:r>
              <a:rPr lang="en-US" dirty="0" smtClean="0"/>
              <a:t>Only one slide will be presented.</a:t>
            </a:r>
          </a:p>
          <a:p>
            <a:r>
              <a:rPr lang="en-US" dirty="0" smtClean="0"/>
              <a:t>Please submit in MS PowerPoint (preferred) or equivalent file format.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Guidance for Proposers Day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91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03225" y="151418"/>
            <a:ext cx="7140575" cy="612648"/>
          </a:xfrm>
        </p:spPr>
        <p:txBody>
          <a:bodyPr>
            <a:normAutofit/>
          </a:bodyPr>
          <a:lstStyle/>
          <a:p>
            <a:r>
              <a:rPr lang="en-US" dirty="0" smtClean="0"/>
              <a:t>Name of the PI, Institution, Team</a:t>
            </a:r>
            <a:endParaRPr lang="en-US" dirty="0"/>
          </a:p>
        </p:txBody>
      </p:sp>
      <p:cxnSp>
        <p:nvCxnSpPr>
          <p:cNvPr id="23" name="Straight Connector 22"/>
          <p:cNvCxnSpPr>
            <a:stCxn id="32" idx="1"/>
          </p:cNvCxnSpPr>
          <p:nvPr/>
        </p:nvCxnSpPr>
        <p:spPr bwMode="auto">
          <a:xfrm>
            <a:off x="4573588" y="3724639"/>
            <a:ext cx="0" cy="2830165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>
            <a:off x="381000" y="3581400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518642" y="3589453"/>
            <a:ext cx="3690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Teaming Overview and Objectives</a:t>
            </a:r>
            <a:endParaRPr lang="en-US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363788" y="836711"/>
            <a:ext cx="4570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Project Overview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1013" y="3962400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itchFamily="34" charset="0"/>
              <a:buChar char="•"/>
            </a:pPr>
            <a:r>
              <a:rPr lang="en-US" sz="1200" dirty="0"/>
              <a:t>Existing team members and </a:t>
            </a:r>
            <a:r>
              <a:rPr lang="en-US" sz="1200" dirty="0" smtClean="0"/>
              <a:t>partners </a:t>
            </a:r>
            <a:r>
              <a:rPr lang="en-US" sz="1200" dirty="0"/>
              <a:t>(PIs, postdocs, graduate students, etc</a:t>
            </a:r>
            <a:r>
              <a:rPr lang="en-US" sz="1200" dirty="0" smtClean="0"/>
              <a:t>.)</a:t>
            </a:r>
            <a:endParaRPr lang="en-US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Relevant </a:t>
            </a:r>
            <a:r>
              <a:rPr lang="en-US" sz="1200" dirty="0" smtClean="0"/>
              <a:t>experience </a:t>
            </a:r>
            <a:r>
              <a:rPr lang="en-US" sz="1200" dirty="0"/>
              <a:t>(major accomplishments, publications, etc.)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dirty="0"/>
              <a:t>Institutional </a:t>
            </a:r>
            <a:r>
              <a:rPr lang="en-US" sz="1200" dirty="0" smtClean="0"/>
              <a:t>assets </a:t>
            </a:r>
            <a:r>
              <a:rPr lang="en-US" sz="1200" dirty="0"/>
              <a:t>(specialized facilities, permits in hand, history with crop of interest, etc</a:t>
            </a:r>
            <a:r>
              <a:rPr lang="en-US" sz="1200" dirty="0" smtClean="0"/>
              <a:t>.)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dirty="0" smtClean="0"/>
              <a:t>For which </a:t>
            </a:r>
            <a:r>
              <a:rPr lang="en-US" sz="1200" dirty="0" smtClean="0"/>
              <a:t>technical challenges are </a:t>
            </a:r>
            <a:r>
              <a:rPr lang="en-US" sz="1200" dirty="0" smtClean="0"/>
              <a:t>you seeking collaborators?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477294" y="1147696"/>
            <a:ext cx="434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Describe clearly (no jargon) what </a:t>
            </a:r>
            <a:r>
              <a:rPr lang="en-US" sz="1200" dirty="0"/>
              <a:t>the team is trying to </a:t>
            </a:r>
            <a:r>
              <a:rPr lang="en-US" sz="1200" dirty="0" smtClean="0"/>
              <a:t>achieve.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Succinctly describe and/or illustrate your proposed approaches to the three APT </a:t>
            </a:r>
            <a:r>
              <a:rPr lang="en-US" sz="1200" dirty="0" smtClean="0"/>
              <a:t>objectives (stimulus-response, resources, ecology) </a:t>
            </a:r>
            <a:r>
              <a:rPr lang="en-US" sz="1200" dirty="0" smtClean="0"/>
              <a:t>that </a:t>
            </a:r>
            <a:r>
              <a:rPr lang="en-US" sz="1200" dirty="0" smtClean="0"/>
              <a:t>you </a:t>
            </a:r>
            <a:r>
              <a:rPr lang="en-US" sz="1200" dirty="0" smtClean="0"/>
              <a:t>will pursue </a:t>
            </a:r>
            <a:r>
              <a:rPr lang="en-US" sz="1200" dirty="0" smtClean="0"/>
              <a:t>and the technical challenges that must be overcome</a:t>
            </a:r>
            <a:r>
              <a:rPr lang="en-US" sz="1200" dirty="0" smtClean="0"/>
              <a:t>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Include program phase structure, as necessary.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4573588" y="3570750"/>
            <a:ext cx="4570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Impact</a:t>
            </a:r>
            <a:endParaRPr lang="en-US" sz="1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687094" y="3881735"/>
            <a:ext cx="434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What is the </a:t>
            </a:r>
            <a:r>
              <a:rPr lang="en-US" sz="1200" dirty="0" smtClean="0"/>
              <a:t>anticipated impact of the team’s success </a:t>
            </a:r>
            <a:r>
              <a:rPr lang="en-US" sz="1200" dirty="0"/>
              <a:t>(in terms of technique AND capability)</a:t>
            </a:r>
            <a:r>
              <a:rPr lang="en-US" sz="1200" dirty="0" smtClean="0"/>
              <a:t>?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Include a list of potential applications enabled by this technology.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What </a:t>
            </a:r>
            <a:r>
              <a:rPr lang="en-US" sz="1200" dirty="0" smtClean="0"/>
              <a:t>unique metrics </a:t>
            </a:r>
            <a:r>
              <a:rPr lang="en-US" sz="1200" dirty="0" smtClean="0"/>
              <a:t>and milestones</a:t>
            </a:r>
            <a:r>
              <a:rPr lang="en-US" sz="1200" dirty="0"/>
              <a:t> </a:t>
            </a:r>
            <a:r>
              <a:rPr lang="en-US" sz="1200" dirty="0" smtClean="0"/>
              <a:t>will the team aim to achieve?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How will the team pursue transition of this technology?</a:t>
            </a:r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333500" y="6550026"/>
            <a:ext cx="6477000" cy="298450"/>
          </a:xfrm>
        </p:spPr>
        <p:txBody>
          <a:bodyPr/>
          <a:lstStyle/>
          <a:p>
            <a:pPr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Contact Information – Email Address – Phone Number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6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02430" y="6553200"/>
            <a:ext cx="762000" cy="292102"/>
          </a:xfrm>
        </p:spPr>
        <p:txBody>
          <a:bodyPr/>
          <a:lstStyle/>
          <a:p>
            <a:pPr>
              <a:defRPr/>
            </a:pPr>
            <a:fld id="{231CC523-8BC6-4921-807A-66BD262F34AB}" type="slidenum">
              <a:rPr lang="en-US" sz="1000" smtClean="0"/>
              <a:pPr>
                <a:defRPr/>
              </a:pPr>
              <a:t>2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7282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noFill/>
        <a:ln w="22225">
          <a:solidFill>
            <a:schemeClr val="tx1"/>
          </a:solidFill>
          <a:round/>
          <a:headEnd/>
          <a:tailEnd/>
        </a:ln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594</TotalTime>
  <Words>253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Tahoma</vt:lpstr>
      <vt:lpstr>blank</vt:lpstr>
      <vt:lpstr>Guidance for Proposers Day Slide</vt:lpstr>
      <vt:lpstr>Name of the PI, Institution, Team</vt:lpstr>
    </vt:vector>
  </TitlesOfParts>
  <Company>Wyle Information Systems - DARPA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Tsu-Hsi (contr-mto)</dc:creator>
  <cp:lastModifiedBy>Dreyer, Jamin (contr-bto)</cp:lastModifiedBy>
  <cp:revision>55</cp:revision>
  <cp:lastPrinted>2016-09-19T14:29:23Z</cp:lastPrinted>
  <dcterms:created xsi:type="dcterms:W3CDTF">2013-01-17T20:00:46Z</dcterms:created>
  <dcterms:modified xsi:type="dcterms:W3CDTF">2017-10-10T21:28:32Z</dcterms:modified>
</cp:coreProperties>
</file>