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2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7416" y="0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231E-6E66-4E5F-8F91-09483B5E2B6F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67600" y="5715000"/>
            <a:ext cx="1524000" cy="106680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903" y="5579012"/>
            <a:ext cx="1524000" cy="1194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231E-6E66-4E5F-8F91-09483B5E2B6F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5486400"/>
            <a:ext cx="1524000" cy="1371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491598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59231E-6E66-4E5F-8F91-09483B5E2B6F}" type="datetimeFigureOut">
              <a:rPr lang="en-US" smtClean="0"/>
              <a:t>6/27/2016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3200" y="5410200"/>
            <a:ext cx="1600200" cy="1149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DD3316-4A09-4891-AC4B-F154365987F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737" y="5562600"/>
            <a:ext cx="1295400" cy="1015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b@niad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6316532" cy="2133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Buy here – pay here Collection best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962400"/>
            <a:ext cx="7772399" cy="1447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Aharoni" panose="02010803020104030203" pitchFamily="2" charset="-79"/>
              </a:rPr>
              <a:t>Presented by 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Aharoni" panose="02010803020104030203" pitchFamily="2" charset="-79"/>
              </a:rPr>
              <a:t>david Brotherton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Aharoni" panose="02010803020104030203" pitchFamily="2" charset="-79"/>
              </a:rPr>
              <a:t>Moderator &amp; Consultant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cs typeface="Aharoni" panose="02010803020104030203" pitchFamily="2" charset="-79"/>
              </a:rPr>
              <a:t>NIADA Dealer 20 Groups</a:t>
            </a:r>
          </a:p>
        </p:txBody>
      </p:sp>
    </p:spTree>
    <p:extLst>
      <p:ext uri="{BB962C8B-B14F-4D97-AF65-F5344CB8AC3E}">
        <p14:creationId xmlns:p14="http://schemas.microsoft.com/office/powerpoint/2010/main" val="2078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7"/>
            </a:pPr>
            <a:r>
              <a:rPr lang="en-US" sz="2000" dirty="0"/>
              <a:t>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FDCPA Restricts Reference Contacts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Limited To Locating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Third-Party Disclosure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Modern GPS Technology Makes Locating Vehicle Much Easier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Rely On References To Save You</a:t>
            </a:r>
          </a:p>
        </p:txBody>
      </p:sp>
    </p:spTree>
    <p:extLst>
      <p:ext uri="{BB962C8B-B14F-4D97-AF65-F5344CB8AC3E}">
        <p14:creationId xmlns:p14="http://schemas.microsoft.com/office/powerpoint/2010/main" val="1407289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8"/>
            </a:pPr>
            <a:r>
              <a:rPr lang="en-US" sz="2000" dirty="0"/>
              <a:t>Staffing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Are Going To Overstaff, Collections Is Where You Do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80-100 Delinquent Accounts Per Collector (Monday Opening)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Expect Every Unpromised Delinquent Account To Be Worked Every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Enough Collectors To Do This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54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9"/>
            </a:pPr>
            <a:r>
              <a:rPr lang="en-US" sz="2000" dirty="0"/>
              <a:t>Management &amp;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Effective Collection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Lead By 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Account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Hold Process To Higher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Never Neglect An Opportunity To Train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Advantage Of Outside Training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51789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10"/>
            </a:pPr>
            <a:r>
              <a:rPr lang="en-US" sz="2000" dirty="0"/>
              <a:t>Incentive Targets - Balanced Approach To Collection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Contractual Delinquency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Repossession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Cash Collections</a:t>
            </a:r>
          </a:p>
          <a:p>
            <a:pPr marL="0" indent="0"/>
            <a:endParaRPr lang="en-US" dirty="0"/>
          </a:p>
          <a:p>
            <a:pPr marL="0" indent="0" algn="ctr"/>
            <a:r>
              <a:rPr lang="en-US" i="1" u="sng" dirty="0"/>
              <a:t>The Goal Is To Grow/Maintain The Portfolio – Not The Repo Lot!</a:t>
            </a:r>
          </a:p>
        </p:txBody>
      </p:sp>
    </p:spTree>
    <p:extLst>
      <p:ext uri="{BB962C8B-B14F-4D97-AF65-F5344CB8AC3E}">
        <p14:creationId xmlns:p14="http://schemas.microsoft.com/office/powerpoint/2010/main" val="3582839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11"/>
            </a:pPr>
            <a:r>
              <a:rPr lang="en-US" sz="2000" dirty="0"/>
              <a:t>Payment Assistance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Modern Payment Assistance Technology Is A Tremendous Collections Tool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Drive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Helps Identify Problems Early In 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 Of Good Collection Process – Not A Substitute For It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56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12"/>
            </a:pPr>
            <a:r>
              <a:rPr lang="en-US" sz="2000" dirty="0"/>
              <a:t>  If you Are Still Doing Field Calls – STOP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Far Too Much Downside To Justify Time &amp; Expense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Third Party Disclosure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Harassment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Regulator Focus Issue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78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13"/>
            </a:pPr>
            <a:r>
              <a:rPr lang="en-US" sz="2000" dirty="0"/>
              <a:t>  Continue To Invest In Your Portfolio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Goal Is To Eliminate Mechanical Repossessions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Your Customers Will Need Help With Repairs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Robust Service 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Policy/Goodwill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Will Probably Fix It Anyway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Keep Customer Engaged And Participating In Repair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Limit Repair Receivables To What You Can Actually Collect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As-Is Isn’t</a:t>
            </a:r>
          </a:p>
        </p:txBody>
      </p:sp>
    </p:spTree>
    <p:extLst>
      <p:ext uri="{BB962C8B-B14F-4D97-AF65-F5344CB8AC3E}">
        <p14:creationId xmlns:p14="http://schemas.microsoft.com/office/powerpoint/2010/main" val="487223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David Brotherton</a:t>
            </a:r>
          </a:p>
          <a:p>
            <a:pPr algn="ctr"/>
            <a:r>
              <a:rPr lang="en-US" dirty="0"/>
              <a:t>Moderator/Consultant</a:t>
            </a:r>
          </a:p>
          <a:p>
            <a:pPr algn="ctr"/>
            <a:r>
              <a:rPr lang="en-US" dirty="0"/>
              <a:t>NIADA Dealer 20 Groups</a:t>
            </a:r>
          </a:p>
          <a:p>
            <a:pPr algn="ctr"/>
            <a:r>
              <a:rPr lang="en-US" dirty="0">
                <a:hlinkClick r:id="rId2"/>
              </a:rPr>
              <a:t>davidb@niada.com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3600" dirty="0"/>
              <a:t>BHPH Boot Camps</a:t>
            </a:r>
          </a:p>
          <a:p>
            <a:pPr algn="ctr"/>
            <a:r>
              <a:rPr lang="en-US" sz="3600" dirty="0"/>
              <a:t>August 9-11, 2016</a:t>
            </a:r>
          </a:p>
          <a:p>
            <a:pPr algn="ctr"/>
            <a:r>
              <a:rPr lang="en-US" sz="3600" dirty="0"/>
              <a:t>Dallas, TX</a:t>
            </a:r>
          </a:p>
        </p:txBody>
      </p:sp>
    </p:spTree>
    <p:extLst>
      <p:ext uri="{BB962C8B-B14F-4D97-AF65-F5344CB8AC3E}">
        <p14:creationId xmlns:p14="http://schemas.microsoft.com/office/powerpoint/2010/main" val="65897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8300" lvl="0" indent="-285750" algn="just">
              <a:lnSpc>
                <a:spcPct val="90000"/>
              </a:lnSpc>
              <a:spcBef>
                <a:spcPts val="400"/>
              </a:spcBef>
              <a:buClr>
                <a:srgbClr val="002060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rgbClr val="000000"/>
                </a:solidFill>
              </a:rPr>
              <a:t>David Brotherton is an Executive Twenty Group Moderator and Consultant with NIADA. He moderates several Dealer Twenty Groups whose members are involved in the Buy Here-Pay Here industry and provides on-site dealership reviews, training and consulting services. </a:t>
            </a:r>
          </a:p>
          <a:p>
            <a:pPr marL="368300" lvl="0" indent="-285750" algn="just">
              <a:lnSpc>
                <a:spcPct val="90000"/>
              </a:lnSpc>
              <a:spcBef>
                <a:spcPts val="400"/>
              </a:spcBef>
              <a:buClr>
                <a:srgbClr val="002060"/>
              </a:buClr>
              <a:buSzPct val="68000"/>
              <a:buFont typeface="Arial" panose="020B0604020202020204" pitchFamily="34" charset="0"/>
              <a:buChar char="•"/>
              <a:defRPr/>
            </a:pPr>
            <a:endParaRPr lang="en-US" b="0" dirty="0">
              <a:solidFill>
                <a:srgbClr val="000000"/>
              </a:solidFill>
            </a:endParaRPr>
          </a:p>
          <a:p>
            <a:pPr marL="368300" lvl="0" indent="-285750" algn="just">
              <a:lnSpc>
                <a:spcPct val="90000"/>
              </a:lnSpc>
              <a:spcBef>
                <a:spcPts val="400"/>
              </a:spcBef>
              <a:buClr>
                <a:srgbClr val="002060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rgbClr val="000000"/>
                </a:solidFill>
              </a:rPr>
              <a:t>A regular contributor to industry publications, David also regularly addresses national and regional conferences and conventions supporting the industry.</a:t>
            </a:r>
          </a:p>
          <a:p>
            <a:pPr marL="368300" lvl="0" indent="-285750" algn="just">
              <a:lnSpc>
                <a:spcPct val="90000"/>
              </a:lnSpc>
              <a:spcBef>
                <a:spcPts val="400"/>
              </a:spcBef>
              <a:buClr>
                <a:srgbClr val="002060"/>
              </a:buClr>
              <a:buSzPct val="68000"/>
              <a:buFont typeface="Arial" panose="020B0604020202020204" pitchFamily="34" charset="0"/>
              <a:buChar char="•"/>
              <a:defRPr/>
            </a:pPr>
            <a:endParaRPr lang="en-US" b="0" dirty="0">
              <a:solidFill>
                <a:srgbClr val="000000"/>
              </a:solidFill>
            </a:endParaRPr>
          </a:p>
          <a:p>
            <a:pPr marL="368300" lvl="0" indent="-285750" algn="just">
              <a:lnSpc>
                <a:spcPct val="90000"/>
              </a:lnSpc>
              <a:spcBef>
                <a:spcPts val="400"/>
              </a:spcBef>
              <a:buClr>
                <a:srgbClr val="002060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en-US" b="0" dirty="0">
                <a:solidFill>
                  <a:srgbClr val="000000"/>
                </a:solidFill>
              </a:rPr>
              <a:t>David brings twenty years of experience in sub-prime consumer finance, mortgage sales and operations, collections and Buy Here Pay Here operations to NIADA. He has 12 years experience in the J.D. Byrider system as a consultant and manager where his teams have produced consistently strong sales volume and portfolio growth.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7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environment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Competitive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Consumers Have Multiple Financing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Easier To Get New Car Than It Is To Fix Old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Best Customer Relationships At Risk</a:t>
            </a:r>
          </a:p>
          <a:p>
            <a:endParaRPr lang="en-US" dirty="0"/>
          </a:p>
          <a:p>
            <a:r>
              <a:rPr lang="en-US" dirty="0"/>
              <a:t>Increased Regulatory Scrutiny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Continuing To Evolve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Consumer Focus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algn="ctr"/>
            <a:r>
              <a:rPr lang="en-US" sz="2000" i="1" dirty="0"/>
              <a:t>The Best Operators Today Are Still Thriving</a:t>
            </a:r>
          </a:p>
        </p:txBody>
      </p:sp>
    </p:spTree>
    <p:extLst>
      <p:ext uri="{BB962C8B-B14F-4D97-AF65-F5344CB8AC3E}">
        <p14:creationId xmlns:p14="http://schemas.microsoft.com/office/powerpoint/2010/main" val="51762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2000" dirty="0"/>
              <a:t>Underwriting And Verification Are Critical To Collection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Verify And Document Ability To Repay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Residence Verification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Employment Verification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NOT</a:t>
            </a:r>
            <a:r>
              <a:rPr lang="en-US" dirty="0"/>
              <a:t> A Sales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Minimum Income &amp; Maximum PTI Qualifiers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Wary Of Attempted Fraud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4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2"/>
            </a:pPr>
            <a:r>
              <a:rPr lang="en-US" sz="2000" dirty="0"/>
              <a:t>“A Contract Well Closed…..”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 Disclosure – No Shortcuts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Dedicated Closing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Detail Both Party’s Rights &amp; Obligations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Consequences Of Default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GPS/Starter Interrupt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Importance Of On-Time Payments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Electronic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Vehicle Servicing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Welcome Call</a:t>
            </a:r>
          </a:p>
        </p:txBody>
      </p:sp>
    </p:spTree>
    <p:extLst>
      <p:ext uri="{BB962C8B-B14F-4D97-AF65-F5344CB8AC3E}">
        <p14:creationId xmlns:p14="http://schemas.microsoft.com/office/powerpoint/2010/main" val="18461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3"/>
            </a:pPr>
            <a:r>
              <a:rPr lang="en-US" sz="2000" dirty="0"/>
              <a:t>Sell The Customer On Benefits Of Recurring Electronic Payments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Best Performers Consistently Have High Recurring Payment Penetration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NOT Be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Build Into Collection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Helps To Refine And Define Collection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Better Resource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PCI Compliance Rules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9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4"/>
            </a:pPr>
            <a:r>
              <a:rPr lang="en-US" sz="2000" dirty="0"/>
              <a:t>Build A Relationship With Your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Welcome Call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Best Collectors Listen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Make Them Afraid To Talk To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Be Just Another Bill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Account Notes</a:t>
            </a:r>
          </a:p>
        </p:txBody>
      </p:sp>
    </p:spTree>
    <p:extLst>
      <p:ext uri="{BB962C8B-B14F-4D97-AF65-F5344CB8AC3E}">
        <p14:creationId xmlns:p14="http://schemas.microsoft.com/office/powerpoint/2010/main" val="111504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5"/>
            </a:pPr>
            <a:r>
              <a:rPr lang="en-US" sz="2000" dirty="0"/>
              <a:t>Use Compliant Communication Methods Convenient To The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Electronic Communications Must Be Pre-Authorized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Third-Party Disclosure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Best Time To Call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Not Harass </a:t>
            </a:r>
          </a:p>
        </p:txBody>
      </p:sp>
    </p:spTree>
    <p:extLst>
      <p:ext uri="{BB962C8B-B14F-4D97-AF65-F5344CB8AC3E}">
        <p14:creationId xmlns:p14="http://schemas.microsoft.com/office/powerpoint/2010/main" val="333655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6"/>
            </a:pPr>
            <a:r>
              <a:rPr lang="en-US" sz="2000" dirty="0"/>
              <a:t>Deal With Collection Issues Early In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Let Problems Grow – Deal With Issue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The Real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Problem Solving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Every Customer Will Need Your Help At Some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Treat Your Customer How You Would Like To Be Treated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38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5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10A8DE"/>
      </a:accent2>
      <a:accent3>
        <a:srgbClr val="1BB10F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179</TotalTime>
  <Words>654</Words>
  <Application>Microsoft Office PowerPoint</Application>
  <PresentationFormat>On-screen Show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Buy here – pay here Collection best practices</vt:lpstr>
      <vt:lpstr>PowerPoint Presentation</vt:lpstr>
      <vt:lpstr>Today’s environment 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Field calls</vt:lpstr>
      <vt:lpstr>Best practices</vt:lpstr>
      <vt:lpstr>Training Opportunities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GBrown</dc:creator>
  <cp:lastModifiedBy>Gabby Richey</cp:lastModifiedBy>
  <cp:revision>25</cp:revision>
  <dcterms:created xsi:type="dcterms:W3CDTF">2016-04-10T20:12:33Z</dcterms:created>
  <dcterms:modified xsi:type="dcterms:W3CDTF">2016-06-27T23:46:09Z</dcterms:modified>
</cp:coreProperties>
</file>