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262" r:id="rId3"/>
    <p:sldId id="259" r:id="rId4"/>
    <p:sldId id="275" r:id="rId5"/>
    <p:sldId id="294" r:id="rId6"/>
    <p:sldId id="264" r:id="rId7"/>
    <p:sldId id="277" r:id="rId8"/>
    <p:sldId id="265" r:id="rId9"/>
    <p:sldId id="295" r:id="rId10"/>
    <p:sldId id="276" r:id="rId11"/>
    <p:sldId id="278" r:id="rId12"/>
    <p:sldId id="261" r:id="rId13"/>
    <p:sldId id="280" r:id="rId14"/>
    <p:sldId id="298" r:id="rId15"/>
    <p:sldId id="297" r:id="rId16"/>
    <p:sldId id="279" r:id="rId17"/>
    <p:sldId id="271" r:id="rId18"/>
    <p:sldId id="272" r:id="rId19"/>
    <p:sldId id="273" r:id="rId20"/>
    <p:sldId id="274" r:id="rId21"/>
    <p:sldId id="283" r:id="rId22"/>
    <p:sldId id="284" r:id="rId23"/>
    <p:sldId id="299" r:id="rId24"/>
    <p:sldId id="260" r:id="rId25"/>
    <p:sldId id="288" r:id="rId26"/>
    <p:sldId id="289" r:id="rId27"/>
    <p:sldId id="290" r:id="rId28"/>
    <p:sldId id="291" r:id="rId29"/>
    <p:sldId id="285" r:id="rId30"/>
    <p:sldId id="292" r:id="rId31"/>
    <p:sldId id="287" r:id="rId32"/>
    <p:sldId id="286" r:id="rId33"/>
    <p:sldId id="267" r:id="rId34"/>
    <p:sldId id="293" r:id="rId35"/>
    <p:sldId id="268" r:id="rId36"/>
    <p:sldId id="269" r:id="rId37"/>
    <p:sldId id="266" r:id="rId38"/>
    <p:sldId id="270" r:id="rId39"/>
    <p:sldId id="26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67" autoAdjust="0"/>
    <p:restoredTop sz="72523" autoAdjust="0"/>
  </p:normalViewPr>
  <p:slideViewPr>
    <p:cSldViewPr snapToGrid="0">
      <p:cViewPr varScale="1">
        <p:scale>
          <a:sx n="76" d="100"/>
          <a:sy n="76" d="100"/>
        </p:scale>
        <p:origin x="36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D320C4-94C6-4CAF-9D6E-B1E02E6CE313}" type="datetimeFigureOut">
              <a:rPr lang="en-US" smtClean="0"/>
              <a:t>5/2/2019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E2723-D268-40E5-B881-C9A87B56967E}" type="slidenum">
              <a:rPr lang="en-US" smtClean="0"/>
              <a:t>‹#›</a:t>
            </a:fld>
            <a:endParaRPr lang="en-US"/>
          </a:p>
        </p:txBody>
      </p:sp>
    </p:spTree>
    <p:extLst>
      <p:ext uri="{BB962C8B-B14F-4D97-AF65-F5344CB8AC3E}">
        <p14:creationId xmlns:p14="http://schemas.microsoft.com/office/powerpoint/2010/main" val="3274960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8E2723-D268-40E5-B881-C9A87B56967E}" type="slidenum">
              <a:rPr lang="en-US" smtClean="0"/>
              <a:t>1</a:t>
            </a:fld>
            <a:endParaRPr lang="en-US"/>
          </a:p>
        </p:txBody>
      </p:sp>
    </p:spTree>
    <p:extLst>
      <p:ext uri="{BB962C8B-B14F-4D97-AF65-F5344CB8AC3E}">
        <p14:creationId xmlns:p14="http://schemas.microsoft.com/office/powerpoint/2010/main" val="1090675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0" dirty="0">
                <a:solidFill>
                  <a:schemeClr val="tx1"/>
                </a:solidFill>
                <a:effectLst/>
                <a:latin typeface="+mn-lt"/>
                <a:ea typeface="+mn-ea"/>
                <a:cs typeface="+mn-cs"/>
              </a:rPr>
              <a:t>Concept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Value means different things to different people, depending on their perspective.”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Internal auditing </a:t>
            </a:r>
            <a:r>
              <a:rPr lang="en-US" sz="1200" b="0" i="0" kern="1200" dirty="0">
                <a:solidFill>
                  <a:schemeClr val="tx1"/>
                </a:solidFill>
                <a:effectLst/>
                <a:latin typeface="+mn-lt"/>
                <a:ea typeface="+mn-ea"/>
                <a:cs typeface="+mn-cs"/>
              </a:rPr>
              <a:t>is an independent, objective assurance and consulting activity designed to add value and improve an organization's operations. It helps an organization accomplish its objectives by bringing </a:t>
            </a:r>
            <a:r>
              <a:rPr lang="en-US" sz="1200" b="1" i="0" kern="1200" dirty="0">
                <a:solidFill>
                  <a:schemeClr val="tx1"/>
                </a:solidFill>
                <a:effectLst/>
                <a:latin typeface="+mn-lt"/>
                <a:ea typeface="+mn-ea"/>
                <a:cs typeface="+mn-cs"/>
              </a:rPr>
              <a:t>a systematic, disciplined approach </a:t>
            </a:r>
            <a:r>
              <a:rPr lang="en-US" sz="1200" b="0" i="0" kern="1200" dirty="0">
                <a:solidFill>
                  <a:schemeClr val="tx1"/>
                </a:solidFill>
                <a:effectLst/>
                <a:latin typeface="+mn-lt"/>
                <a:ea typeface="+mn-ea"/>
                <a:cs typeface="+mn-cs"/>
              </a:rPr>
              <a:t>to evaluate and improve the effectiveness of risk management, control, and governance processes.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Story Time </a:t>
            </a:r>
            <a:r>
              <a:rPr lang="en-US" sz="1200" b="0" i="0" kern="1200" dirty="0">
                <a:solidFill>
                  <a:schemeClr val="tx1"/>
                </a:solidFill>
                <a:effectLst/>
                <a:latin typeface="+mn-lt"/>
                <a:ea typeface="+mn-ea"/>
                <a:cs typeface="+mn-cs"/>
              </a:rPr>
              <a:t>**********************************************</a:t>
            </a:r>
          </a:p>
          <a:p>
            <a:pPr marL="0" indent="0">
              <a:buFont typeface="Arial" panose="020B0604020202020204" pitchFamily="34" charset="0"/>
              <a:buNone/>
            </a:pPr>
            <a:r>
              <a:rPr lang="en-US" sz="1200" b="0" i="0" kern="1200" dirty="0">
                <a:solidFill>
                  <a:schemeClr val="tx1"/>
                </a:solidFill>
                <a:effectLst/>
                <a:latin typeface="+mn-lt"/>
                <a:ea typeface="+mn-ea"/>
                <a:cs typeface="+mn-cs"/>
              </a:rPr>
              <a:t>My wife doesn’t know what I do. When we started dating, she asked what I do…so, I told her: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a:t>
            </a:r>
            <a:r>
              <a:rPr lang="en-US" sz="1200" b="0" i="0" kern="1200" baseline="0" dirty="0">
                <a:solidFill>
                  <a:schemeClr val="tx1"/>
                </a:solidFill>
                <a:effectLst/>
                <a:latin typeface="+mn-lt"/>
                <a:ea typeface="+mn-ea"/>
                <a:cs typeface="+mn-cs"/>
              </a:rPr>
              <a:t> p</a:t>
            </a:r>
            <a:r>
              <a:rPr lang="en-US" sz="1200" b="0" i="0" kern="1200" dirty="0">
                <a:solidFill>
                  <a:schemeClr val="tx1"/>
                </a:solidFill>
                <a:effectLst/>
                <a:latin typeface="+mn-lt"/>
                <a:ea typeface="+mn-ea"/>
                <a:cs typeface="+mn-cs"/>
              </a:rPr>
              <a:t>rovide an independent and/or objective operational analysis following a </a:t>
            </a:r>
            <a:r>
              <a:rPr lang="en-US" sz="1200" b="1" i="0" kern="1200" dirty="0">
                <a:solidFill>
                  <a:schemeClr val="tx1"/>
                </a:solidFill>
                <a:effectLst/>
                <a:latin typeface="+mn-lt"/>
                <a:ea typeface="+mn-ea"/>
                <a:cs typeface="+mn-cs"/>
              </a:rPr>
              <a:t>systematic and disciplined approach </a:t>
            </a:r>
            <a:r>
              <a:rPr lang="en-US" sz="1200" b="0" i="0" kern="1200" dirty="0">
                <a:solidFill>
                  <a:schemeClr val="tx1"/>
                </a:solidFill>
                <a:effectLst/>
                <a:latin typeface="+mn-lt"/>
                <a:ea typeface="+mn-ea"/>
                <a:cs typeface="+mn-cs"/>
              </a:rPr>
              <a:t>to examine business functions and control activities, and provide</a:t>
            </a:r>
            <a:r>
              <a:rPr lang="en-US" sz="1200" b="0" i="0" kern="1200" baseline="0" dirty="0">
                <a:solidFill>
                  <a:schemeClr val="tx1"/>
                </a:solidFill>
                <a:effectLst/>
                <a:latin typeface="+mn-lt"/>
                <a:ea typeface="+mn-ea"/>
                <a:cs typeface="+mn-cs"/>
              </a:rPr>
              <a:t> recommendations which improve control and governance processes thereby helping the organization achieve its strategies and objectives.</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She looked at me funny.</a:t>
            </a: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approach I use relies on my understanding of the business process and its related risks.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Implement risk-based IT audit procedures based on a formal risk assessment methodology to determine the appropriate frequency and extent</a:t>
            </a:r>
          </a:p>
          <a:p>
            <a:r>
              <a:rPr lang="en-US" sz="1200" b="0" i="0" u="none" strike="noStrike" kern="1200" baseline="0" dirty="0">
                <a:solidFill>
                  <a:schemeClr val="tx1"/>
                </a:solidFill>
                <a:latin typeface="+mn-lt"/>
                <a:ea typeface="+mn-ea"/>
                <a:cs typeface="+mn-cs"/>
              </a:rPr>
              <a:t>of work.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audit procedures will vary depending on: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philosophy and technical expertise of the audit department;  and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sophistication of end-user systems and supporting technologies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Take-away:</a:t>
            </a:r>
            <a:r>
              <a:rPr lang="en-US" sz="1200" b="0" i="0" u="none" strike="noStrike" kern="1200" baseline="0" dirty="0">
                <a:solidFill>
                  <a:schemeClr val="tx1"/>
                </a:solidFill>
                <a:latin typeface="+mn-lt"/>
                <a:ea typeface="+mn-ea"/>
                <a:cs typeface="+mn-cs"/>
              </a:rPr>
              <a:t>  To achieve effective coverage, the audit program must be consistent with the complexity of data processing activities reviewed. The audit procedures may include manual testing processes or computer-assisted audit programs</a:t>
            </a:r>
          </a:p>
          <a:p>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78E2723-D268-40E5-B881-C9A87B56967E}" type="slidenum">
              <a:rPr lang="en-US" smtClean="0"/>
              <a:t>10</a:t>
            </a:fld>
            <a:endParaRPr lang="en-US"/>
          </a:p>
        </p:txBody>
      </p:sp>
    </p:spTree>
    <p:extLst>
      <p:ext uri="{BB962C8B-B14F-4D97-AF65-F5344CB8AC3E}">
        <p14:creationId xmlns:p14="http://schemas.microsoft.com/office/powerpoint/2010/main" val="2926124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0" dirty="0">
                <a:solidFill>
                  <a:schemeClr val="tx1"/>
                </a:solidFill>
                <a:effectLst/>
                <a:latin typeface="+mn-lt"/>
                <a:ea typeface="+mn-ea"/>
                <a:cs typeface="+mn-cs"/>
              </a:rPr>
              <a:t>Concept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Value means different things to different people, depending on their perspective.”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Internal auditing </a:t>
            </a:r>
            <a:r>
              <a:rPr lang="en-US" sz="1200" b="0" i="0" kern="1200" dirty="0">
                <a:solidFill>
                  <a:schemeClr val="tx1"/>
                </a:solidFill>
                <a:effectLst/>
                <a:latin typeface="+mn-lt"/>
                <a:ea typeface="+mn-ea"/>
                <a:cs typeface="+mn-cs"/>
              </a:rPr>
              <a:t>is an independent, objective assurance and consulting activity designed to add value and improve an organization's operations. It helps an organization accomplish its objectives by bringing </a:t>
            </a:r>
            <a:r>
              <a:rPr lang="en-US" sz="1200" b="1" i="0" kern="1200" dirty="0">
                <a:solidFill>
                  <a:schemeClr val="tx1"/>
                </a:solidFill>
                <a:effectLst/>
                <a:latin typeface="+mn-lt"/>
                <a:ea typeface="+mn-ea"/>
                <a:cs typeface="+mn-cs"/>
              </a:rPr>
              <a:t>a systematic, disciplined approach </a:t>
            </a:r>
            <a:r>
              <a:rPr lang="en-US" sz="1200" b="0" i="0" kern="1200" dirty="0">
                <a:solidFill>
                  <a:schemeClr val="tx1"/>
                </a:solidFill>
                <a:effectLst/>
                <a:latin typeface="+mn-lt"/>
                <a:ea typeface="+mn-ea"/>
                <a:cs typeface="+mn-cs"/>
              </a:rPr>
              <a:t>to evaluate and improve the effectiveness of risk management, control, and governance processes.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Story Time ***************</a:t>
            </a:r>
          </a:p>
          <a:p>
            <a:pPr marL="0" indent="0">
              <a:buFont typeface="Arial" panose="020B0604020202020204" pitchFamily="34" charset="0"/>
              <a:buNone/>
            </a:pPr>
            <a:r>
              <a:rPr lang="en-US" sz="1200" b="0" i="0" kern="1200" dirty="0">
                <a:solidFill>
                  <a:schemeClr val="tx1"/>
                </a:solidFill>
                <a:effectLst/>
                <a:latin typeface="+mn-lt"/>
                <a:ea typeface="+mn-ea"/>
                <a:cs typeface="+mn-cs"/>
              </a:rPr>
              <a:t>My wife doesn’t know what I do. When we started dating, she asked what I do…so, I told her: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a:t>
            </a:r>
            <a:r>
              <a:rPr lang="en-US" sz="1200" b="0" i="0" kern="1200" baseline="0" dirty="0">
                <a:solidFill>
                  <a:schemeClr val="tx1"/>
                </a:solidFill>
                <a:effectLst/>
                <a:latin typeface="+mn-lt"/>
                <a:ea typeface="+mn-ea"/>
                <a:cs typeface="+mn-cs"/>
              </a:rPr>
              <a:t> p</a:t>
            </a:r>
            <a:r>
              <a:rPr lang="en-US" sz="1200" b="0" i="0" kern="1200" dirty="0">
                <a:solidFill>
                  <a:schemeClr val="tx1"/>
                </a:solidFill>
                <a:effectLst/>
                <a:latin typeface="+mn-lt"/>
                <a:ea typeface="+mn-ea"/>
                <a:cs typeface="+mn-cs"/>
              </a:rPr>
              <a:t>rovide an independent and/or objective operational analysis following a </a:t>
            </a:r>
            <a:r>
              <a:rPr lang="en-US" sz="1200" b="1" i="0" kern="1200" dirty="0">
                <a:solidFill>
                  <a:schemeClr val="tx1"/>
                </a:solidFill>
                <a:effectLst/>
                <a:latin typeface="+mn-lt"/>
                <a:ea typeface="+mn-ea"/>
                <a:cs typeface="+mn-cs"/>
              </a:rPr>
              <a:t>systematic and disciplined approach </a:t>
            </a:r>
            <a:r>
              <a:rPr lang="en-US" sz="1200" b="0" i="0" kern="1200" dirty="0">
                <a:solidFill>
                  <a:schemeClr val="tx1"/>
                </a:solidFill>
                <a:effectLst/>
                <a:latin typeface="+mn-lt"/>
                <a:ea typeface="+mn-ea"/>
                <a:cs typeface="+mn-cs"/>
              </a:rPr>
              <a:t>to examine business functions and control activities, and provide</a:t>
            </a:r>
            <a:r>
              <a:rPr lang="en-US" sz="1200" b="0" i="0" kern="1200" baseline="0" dirty="0">
                <a:solidFill>
                  <a:schemeClr val="tx1"/>
                </a:solidFill>
                <a:effectLst/>
                <a:latin typeface="+mn-lt"/>
                <a:ea typeface="+mn-ea"/>
                <a:cs typeface="+mn-cs"/>
              </a:rPr>
              <a:t> recommendations which improve control and governance processes thereby helping the organization achieve its strategies and objectives.</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She looked at me funny.  </a:t>
            </a: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approach I use relies on my understanding of the business process and its related risks.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Follow the money…follow the risk</a:t>
            </a:r>
            <a:r>
              <a:rPr lang="en-US" sz="1200" b="0" i="0" u="none" strike="noStrike" kern="1200" baseline="0" dirty="0">
                <a:solidFill>
                  <a:schemeClr val="tx1"/>
                </a:solidFill>
                <a:latin typeface="+mn-lt"/>
                <a:ea typeface="+mn-ea"/>
                <a:cs typeface="+mn-cs"/>
              </a:rPr>
              <a:t>. </a:t>
            </a:r>
            <a:r>
              <a:rPr lang="en-US" sz="1200" b="0" i="0" kern="1200" dirty="0">
                <a:solidFill>
                  <a:schemeClr val="tx1"/>
                </a:solidFill>
                <a:effectLst/>
                <a:latin typeface="+mn-lt"/>
                <a:ea typeface="+mn-ea"/>
                <a:cs typeface="+mn-cs"/>
              </a:rPr>
              <a:t>We all know that our professional standards call for engagement plans based on risk assessments.</a:t>
            </a: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1" i="0" u="none" strike="noStrike" kern="1200" baseline="0" dirty="0">
                <a:solidFill>
                  <a:schemeClr val="tx1"/>
                </a:solidFill>
                <a:latin typeface="+mn-lt"/>
                <a:ea typeface="+mn-ea"/>
                <a:cs typeface="+mn-cs"/>
              </a:rPr>
              <a:t>What is your “so what”?</a:t>
            </a: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Here are a few things I always think about when planning:</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System maturity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Confidentiality,</a:t>
            </a:r>
            <a:r>
              <a:rPr lang="en-US" sz="1200" b="0" i="0" kern="1200" baseline="0" dirty="0">
                <a:solidFill>
                  <a:schemeClr val="tx1"/>
                </a:solidFill>
                <a:effectLst/>
                <a:latin typeface="+mn-lt"/>
                <a:ea typeface="+mn-ea"/>
                <a:cs typeface="+mn-cs"/>
              </a:rPr>
              <a:t> Integrity and Availability requirements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Timing and results of previous audits.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Stability of the system.</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Common or Inherited controls.</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Here are a few</a:t>
            </a:r>
            <a:r>
              <a:rPr lang="en-US" sz="1200" b="0" i="0" kern="1200" baseline="0" dirty="0">
                <a:solidFill>
                  <a:schemeClr val="tx1"/>
                </a:solidFill>
                <a:effectLst/>
                <a:latin typeface="+mn-lt"/>
                <a:ea typeface="+mn-ea"/>
                <a:cs typeface="+mn-cs"/>
              </a:rPr>
              <a:t> things I always look at when assessing the design and effectiveness of IT controls.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Data Input</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System Interfaces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Data Processing</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Error Handling</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System Audit Trails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Data Outputs</a:t>
            </a: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Take-away:</a:t>
            </a:r>
            <a:r>
              <a:rPr lang="en-US" sz="1200" b="0" i="0" u="none" strike="noStrike" kern="1200" baseline="0" dirty="0">
                <a:solidFill>
                  <a:schemeClr val="tx1"/>
                </a:solidFill>
                <a:latin typeface="+mn-lt"/>
                <a:ea typeface="+mn-ea"/>
                <a:cs typeface="+mn-cs"/>
              </a:rPr>
              <a:t>  To achieve effective coverage, the audit program must be consistent with the complexity of data processing activities reviewed. The audit procedures may include manual testing processes or computer-assisted audit programs</a:t>
            </a:r>
          </a:p>
          <a:p>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78E2723-D268-40E5-B881-C9A87B56967E}" type="slidenum">
              <a:rPr lang="en-US" smtClean="0"/>
              <a:t>11</a:t>
            </a:fld>
            <a:endParaRPr lang="en-US"/>
          </a:p>
        </p:txBody>
      </p:sp>
    </p:spTree>
    <p:extLst>
      <p:ext uri="{BB962C8B-B14F-4D97-AF65-F5344CB8AC3E}">
        <p14:creationId xmlns:p14="http://schemas.microsoft.com/office/powerpoint/2010/main" val="1250505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15 Minutes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Provide a discussion</a:t>
            </a:r>
            <a:r>
              <a:rPr lang="en-US" sz="1200" b="1" i="0" kern="1200" baseline="0" dirty="0">
                <a:solidFill>
                  <a:schemeClr val="tx1"/>
                </a:solidFill>
                <a:effectLst/>
                <a:latin typeface="+mn-lt"/>
                <a:ea typeface="+mn-ea"/>
                <a:cs typeface="+mn-cs"/>
              </a:rPr>
              <a:t> of “audit universe”</a:t>
            </a:r>
          </a:p>
          <a:p>
            <a:r>
              <a:rPr lang="en-US" sz="1200" b="1" i="0" kern="1200" dirty="0">
                <a:solidFill>
                  <a:schemeClr val="tx1"/>
                </a:solidFill>
                <a:effectLst/>
                <a:latin typeface="+mn-lt"/>
                <a:ea typeface="+mn-ea"/>
                <a:cs typeface="+mn-cs"/>
              </a:rPr>
              <a:t>Here are “common control audits”</a:t>
            </a:r>
          </a:p>
          <a:p>
            <a:r>
              <a:rPr lang="en-US" sz="1200" b="0" i="0" kern="1200" dirty="0">
                <a:solidFill>
                  <a:schemeClr val="tx1"/>
                </a:solidFill>
                <a:effectLst/>
                <a:latin typeface="+mn-lt"/>
                <a:ea typeface="+mn-ea"/>
                <a:cs typeface="+mn-cs"/>
              </a:rPr>
              <a:t>Your</a:t>
            </a:r>
            <a:r>
              <a:rPr lang="en-US" sz="1200" b="0" i="0" kern="1200" baseline="0" dirty="0">
                <a:solidFill>
                  <a:schemeClr val="tx1"/>
                </a:solidFill>
                <a:effectLst/>
                <a:latin typeface="+mn-lt"/>
                <a:ea typeface="+mn-ea"/>
                <a:cs typeface="+mn-cs"/>
              </a:rPr>
              <a:t> audit plan can be tailored to address the following risks</a:t>
            </a:r>
            <a:r>
              <a:rPr lang="en-US" sz="1200" b="0" i="0" kern="1200" dirty="0">
                <a:solidFill>
                  <a:schemeClr val="tx1"/>
                </a:solidFill>
                <a:effectLst/>
                <a:latin typeface="+mn-lt"/>
                <a:ea typeface="+mn-ea"/>
                <a:cs typeface="+mn-cs"/>
              </a:rPr>
              <a:t>:</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Common</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Governance - </a:t>
            </a:r>
            <a:r>
              <a:rPr lang="en-US" sz="1200" b="0" i="0" kern="1200" dirty="0">
                <a:solidFill>
                  <a:schemeClr val="tx1"/>
                </a:solidFill>
                <a:effectLst/>
                <a:latin typeface="+mn-lt"/>
                <a:ea typeface="+mn-ea"/>
                <a:cs typeface="+mn-cs"/>
              </a:rPr>
              <a:t>IS/IT strategy, policies, sourcing decisions, human resources, findings, performance monitoring and audits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Operations </a:t>
            </a:r>
            <a:r>
              <a:rPr lang="en-US" sz="1200" b="0" i="0" kern="1200" dirty="0">
                <a:solidFill>
                  <a:schemeClr val="tx1"/>
                </a:solidFill>
                <a:effectLst/>
                <a:latin typeface="+mn-lt"/>
                <a:ea typeface="+mn-ea"/>
                <a:cs typeface="+mn-cs"/>
              </a:rPr>
              <a:t>- Data centers, local and wide area networks, physical and logical security, disaster recovery and business continuity, local networks, and Internet access by branch offices away from headquarters.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External service providers</a:t>
            </a:r>
            <a:r>
              <a:rPr lang="en-US" sz="1200" b="0" i="0" kern="1200" dirty="0">
                <a:solidFill>
                  <a:schemeClr val="tx1"/>
                </a:solidFill>
                <a:effectLst/>
                <a:latin typeface="+mn-lt"/>
                <a:ea typeface="+mn-ea"/>
                <a:cs typeface="+mn-cs"/>
              </a:rPr>
              <a:t>—Telecommunications, outsourcers, cloud service providers, maintenance companies, consultants, auditors, contract and relationship management, performance monitoring, and management (both at headquarters and delegated to remote offices)</a:t>
            </a:r>
          </a:p>
          <a:p>
            <a:pPr marL="0" indent="0">
              <a:buFont typeface="Arial" panose="020B0604020202020204" pitchFamily="34" charset="0"/>
              <a:buNone/>
            </a:pPr>
            <a:r>
              <a:rPr lang="en-US" sz="1200" b="1" i="0" kern="1200" dirty="0">
                <a:solidFill>
                  <a:schemeClr val="tx1"/>
                </a:solidFill>
                <a:effectLst/>
                <a:latin typeface="+mn-lt"/>
                <a:ea typeface="+mn-ea"/>
                <a:cs typeface="+mn-cs"/>
              </a:rPr>
              <a:t>Technical</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Business applications</a:t>
            </a:r>
            <a:r>
              <a:rPr lang="en-US" sz="1200" b="0" i="0" kern="1200" dirty="0">
                <a:solidFill>
                  <a:schemeClr val="tx1"/>
                </a:solidFill>
                <a:effectLst/>
                <a:latin typeface="+mn-lt"/>
                <a:ea typeface="+mn-ea"/>
                <a:cs typeface="+mn-cs"/>
              </a:rPr>
              <a:t>—Software (both packaged and custom), mobile apps, end-user computing (particularly spreadsheets and personal databases), license management, updates, patches and fixes, change management, accreditation,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Mobile</a:t>
            </a:r>
            <a:r>
              <a:rPr lang="en-US" sz="1200" b="0" i="0" kern="1200" dirty="0">
                <a:solidFill>
                  <a:schemeClr val="tx1"/>
                </a:solidFill>
                <a:effectLst/>
                <a:latin typeface="+mn-lt"/>
                <a:ea typeface="+mn-ea"/>
                <a:cs typeface="+mn-cs"/>
              </a:rPr>
              <a:t>—Bring your own device (BYOD), lost and compromised devices, access to sensitive corporate data, participation in social networks, disclosures of sensitive information,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Emerging</a:t>
            </a:r>
            <a:r>
              <a:rPr lang="en-US" sz="1200" b="1" i="0" kern="1200" baseline="0" dirty="0">
                <a:solidFill>
                  <a:schemeClr val="tx1"/>
                </a:solidFill>
                <a:effectLst/>
                <a:latin typeface="+mn-lt"/>
                <a:ea typeface="+mn-ea"/>
                <a:cs typeface="+mn-cs"/>
              </a:rPr>
              <a:t> Technologies</a:t>
            </a:r>
            <a:r>
              <a:rPr lang="en-US" sz="1200" b="0" i="0" kern="1200" baseline="0" dirty="0">
                <a:solidFill>
                  <a:schemeClr val="tx1"/>
                </a:solidFill>
                <a:effectLst/>
                <a:latin typeface="+mn-lt"/>
                <a:ea typeface="+mn-ea"/>
                <a:cs typeface="+mn-cs"/>
              </a:rPr>
              <a:t> – Artificial Intelligence, RPA and Distributed Ledger Technology</a:t>
            </a: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Other Reviews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Security</a:t>
            </a:r>
            <a:r>
              <a:rPr lang="en-US" sz="1200" b="0" i="0" kern="1200" dirty="0">
                <a:solidFill>
                  <a:schemeClr val="tx1"/>
                </a:solidFill>
                <a:effectLst/>
                <a:latin typeface="+mn-lt"/>
                <a:ea typeface="+mn-ea"/>
                <a:cs typeface="+mn-cs"/>
              </a:rPr>
              <a:t>—Frameworks (e.g., ISO 27001 or NIST SP800), awareness, certifications, breaches,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Risk management</a:t>
            </a:r>
            <a:r>
              <a:rPr lang="en-US" sz="1200" b="0" i="0" kern="1200" dirty="0">
                <a:solidFill>
                  <a:schemeClr val="tx1"/>
                </a:solidFill>
                <a:effectLst/>
                <a:latin typeface="+mn-lt"/>
                <a:ea typeface="+mn-ea"/>
                <a:cs typeface="+mn-cs"/>
              </a:rPr>
              <a:t>—Frameworks (e.g., COBIT 5 for Risk), risk assessments, mitigation measures, reviews,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Data</a:t>
            </a:r>
            <a:r>
              <a:rPr lang="en-US" sz="1200" b="0" i="0" kern="1200" dirty="0">
                <a:solidFill>
                  <a:schemeClr val="tx1"/>
                </a:solidFill>
                <a:effectLst/>
                <a:latin typeface="+mn-lt"/>
                <a:ea typeface="+mn-ea"/>
                <a:cs typeface="+mn-cs"/>
              </a:rPr>
              <a:t>—Quality, classification, data models, database administration, etc., and guidelines used (e.g., DMBOK)</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IS/IT projects</a:t>
            </a:r>
            <a:r>
              <a:rPr lang="en-US" sz="1200" b="0" i="0" kern="1200" dirty="0">
                <a:solidFill>
                  <a:schemeClr val="tx1"/>
                </a:solidFill>
                <a:effectLst/>
                <a:latin typeface="+mn-lt"/>
                <a:ea typeface="+mn-ea"/>
                <a:cs typeface="+mn-cs"/>
              </a:rPr>
              <a:t>—Departures from plan (time/budget), change management, project management, changing risk areas, etc.</a:t>
            </a:r>
            <a:endParaRPr lang="en-US" dirty="0"/>
          </a:p>
        </p:txBody>
      </p:sp>
      <p:sp>
        <p:nvSpPr>
          <p:cNvPr id="4" name="Slide Number Placeholder 3"/>
          <p:cNvSpPr>
            <a:spLocks noGrp="1"/>
          </p:cNvSpPr>
          <p:nvPr>
            <p:ph type="sldNum" sz="quarter" idx="10"/>
          </p:nvPr>
        </p:nvSpPr>
        <p:spPr/>
        <p:txBody>
          <a:bodyPr/>
          <a:lstStyle/>
          <a:p>
            <a:fld id="{178E2723-D268-40E5-B881-C9A87B56967E}" type="slidenum">
              <a:rPr lang="en-US" smtClean="0"/>
              <a:t>12</a:t>
            </a:fld>
            <a:endParaRPr lang="en-US"/>
          </a:p>
        </p:txBody>
      </p:sp>
    </p:spTree>
    <p:extLst>
      <p:ext uri="{BB962C8B-B14F-4D97-AF65-F5344CB8AC3E}">
        <p14:creationId xmlns:p14="http://schemas.microsoft.com/office/powerpoint/2010/main" val="2850859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Provide a discussion</a:t>
            </a:r>
            <a:r>
              <a:rPr lang="en-US" sz="1200" b="1" i="0" kern="1200" baseline="0" dirty="0">
                <a:solidFill>
                  <a:schemeClr val="tx1"/>
                </a:solidFill>
                <a:effectLst/>
                <a:latin typeface="+mn-lt"/>
                <a:ea typeface="+mn-ea"/>
                <a:cs typeface="+mn-cs"/>
              </a:rPr>
              <a:t> of “audit universe”</a:t>
            </a:r>
          </a:p>
          <a:p>
            <a:r>
              <a:rPr lang="en-US" sz="1200" b="1" i="0" kern="1200" dirty="0">
                <a:solidFill>
                  <a:schemeClr val="tx1"/>
                </a:solidFill>
                <a:effectLst/>
                <a:latin typeface="+mn-lt"/>
                <a:ea typeface="+mn-ea"/>
                <a:cs typeface="+mn-cs"/>
              </a:rPr>
              <a:t>Here are “common control audits”</a:t>
            </a:r>
          </a:p>
          <a:p>
            <a:r>
              <a:rPr lang="en-US" sz="1200" b="0" i="0" kern="1200" dirty="0">
                <a:solidFill>
                  <a:schemeClr val="tx1"/>
                </a:solidFill>
                <a:effectLst/>
                <a:latin typeface="+mn-lt"/>
                <a:ea typeface="+mn-ea"/>
                <a:cs typeface="+mn-cs"/>
              </a:rPr>
              <a:t>Your</a:t>
            </a:r>
            <a:r>
              <a:rPr lang="en-US" sz="1200" b="0" i="0" kern="1200" baseline="0" dirty="0">
                <a:solidFill>
                  <a:schemeClr val="tx1"/>
                </a:solidFill>
                <a:effectLst/>
                <a:latin typeface="+mn-lt"/>
                <a:ea typeface="+mn-ea"/>
                <a:cs typeface="+mn-cs"/>
              </a:rPr>
              <a:t> audit plan can be tailored to address the following</a:t>
            </a:r>
            <a:r>
              <a:rPr lang="en-US" sz="1200" b="0"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Common</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Governance - </a:t>
            </a:r>
            <a:r>
              <a:rPr lang="en-US" sz="1200" b="0" i="0" kern="1200" dirty="0">
                <a:solidFill>
                  <a:schemeClr val="tx1"/>
                </a:solidFill>
                <a:effectLst/>
                <a:latin typeface="+mn-lt"/>
                <a:ea typeface="+mn-ea"/>
                <a:cs typeface="+mn-cs"/>
              </a:rPr>
              <a:t>IS/IT strategy, policies, sourcing decisions, human resources, findings, performance monitoring and audits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Operations </a:t>
            </a:r>
            <a:r>
              <a:rPr lang="en-US" sz="1200" b="0" i="0" kern="1200" dirty="0">
                <a:solidFill>
                  <a:schemeClr val="tx1"/>
                </a:solidFill>
                <a:effectLst/>
                <a:latin typeface="+mn-lt"/>
                <a:ea typeface="+mn-ea"/>
                <a:cs typeface="+mn-cs"/>
              </a:rPr>
              <a:t>- Data centers, local and wide area networks, physical and logical security, disaster recovery and business continuity, local networks, and Internet access by branch offices away from headquarters.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External service providers</a:t>
            </a:r>
            <a:r>
              <a:rPr lang="en-US" sz="1200" b="0" i="0" kern="1200" dirty="0">
                <a:solidFill>
                  <a:schemeClr val="tx1"/>
                </a:solidFill>
                <a:effectLst/>
                <a:latin typeface="+mn-lt"/>
                <a:ea typeface="+mn-ea"/>
                <a:cs typeface="+mn-cs"/>
              </a:rPr>
              <a:t>—Telecommunications, outsourcers, cloud service providers, maintenance companies, consultants, auditors, contract and relationship management, performance monitoring, and management (both at headquarters and delegated to remote offices)</a:t>
            </a:r>
          </a:p>
          <a:p>
            <a:pPr marL="0" indent="0">
              <a:buFont typeface="Arial" panose="020B0604020202020204" pitchFamily="34" charset="0"/>
              <a:buNone/>
            </a:pPr>
            <a:r>
              <a:rPr lang="en-US" sz="1200" b="1" i="0" kern="1200" dirty="0">
                <a:solidFill>
                  <a:schemeClr val="tx1"/>
                </a:solidFill>
                <a:effectLst/>
                <a:latin typeface="+mn-lt"/>
                <a:ea typeface="+mn-ea"/>
                <a:cs typeface="+mn-cs"/>
              </a:rPr>
              <a:t>Technical</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Business applications</a:t>
            </a:r>
            <a:r>
              <a:rPr lang="en-US" sz="1200" b="0" i="0" kern="1200" dirty="0">
                <a:solidFill>
                  <a:schemeClr val="tx1"/>
                </a:solidFill>
                <a:effectLst/>
                <a:latin typeface="+mn-lt"/>
                <a:ea typeface="+mn-ea"/>
                <a:cs typeface="+mn-cs"/>
              </a:rPr>
              <a:t>—Software (both packaged and custom), mobile apps, end-user computing (particularly spreadsheets and personal databases), license management, updates, patches and fixes, change management, accreditation,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Mobile</a:t>
            </a:r>
            <a:r>
              <a:rPr lang="en-US" sz="1200" b="0" i="0" kern="1200" dirty="0">
                <a:solidFill>
                  <a:schemeClr val="tx1"/>
                </a:solidFill>
                <a:effectLst/>
                <a:latin typeface="+mn-lt"/>
                <a:ea typeface="+mn-ea"/>
                <a:cs typeface="+mn-cs"/>
              </a:rPr>
              <a:t>—Bring your own device (BYOD), lost and compromised devices, access to sensitive corporate data, participation in social networks, disclosures of sensitive information,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Emerging</a:t>
            </a:r>
            <a:r>
              <a:rPr lang="en-US" sz="1200" b="1" i="0" kern="1200" baseline="0" dirty="0">
                <a:solidFill>
                  <a:schemeClr val="tx1"/>
                </a:solidFill>
                <a:effectLst/>
                <a:latin typeface="+mn-lt"/>
                <a:ea typeface="+mn-ea"/>
                <a:cs typeface="+mn-cs"/>
              </a:rPr>
              <a:t> Technologies</a:t>
            </a:r>
            <a:r>
              <a:rPr lang="en-US" sz="1200" b="0" i="0" kern="1200" baseline="0" dirty="0">
                <a:solidFill>
                  <a:schemeClr val="tx1"/>
                </a:solidFill>
                <a:effectLst/>
                <a:latin typeface="+mn-lt"/>
                <a:ea typeface="+mn-ea"/>
                <a:cs typeface="+mn-cs"/>
              </a:rPr>
              <a:t> – Artificial Intelligence, RPA and Distributed Ledger Technology</a:t>
            </a: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Other Reviews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Security</a:t>
            </a:r>
            <a:r>
              <a:rPr lang="en-US" sz="1200" b="0" i="0" kern="1200" dirty="0">
                <a:solidFill>
                  <a:schemeClr val="tx1"/>
                </a:solidFill>
                <a:effectLst/>
                <a:latin typeface="+mn-lt"/>
                <a:ea typeface="+mn-ea"/>
                <a:cs typeface="+mn-cs"/>
              </a:rPr>
              <a:t>—Frameworks (e.g., ISO 27001 or NIST SP800), awareness, certifications, breaches,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Risk management</a:t>
            </a:r>
            <a:r>
              <a:rPr lang="en-US" sz="1200" b="0" i="0" kern="1200" dirty="0">
                <a:solidFill>
                  <a:schemeClr val="tx1"/>
                </a:solidFill>
                <a:effectLst/>
                <a:latin typeface="+mn-lt"/>
                <a:ea typeface="+mn-ea"/>
                <a:cs typeface="+mn-cs"/>
              </a:rPr>
              <a:t>—Frameworks (e.g., COBIT 5 for Risk), risk assessments, mitigation measures, reviews,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Data</a:t>
            </a:r>
            <a:r>
              <a:rPr lang="en-US" sz="1200" b="0" i="0" kern="1200" dirty="0">
                <a:solidFill>
                  <a:schemeClr val="tx1"/>
                </a:solidFill>
                <a:effectLst/>
                <a:latin typeface="+mn-lt"/>
                <a:ea typeface="+mn-ea"/>
                <a:cs typeface="+mn-cs"/>
              </a:rPr>
              <a:t>—Quality, classification, data models, database administration, etc., and guidelines used (e.g., DMBOK)</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IS/IT projects</a:t>
            </a:r>
            <a:r>
              <a:rPr lang="en-US" sz="1200" b="0" i="0" kern="1200" dirty="0">
                <a:solidFill>
                  <a:schemeClr val="tx1"/>
                </a:solidFill>
                <a:effectLst/>
                <a:latin typeface="+mn-lt"/>
                <a:ea typeface="+mn-ea"/>
                <a:cs typeface="+mn-cs"/>
              </a:rPr>
              <a:t>—Departures from plan (time/budget), change management, project management, changing risk areas, etc.</a:t>
            </a:r>
            <a:endParaRPr lang="en-US" dirty="0"/>
          </a:p>
        </p:txBody>
      </p:sp>
      <p:sp>
        <p:nvSpPr>
          <p:cNvPr id="4" name="Slide Number Placeholder 3"/>
          <p:cNvSpPr>
            <a:spLocks noGrp="1"/>
          </p:cNvSpPr>
          <p:nvPr>
            <p:ph type="sldNum" sz="quarter" idx="10"/>
          </p:nvPr>
        </p:nvSpPr>
        <p:spPr/>
        <p:txBody>
          <a:bodyPr/>
          <a:lstStyle/>
          <a:p>
            <a:fld id="{178E2723-D268-40E5-B881-C9A87B56967E}" type="slidenum">
              <a:rPr lang="en-US" smtClean="0"/>
              <a:t>13</a:t>
            </a:fld>
            <a:endParaRPr lang="en-US"/>
          </a:p>
        </p:txBody>
      </p:sp>
    </p:spTree>
    <p:extLst>
      <p:ext uri="{BB962C8B-B14F-4D97-AF65-F5344CB8AC3E}">
        <p14:creationId xmlns:p14="http://schemas.microsoft.com/office/powerpoint/2010/main" val="1872966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Provide a discussion</a:t>
            </a:r>
            <a:r>
              <a:rPr lang="en-US" sz="1200" b="1" i="0" kern="1200" baseline="0" dirty="0">
                <a:solidFill>
                  <a:schemeClr val="tx1"/>
                </a:solidFill>
                <a:effectLst/>
                <a:latin typeface="+mn-lt"/>
                <a:ea typeface="+mn-ea"/>
                <a:cs typeface="+mn-cs"/>
              </a:rPr>
              <a:t> of “audit universe”</a:t>
            </a:r>
          </a:p>
          <a:p>
            <a:r>
              <a:rPr lang="en-US" sz="1200" b="1" i="0" kern="1200" dirty="0">
                <a:solidFill>
                  <a:schemeClr val="tx1"/>
                </a:solidFill>
                <a:effectLst/>
                <a:latin typeface="+mn-lt"/>
                <a:ea typeface="+mn-ea"/>
                <a:cs typeface="+mn-cs"/>
              </a:rPr>
              <a:t>Here are “common control audits”</a:t>
            </a:r>
          </a:p>
          <a:p>
            <a:r>
              <a:rPr lang="en-US" sz="1200" b="0" i="0" kern="1200" dirty="0">
                <a:solidFill>
                  <a:schemeClr val="tx1"/>
                </a:solidFill>
                <a:effectLst/>
                <a:latin typeface="+mn-lt"/>
                <a:ea typeface="+mn-ea"/>
                <a:cs typeface="+mn-cs"/>
              </a:rPr>
              <a:t>Your</a:t>
            </a:r>
            <a:r>
              <a:rPr lang="en-US" sz="1200" b="0" i="0" kern="1200" baseline="0" dirty="0">
                <a:solidFill>
                  <a:schemeClr val="tx1"/>
                </a:solidFill>
                <a:effectLst/>
                <a:latin typeface="+mn-lt"/>
                <a:ea typeface="+mn-ea"/>
                <a:cs typeface="+mn-cs"/>
              </a:rPr>
              <a:t> audit plan can be tailored to address the following</a:t>
            </a:r>
            <a:r>
              <a:rPr lang="en-US" sz="1200" b="0"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Common</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Governance - </a:t>
            </a:r>
            <a:r>
              <a:rPr lang="en-US" sz="1200" b="0" i="0" kern="1200" dirty="0">
                <a:solidFill>
                  <a:schemeClr val="tx1"/>
                </a:solidFill>
                <a:effectLst/>
                <a:latin typeface="+mn-lt"/>
                <a:ea typeface="+mn-ea"/>
                <a:cs typeface="+mn-cs"/>
              </a:rPr>
              <a:t>IS/IT strategy, policies, sourcing decisions, human resources, findings, performance monitoring and audits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Operations </a:t>
            </a:r>
            <a:r>
              <a:rPr lang="en-US" sz="1200" b="0" i="0" kern="1200" dirty="0">
                <a:solidFill>
                  <a:schemeClr val="tx1"/>
                </a:solidFill>
                <a:effectLst/>
                <a:latin typeface="+mn-lt"/>
                <a:ea typeface="+mn-ea"/>
                <a:cs typeface="+mn-cs"/>
              </a:rPr>
              <a:t>- Data centers, local and wide area networks, physical and logical security, disaster recovery and business continuity, local networks, and Internet access by branch offices away from headquarters.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External service providers</a:t>
            </a:r>
            <a:r>
              <a:rPr lang="en-US" sz="1200" b="0" i="0" kern="1200" dirty="0">
                <a:solidFill>
                  <a:schemeClr val="tx1"/>
                </a:solidFill>
                <a:effectLst/>
                <a:latin typeface="+mn-lt"/>
                <a:ea typeface="+mn-ea"/>
                <a:cs typeface="+mn-cs"/>
              </a:rPr>
              <a:t>—Telecommunications, outsourcers, cloud service providers, maintenance companies, consultants, auditors, contract and relationship management, performance monitoring, and management (both at headquarters and delegated to remote offices)</a:t>
            </a:r>
          </a:p>
          <a:p>
            <a:pPr marL="0" indent="0">
              <a:buFont typeface="Arial" panose="020B0604020202020204" pitchFamily="34" charset="0"/>
              <a:buNone/>
            </a:pPr>
            <a:r>
              <a:rPr lang="en-US" sz="1200" b="1" i="0" kern="1200" dirty="0">
                <a:solidFill>
                  <a:schemeClr val="tx1"/>
                </a:solidFill>
                <a:effectLst/>
                <a:latin typeface="+mn-lt"/>
                <a:ea typeface="+mn-ea"/>
                <a:cs typeface="+mn-cs"/>
              </a:rPr>
              <a:t>Technical</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Business applications</a:t>
            </a:r>
            <a:r>
              <a:rPr lang="en-US" sz="1200" b="0" i="0" kern="1200" dirty="0">
                <a:solidFill>
                  <a:schemeClr val="tx1"/>
                </a:solidFill>
                <a:effectLst/>
                <a:latin typeface="+mn-lt"/>
                <a:ea typeface="+mn-ea"/>
                <a:cs typeface="+mn-cs"/>
              </a:rPr>
              <a:t>—Software (both packaged and custom), mobile apps, end-user computing (particularly spreadsheets and personal databases), license management, updates, patches and fixes, change management, accreditation,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Mobile</a:t>
            </a:r>
            <a:r>
              <a:rPr lang="en-US" sz="1200" b="0" i="0" kern="1200" dirty="0">
                <a:solidFill>
                  <a:schemeClr val="tx1"/>
                </a:solidFill>
                <a:effectLst/>
                <a:latin typeface="+mn-lt"/>
                <a:ea typeface="+mn-ea"/>
                <a:cs typeface="+mn-cs"/>
              </a:rPr>
              <a:t>—Bring your own device (BYOD), lost and compromised devices, access to sensitive corporate data, participation in social networks, disclosures of sensitive information,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Emerging</a:t>
            </a:r>
            <a:r>
              <a:rPr lang="en-US" sz="1200" b="1" i="0" kern="1200" baseline="0" dirty="0">
                <a:solidFill>
                  <a:schemeClr val="tx1"/>
                </a:solidFill>
                <a:effectLst/>
                <a:latin typeface="+mn-lt"/>
                <a:ea typeface="+mn-ea"/>
                <a:cs typeface="+mn-cs"/>
              </a:rPr>
              <a:t> Technologies</a:t>
            </a:r>
            <a:r>
              <a:rPr lang="en-US" sz="1200" b="0" i="0" kern="1200" baseline="0" dirty="0">
                <a:solidFill>
                  <a:schemeClr val="tx1"/>
                </a:solidFill>
                <a:effectLst/>
                <a:latin typeface="+mn-lt"/>
                <a:ea typeface="+mn-ea"/>
                <a:cs typeface="+mn-cs"/>
              </a:rPr>
              <a:t> – Artificial Intelligence, RPA and Distributed Ledger Technology</a:t>
            </a: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Other Reviews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Security</a:t>
            </a:r>
            <a:r>
              <a:rPr lang="en-US" sz="1200" b="0" i="0" kern="1200" dirty="0">
                <a:solidFill>
                  <a:schemeClr val="tx1"/>
                </a:solidFill>
                <a:effectLst/>
                <a:latin typeface="+mn-lt"/>
                <a:ea typeface="+mn-ea"/>
                <a:cs typeface="+mn-cs"/>
              </a:rPr>
              <a:t>—Frameworks (e.g., ISO 27001 or NIST SP800), awareness, certifications, breaches,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Risk management</a:t>
            </a:r>
            <a:r>
              <a:rPr lang="en-US" sz="1200" b="0" i="0" kern="1200" dirty="0">
                <a:solidFill>
                  <a:schemeClr val="tx1"/>
                </a:solidFill>
                <a:effectLst/>
                <a:latin typeface="+mn-lt"/>
                <a:ea typeface="+mn-ea"/>
                <a:cs typeface="+mn-cs"/>
              </a:rPr>
              <a:t>—Frameworks (e.g., COBIT 5 for Risk), risk assessments, mitigation measures, reviews,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Data</a:t>
            </a:r>
            <a:r>
              <a:rPr lang="en-US" sz="1200" b="0" i="0" kern="1200" dirty="0">
                <a:solidFill>
                  <a:schemeClr val="tx1"/>
                </a:solidFill>
                <a:effectLst/>
                <a:latin typeface="+mn-lt"/>
                <a:ea typeface="+mn-ea"/>
                <a:cs typeface="+mn-cs"/>
              </a:rPr>
              <a:t>—Quality, classification, data models, database administration, etc., and guidelines used (e.g., DMBOK)</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IS/IT projects</a:t>
            </a:r>
            <a:r>
              <a:rPr lang="en-US" sz="1200" b="0" i="0" kern="1200" dirty="0">
                <a:solidFill>
                  <a:schemeClr val="tx1"/>
                </a:solidFill>
                <a:effectLst/>
                <a:latin typeface="+mn-lt"/>
                <a:ea typeface="+mn-ea"/>
                <a:cs typeface="+mn-cs"/>
              </a:rPr>
              <a:t>—Departures from plan (time/budget), change management, project management, changing risk areas, etc.</a:t>
            </a:r>
            <a:endParaRPr lang="en-US" dirty="0"/>
          </a:p>
        </p:txBody>
      </p:sp>
      <p:sp>
        <p:nvSpPr>
          <p:cNvPr id="4" name="Slide Number Placeholder 3"/>
          <p:cNvSpPr>
            <a:spLocks noGrp="1"/>
          </p:cNvSpPr>
          <p:nvPr>
            <p:ph type="sldNum" sz="quarter" idx="10"/>
          </p:nvPr>
        </p:nvSpPr>
        <p:spPr/>
        <p:txBody>
          <a:bodyPr/>
          <a:lstStyle/>
          <a:p>
            <a:fld id="{178E2723-D268-40E5-B881-C9A87B56967E}" type="slidenum">
              <a:rPr lang="en-US" smtClean="0"/>
              <a:t>14</a:t>
            </a:fld>
            <a:endParaRPr lang="en-US"/>
          </a:p>
        </p:txBody>
      </p:sp>
    </p:spTree>
    <p:extLst>
      <p:ext uri="{BB962C8B-B14F-4D97-AF65-F5344CB8AC3E}">
        <p14:creationId xmlns:p14="http://schemas.microsoft.com/office/powerpoint/2010/main" val="1020846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Provide a discussion</a:t>
            </a:r>
            <a:r>
              <a:rPr lang="en-US" sz="1200" b="1" i="0" kern="1200" baseline="0" dirty="0">
                <a:solidFill>
                  <a:schemeClr val="tx1"/>
                </a:solidFill>
                <a:effectLst/>
                <a:latin typeface="+mn-lt"/>
                <a:ea typeface="+mn-ea"/>
                <a:cs typeface="+mn-cs"/>
              </a:rPr>
              <a:t> of “audit universe”</a:t>
            </a:r>
          </a:p>
          <a:p>
            <a:r>
              <a:rPr lang="en-US" sz="1200" b="1" i="0" kern="1200" dirty="0">
                <a:solidFill>
                  <a:schemeClr val="tx1"/>
                </a:solidFill>
                <a:effectLst/>
                <a:latin typeface="+mn-lt"/>
                <a:ea typeface="+mn-ea"/>
                <a:cs typeface="+mn-cs"/>
              </a:rPr>
              <a:t>Here are “common control audits”</a:t>
            </a:r>
          </a:p>
          <a:p>
            <a:r>
              <a:rPr lang="en-US" sz="1200" b="0" i="0" kern="1200" dirty="0">
                <a:solidFill>
                  <a:schemeClr val="tx1"/>
                </a:solidFill>
                <a:effectLst/>
                <a:latin typeface="+mn-lt"/>
                <a:ea typeface="+mn-ea"/>
                <a:cs typeface="+mn-cs"/>
              </a:rPr>
              <a:t>Your</a:t>
            </a:r>
            <a:r>
              <a:rPr lang="en-US" sz="1200" b="0" i="0" kern="1200" baseline="0" dirty="0">
                <a:solidFill>
                  <a:schemeClr val="tx1"/>
                </a:solidFill>
                <a:effectLst/>
                <a:latin typeface="+mn-lt"/>
                <a:ea typeface="+mn-ea"/>
                <a:cs typeface="+mn-cs"/>
              </a:rPr>
              <a:t> audit plan can be tailored to address the following</a:t>
            </a:r>
            <a:r>
              <a:rPr lang="en-US" sz="1200" b="0"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Common</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Governance - </a:t>
            </a:r>
            <a:r>
              <a:rPr lang="en-US" sz="1200" b="0" i="0" kern="1200" dirty="0">
                <a:solidFill>
                  <a:schemeClr val="tx1"/>
                </a:solidFill>
                <a:effectLst/>
                <a:latin typeface="+mn-lt"/>
                <a:ea typeface="+mn-ea"/>
                <a:cs typeface="+mn-cs"/>
              </a:rPr>
              <a:t>IS/IT strategy, policies, sourcing decisions, human resources, findings, performance monitoring and audits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Operations </a:t>
            </a:r>
            <a:r>
              <a:rPr lang="en-US" sz="1200" b="0" i="0" kern="1200" dirty="0">
                <a:solidFill>
                  <a:schemeClr val="tx1"/>
                </a:solidFill>
                <a:effectLst/>
                <a:latin typeface="+mn-lt"/>
                <a:ea typeface="+mn-ea"/>
                <a:cs typeface="+mn-cs"/>
              </a:rPr>
              <a:t>- Data centers, local and wide area networks, physical and logical security, disaster recovery and business continuity, local networks, and Internet access by branch offices away from headquarters.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External service providers</a:t>
            </a:r>
            <a:r>
              <a:rPr lang="en-US" sz="1200" b="0" i="0" kern="1200" dirty="0">
                <a:solidFill>
                  <a:schemeClr val="tx1"/>
                </a:solidFill>
                <a:effectLst/>
                <a:latin typeface="+mn-lt"/>
                <a:ea typeface="+mn-ea"/>
                <a:cs typeface="+mn-cs"/>
              </a:rPr>
              <a:t>—Telecommunications, outsourcers, cloud service providers, maintenance companies, consultants, auditors, contract and relationship management, performance monitoring, and management (both at headquarters and delegated to remote offices)</a:t>
            </a:r>
          </a:p>
          <a:p>
            <a:pPr marL="0" indent="0">
              <a:buFont typeface="Arial" panose="020B0604020202020204" pitchFamily="34" charset="0"/>
              <a:buNone/>
            </a:pPr>
            <a:r>
              <a:rPr lang="en-US" sz="1200" b="1" i="0" kern="1200" dirty="0">
                <a:solidFill>
                  <a:schemeClr val="tx1"/>
                </a:solidFill>
                <a:effectLst/>
                <a:latin typeface="+mn-lt"/>
                <a:ea typeface="+mn-ea"/>
                <a:cs typeface="+mn-cs"/>
              </a:rPr>
              <a:t>Technical</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Business applications</a:t>
            </a:r>
            <a:r>
              <a:rPr lang="en-US" sz="1200" b="0" i="0" kern="1200" dirty="0">
                <a:solidFill>
                  <a:schemeClr val="tx1"/>
                </a:solidFill>
                <a:effectLst/>
                <a:latin typeface="+mn-lt"/>
                <a:ea typeface="+mn-ea"/>
                <a:cs typeface="+mn-cs"/>
              </a:rPr>
              <a:t>—Software (both packaged and custom), mobile apps, end-user computing (particularly spreadsheets and personal databases), license management, updates, patches and fixes, change management, accreditation,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Mobile</a:t>
            </a:r>
            <a:r>
              <a:rPr lang="en-US" sz="1200" b="0" i="0" kern="1200" dirty="0">
                <a:solidFill>
                  <a:schemeClr val="tx1"/>
                </a:solidFill>
                <a:effectLst/>
                <a:latin typeface="+mn-lt"/>
                <a:ea typeface="+mn-ea"/>
                <a:cs typeface="+mn-cs"/>
              </a:rPr>
              <a:t>—Bring your own device (BYOD), lost and compromised devices, access to sensitive corporate data, participation in social networks, disclosures of sensitive information,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Emerging</a:t>
            </a:r>
            <a:r>
              <a:rPr lang="en-US" sz="1200" b="1" i="0" kern="1200" baseline="0" dirty="0">
                <a:solidFill>
                  <a:schemeClr val="tx1"/>
                </a:solidFill>
                <a:effectLst/>
                <a:latin typeface="+mn-lt"/>
                <a:ea typeface="+mn-ea"/>
                <a:cs typeface="+mn-cs"/>
              </a:rPr>
              <a:t> Technologies</a:t>
            </a:r>
            <a:r>
              <a:rPr lang="en-US" sz="1200" b="0" i="0" kern="1200" baseline="0" dirty="0">
                <a:solidFill>
                  <a:schemeClr val="tx1"/>
                </a:solidFill>
                <a:effectLst/>
                <a:latin typeface="+mn-lt"/>
                <a:ea typeface="+mn-ea"/>
                <a:cs typeface="+mn-cs"/>
              </a:rPr>
              <a:t> – Artificial Intelligence, RPA and Distributed Ledger Technology</a:t>
            </a: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Other Reviews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Security</a:t>
            </a:r>
            <a:r>
              <a:rPr lang="en-US" sz="1200" b="0" i="0" kern="1200" dirty="0">
                <a:solidFill>
                  <a:schemeClr val="tx1"/>
                </a:solidFill>
                <a:effectLst/>
                <a:latin typeface="+mn-lt"/>
                <a:ea typeface="+mn-ea"/>
                <a:cs typeface="+mn-cs"/>
              </a:rPr>
              <a:t>—Frameworks (e.g., ISO 27001 or NIST SP800), awareness, certifications, breaches,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Risk management</a:t>
            </a:r>
            <a:r>
              <a:rPr lang="en-US" sz="1200" b="0" i="0" kern="1200" dirty="0">
                <a:solidFill>
                  <a:schemeClr val="tx1"/>
                </a:solidFill>
                <a:effectLst/>
                <a:latin typeface="+mn-lt"/>
                <a:ea typeface="+mn-ea"/>
                <a:cs typeface="+mn-cs"/>
              </a:rPr>
              <a:t>—Frameworks (e.g., COBIT 5 for Risk), risk assessments, mitigation measures, reviews,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Data</a:t>
            </a:r>
            <a:r>
              <a:rPr lang="en-US" sz="1200" b="0" i="0" kern="1200" dirty="0">
                <a:solidFill>
                  <a:schemeClr val="tx1"/>
                </a:solidFill>
                <a:effectLst/>
                <a:latin typeface="+mn-lt"/>
                <a:ea typeface="+mn-ea"/>
                <a:cs typeface="+mn-cs"/>
              </a:rPr>
              <a:t>—Quality, classification, data models, database administration, etc., and guidelines used (e.g., DMBOK)</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IS/IT projects</a:t>
            </a:r>
            <a:r>
              <a:rPr lang="en-US" sz="1200" b="0" i="0" kern="1200" dirty="0">
                <a:solidFill>
                  <a:schemeClr val="tx1"/>
                </a:solidFill>
                <a:effectLst/>
                <a:latin typeface="+mn-lt"/>
                <a:ea typeface="+mn-ea"/>
                <a:cs typeface="+mn-cs"/>
              </a:rPr>
              <a:t>—Departures from plan (time/budget), change management, project management, changing risk areas, etc.</a:t>
            </a:r>
            <a:endParaRPr lang="en-US" dirty="0"/>
          </a:p>
        </p:txBody>
      </p:sp>
      <p:sp>
        <p:nvSpPr>
          <p:cNvPr id="4" name="Slide Number Placeholder 3"/>
          <p:cNvSpPr>
            <a:spLocks noGrp="1"/>
          </p:cNvSpPr>
          <p:nvPr>
            <p:ph type="sldNum" sz="quarter" idx="10"/>
          </p:nvPr>
        </p:nvSpPr>
        <p:spPr/>
        <p:txBody>
          <a:bodyPr/>
          <a:lstStyle/>
          <a:p>
            <a:fld id="{178E2723-D268-40E5-B881-C9A87B56967E}" type="slidenum">
              <a:rPr lang="en-US" smtClean="0"/>
              <a:t>15</a:t>
            </a:fld>
            <a:endParaRPr lang="en-US"/>
          </a:p>
        </p:txBody>
      </p:sp>
    </p:spTree>
    <p:extLst>
      <p:ext uri="{BB962C8B-B14F-4D97-AF65-F5344CB8AC3E}">
        <p14:creationId xmlns:p14="http://schemas.microsoft.com/office/powerpoint/2010/main" val="3035488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Provide a discussion</a:t>
            </a:r>
            <a:r>
              <a:rPr lang="en-US" sz="1200" b="1" i="0" kern="1200" baseline="0" dirty="0">
                <a:solidFill>
                  <a:schemeClr val="tx1"/>
                </a:solidFill>
                <a:effectLst/>
                <a:latin typeface="+mn-lt"/>
                <a:ea typeface="+mn-ea"/>
                <a:cs typeface="+mn-cs"/>
              </a:rPr>
              <a:t> of “audit universe”</a:t>
            </a:r>
          </a:p>
          <a:p>
            <a:r>
              <a:rPr lang="en-US" sz="1200" b="1" i="0" kern="1200" dirty="0">
                <a:solidFill>
                  <a:schemeClr val="tx1"/>
                </a:solidFill>
                <a:effectLst/>
                <a:latin typeface="+mn-lt"/>
                <a:ea typeface="+mn-ea"/>
                <a:cs typeface="+mn-cs"/>
              </a:rPr>
              <a:t>Here are “common control audits”</a:t>
            </a:r>
          </a:p>
          <a:p>
            <a:r>
              <a:rPr lang="en-US" sz="1200" b="0" i="0" kern="1200" dirty="0">
                <a:solidFill>
                  <a:schemeClr val="tx1"/>
                </a:solidFill>
                <a:effectLst/>
                <a:latin typeface="+mn-lt"/>
                <a:ea typeface="+mn-ea"/>
                <a:cs typeface="+mn-cs"/>
              </a:rPr>
              <a:t>Your</a:t>
            </a:r>
            <a:r>
              <a:rPr lang="en-US" sz="1200" b="0" i="0" kern="1200" baseline="0" dirty="0">
                <a:solidFill>
                  <a:schemeClr val="tx1"/>
                </a:solidFill>
                <a:effectLst/>
                <a:latin typeface="+mn-lt"/>
                <a:ea typeface="+mn-ea"/>
                <a:cs typeface="+mn-cs"/>
              </a:rPr>
              <a:t> audit plan can be tailored to address the following</a:t>
            </a:r>
            <a:r>
              <a:rPr lang="en-US" sz="1200" b="0"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Common</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Governance - </a:t>
            </a:r>
            <a:r>
              <a:rPr lang="en-US" sz="1200" b="0" i="0" kern="1200" dirty="0">
                <a:solidFill>
                  <a:schemeClr val="tx1"/>
                </a:solidFill>
                <a:effectLst/>
                <a:latin typeface="+mn-lt"/>
                <a:ea typeface="+mn-ea"/>
                <a:cs typeface="+mn-cs"/>
              </a:rPr>
              <a:t>IS/IT strategy, policies, sourcing decisions, human resources, findings, performance monitoring and audits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Operations </a:t>
            </a:r>
            <a:r>
              <a:rPr lang="en-US" sz="1200" b="0" i="0" kern="1200" dirty="0">
                <a:solidFill>
                  <a:schemeClr val="tx1"/>
                </a:solidFill>
                <a:effectLst/>
                <a:latin typeface="+mn-lt"/>
                <a:ea typeface="+mn-ea"/>
                <a:cs typeface="+mn-cs"/>
              </a:rPr>
              <a:t>- Data centers, local and wide area networks, physical and logical security, disaster recovery and business continuity, local networks, and Internet access by branch offices away from headquarters.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External service providers</a:t>
            </a:r>
            <a:r>
              <a:rPr lang="en-US" sz="1200" b="0" i="0" kern="1200" dirty="0">
                <a:solidFill>
                  <a:schemeClr val="tx1"/>
                </a:solidFill>
                <a:effectLst/>
                <a:latin typeface="+mn-lt"/>
                <a:ea typeface="+mn-ea"/>
                <a:cs typeface="+mn-cs"/>
              </a:rPr>
              <a:t>—Telecommunications, outsourcers, cloud service providers, maintenance companies, consultants, auditors, contract and relationship management, performance monitoring, and management (both at headquarters and delegated to remote offices)</a:t>
            </a:r>
          </a:p>
          <a:p>
            <a:pPr marL="0" indent="0">
              <a:buFont typeface="Arial" panose="020B0604020202020204" pitchFamily="34" charset="0"/>
              <a:buNone/>
            </a:pPr>
            <a:r>
              <a:rPr lang="en-US" sz="1200" b="1" i="0" kern="1200" dirty="0">
                <a:solidFill>
                  <a:schemeClr val="tx1"/>
                </a:solidFill>
                <a:effectLst/>
                <a:latin typeface="+mn-lt"/>
                <a:ea typeface="+mn-ea"/>
                <a:cs typeface="+mn-cs"/>
              </a:rPr>
              <a:t>Technical</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Business applications</a:t>
            </a:r>
            <a:r>
              <a:rPr lang="en-US" sz="1200" b="0" i="0" kern="1200" dirty="0">
                <a:solidFill>
                  <a:schemeClr val="tx1"/>
                </a:solidFill>
                <a:effectLst/>
                <a:latin typeface="+mn-lt"/>
                <a:ea typeface="+mn-ea"/>
                <a:cs typeface="+mn-cs"/>
              </a:rPr>
              <a:t>—Software (both packaged and custom), mobile apps, end-user computing (particularly spreadsheets and personal databases), license management, updates, patches and fixes, change management, accreditation,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Mobile</a:t>
            </a:r>
            <a:r>
              <a:rPr lang="en-US" sz="1200" b="0" i="0" kern="1200" dirty="0">
                <a:solidFill>
                  <a:schemeClr val="tx1"/>
                </a:solidFill>
                <a:effectLst/>
                <a:latin typeface="+mn-lt"/>
                <a:ea typeface="+mn-ea"/>
                <a:cs typeface="+mn-cs"/>
              </a:rPr>
              <a:t>—Bring your own device (BYOD), lost and compromised devices, access to sensitive corporate data, participation in social networks, disclosures of sensitive information,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Emerging</a:t>
            </a:r>
            <a:r>
              <a:rPr lang="en-US" sz="1200" b="1" i="0" kern="1200" baseline="0" dirty="0">
                <a:solidFill>
                  <a:schemeClr val="tx1"/>
                </a:solidFill>
                <a:effectLst/>
                <a:latin typeface="+mn-lt"/>
                <a:ea typeface="+mn-ea"/>
                <a:cs typeface="+mn-cs"/>
              </a:rPr>
              <a:t> Technologies</a:t>
            </a:r>
            <a:r>
              <a:rPr lang="en-US" sz="1200" b="0" i="0" kern="1200" baseline="0" dirty="0">
                <a:solidFill>
                  <a:schemeClr val="tx1"/>
                </a:solidFill>
                <a:effectLst/>
                <a:latin typeface="+mn-lt"/>
                <a:ea typeface="+mn-ea"/>
                <a:cs typeface="+mn-cs"/>
              </a:rPr>
              <a:t> – Artificial Intelligence, RPA and Distributed Ledger Technology</a:t>
            </a: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Other Reviews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Security</a:t>
            </a:r>
            <a:r>
              <a:rPr lang="en-US" sz="1200" b="0" i="0" kern="1200" dirty="0">
                <a:solidFill>
                  <a:schemeClr val="tx1"/>
                </a:solidFill>
                <a:effectLst/>
                <a:latin typeface="+mn-lt"/>
                <a:ea typeface="+mn-ea"/>
                <a:cs typeface="+mn-cs"/>
              </a:rPr>
              <a:t>—Frameworks (e.g., ISO 27001 or NIST SP800), awareness, certifications, breaches,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Risk management</a:t>
            </a:r>
            <a:r>
              <a:rPr lang="en-US" sz="1200" b="0" i="0" kern="1200" dirty="0">
                <a:solidFill>
                  <a:schemeClr val="tx1"/>
                </a:solidFill>
                <a:effectLst/>
                <a:latin typeface="+mn-lt"/>
                <a:ea typeface="+mn-ea"/>
                <a:cs typeface="+mn-cs"/>
              </a:rPr>
              <a:t>—Frameworks (e.g., COBIT 5 for Risk), risk assessments, mitigation measures, reviews,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Data</a:t>
            </a:r>
            <a:r>
              <a:rPr lang="en-US" sz="1200" b="0" i="0" kern="1200" dirty="0">
                <a:solidFill>
                  <a:schemeClr val="tx1"/>
                </a:solidFill>
                <a:effectLst/>
                <a:latin typeface="+mn-lt"/>
                <a:ea typeface="+mn-ea"/>
                <a:cs typeface="+mn-cs"/>
              </a:rPr>
              <a:t>—Quality, classification, data models, database administration, etc., and guidelines used (e.g., DMBOK)</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IS/IT projects</a:t>
            </a:r>
            <a:r>
              <a:rPr lang="en-US" sz="1200" b="0" i="0" kern="1200" dirty="0">
                <a:solidFill>
                  <a:schemeClr val="tx1"/>
                </a:solidFill>
                <a:effectLst/>
                <a:latin typeface="+mn-lt"/>
                <a:ea typeface="+mn-ea"/>
                <a:cs typeface="+mn-cs"/>
              </a:rPr>
              <a:t>—Departures from plan (time/budget), change management, project management, changing risk areas, etc.</a:t>
            </a:r>
            <a:endParaRPr lang="en-US" dirty="0"/>
          </a:p>
        </p:txBody>
      </p:sp>
      <p:sp>
        <p:nvSpPr>
          <p:cNvPr id="4" name="Slide Number Placeholder 3"/>
          <p:cNvSpPr>
            <a:spLocks noGrp="1"/>
          </p:cNvSpPr>
          <p:nvPr>
            <p:ph type="sldNum" sz="quarter" idx="10"/>
          </p:nvPr>
        </p:nvSpPr>
        <p:spPr/>
        <p:txBody>
          <a:bodyPr/>
          <a:lstStyle/>
          <a:p>
            <a:fld id="{178E2723-D268-40E5-B881-C9A87B56967E}" type="slidenum">
              <a:rPr lang="en-US" smtClean="0"/>
              <a:t>16</a:t>
            </a:fld>
            <a:endParaRPr lang="en-US"/>
          </a:p>
        </p:txBody>
      </p:sp>
    </p:spTree>
    <p:extLst>
      <p:ext uri="{BB962C8B-B14F-4D97-AF65-F5344CB8AC3E}">
        <p14:creationId xmlns:p14="http://schemas.microsoft.com/office/powerpoint/2010/main" val="2699563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Provide a discussion</a:t>
            </a:r>
            <a:r>
              <a:rPr lang="en-US" sz="1200" b="1" i="0" kern="1200" baseline="0" dirty="0">
                <a:solidFill>
                  <a:schemeClr val="tx1"/>
                </a:solidFill>
                <a:effectLst/>
                <a:latin typeface="+mn-lt"/>
                <a:ea typeface="+mn-ea"/>
                <a:cs typeface="+mn-cs"/>
              </a:rPr>
              <a:t> of “audit universe”</a:t>
            </a:r>
          </a:p>
          <a:p>
            <a:r>
              <a:rPr lang="en-US" sz="1200" b="1" i="0" kern="1200" dirty="0">
                <a:solidFill>
                  <a:schemeClr val="tx1"/>
                </a:solidFill>
                <a:effectLst/>
                <a:latin typeface="+mn-lt"/>
                <a:ea typeface="+mn-ea"/>
                <a:cs typeface="+mn-cs"/>
              </a:rPr>
              <a:t>Here are “common control audits”</a:t>
            </a:r>
          </a:p>
          <a:p>
            <a:r>
              <a:rPr lang="en-US" sz="1200" b="0" i="0" kern="1200" dirty="0">
                <a:solidFill>
                  <a:schemeClr val="tx1"/>
                </a:solidFill>
                <a:effectLst/>
                <a:latin typeface="+mn-lt"/>
                <a:ea typeface="+mn-ea"/>
                <a:cs typeface="+mn-cs"/>
              </a:rPr>
              <a:t>Your</a:t>
            </a:r>
            <a:r>
              <a:rPr lang="en-US" sz="1200" b="0" i="0" kern="1200" baseline="0" dirty="0">
                <a:solidFill>
                  <a:schemeClr val="tx1"/>
                </a:solidFill>
                <a:effectLst/>
                <a:latin typeface="+mn-lt"/>
                <a:ea typeface="+mn-ea"/>
                <a:cs typeface="+mn-cs"/>
              </a:rPr>
              <a:t> audit plan can be tailored to address the following</a:t>
            </a:r>
            <a:r>
              <a:rPr lang="en-US" sz="1200" b="0"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Common</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Governance - </a:t>
            </a:r>
            <a:r>
              <a:rPr lang="en-US" sz="1200" b="0" i="0" kern="1200" dirty="0">
                <a:solidFill>
                  <a:schemeClr val="tx1"/>
                </a:solidFill>
                <a:effectLst/>
                <a:latin typeface="+mn-lt"/>
                <a:ea typeface="+mn-ea"/>
                <a:cs typeface="+mn-cs"/>
              </a:rPr>
              <a:t>IS/IT strategy, policies, sourcing decisions, human resources, findings, performance monitoring and audits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Operations </a:t>
            </a:r>
            <a:r>
              <a:rPr lang="en-US" sz="1200" b="0" i="0" kern="1200" dirty="0">
                <a:solidFill>
                  <a:schemeClr val="tx1"/>
                </a:solidFill>
                <a:effectLst/>
                <a:latin typeface="+mn-lt"/>
                <a:ea typeface="+mn-ea"/>
                <a:cs typeface="+mn-cs"/>
              </a:rPr>
              <a:t>- Data centers, local and wide area networks, physical and logical security, disaster recovery and business continuity, local networks, and Internet access by branch offices away from headquarters.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External service providers</a:t>
            </a:r>
            <a:r>
              <a:rPr lang="en-US" sz="1200" b="0" i="0" kern="1200" dirty="0">
                <a:solidFill>
                  <a:schemeClr val="tx1"/>
                </a:solidFill>
                <a:effectLst/>
                <a:latin typeface="+mn-lt"/>
                <a:ea typeface="+mn-ea"/>
                <a:cs typeface="+mn-cs"/>
              </a:rPr>
              <a:t>—Telecommunications, outsourcers, cloud service providers, maintenance companies, consultants, auditors, contract and relationship management, performance monitoring, and management (both at headquarters and delegated to remote offices)</a:t>
            </a:r>
          </a:p>
          <a:p>
            <a:pPr marL="0" indent="0">
              <a:buFont typeface="Arial" panose="020B0604020202020204" pitchFamily="34" charset="0"/>
              <a:buNone/>
            </a:pPr>
            <a:r>
              <a:rPr lang="en-US" sz="1200" b="1" i="0" kern="1200" dirty="0">
                <a:solidFill>
                  <a:schemeClr val="tx1"/>
                </a:solidFill>
                <a:effectLst/>
                <a:latin typeface="+mn-lt"/>
                <a:ea typeface="+mn-ea"/>
                <a:cs typeface="+mn-cs"/>
              </a:rPr>
              <a:t>Technical</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Business applications</a:t>
            </a:r>
            <a:r>
              <a:rPr lang="en-US" sz="1200" b="0" i="0" kern="1200" dirty="0">
                <a:solidFill>
                  <a:schemeClr val="tx1"/>
                </a:solidFill>
                <a:effectLst/>
                <a:latin typeface="+mn-lt"/>
                <a:ea typeface="+mn-ea"/>
                <a:cs typeface="+mn-cs"/>
              </a:rPr>
              <a:t>—Software (both packaged and custom), mobile apps, end-user computing (particularly spreadsheets and personal databases), license management, updates, patches and fixes, change management, accreditation,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Mobile</a:t>
            </a:r>
            <a:r>
              <a:rPr lang="en-US" sz="1200" b="0" i="0" kern="1200" dirty="0">
                <a:solidFill>
                  <a:schemeClr val="tx1"/>
                </a:solidFill>
                <a:effectLst/>
                <a:latin typeface="+mn-lt"/>
                <a:ea typeface="+mn-ea"/>
                <a:cs typeface="+mn-cs"/>
              </a:rPr>
              <a:t>—Bring your own device (BYOD), lost and compromised devices, access to sensitive corporate data, participation in social networks, disclosures of sensitive information,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Emerging</a:t>
            </a:r>
            <a:r>
              <a:rPr lang="en-US" sz="1200" b="1" i="0" kern="1200" baseline="0" dirty="0">
                <a:solidFill>
                  <a:schemeClr val="tx1"/>
                </a:solidFill>
                <a:effectLst/>
                <a:latin typeface="+mn-lt"/>
                <a:ea typeface="+mn-ea"/>
                <a:cs typeface="+mn-cs"/>
              </a:rPr>
              <a:t> Technologies</a:t>
            </a:r>
            <a:r>
              <a:rPr lang="en-US" sz="1200" b="0" i="0" kern="1200" baseline="0" dirty="0">
                <a:solidFill>
                  <a:schemeClr val="tx1"/>
                </a:solidFill>
                <a:effectLst/>
                <a:latin typeface="+mn-lt"/>
                <a:ea typeface="+mn-ea"/>
                <a:cs typeface="+mn-cs"/>
              </a:rPr>
              <a:t> – Artificial Intelligence, RPA and Distributed Ledger Technology</a:t>
            </a: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Other Reviews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Security</a:t>
            </a:r>
            <a:r>
              <a:rPr lang="en-US" sz="1200" b="0" i="0" kern="1200" dirty="0">
                <a:solidFill>
                  <a:schemeClr val="tx1"/>
                </a:solidFill>
                <a:effectLst/>
                <a:latin typeface="+mn-lt"/>
                <a:ea typeface="+mn-ea"/>
                <a:cs typeface="+mn-cs"/>
              </a:rPr>
              <a:t>—Frameworks (e.g., ISO 27001 or NIST SP800), awareness, certifications, breaches,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Risk management</a:t>
            </a:r>
            <a:r>
              <a:rPr lang="en-US" sz="1200" b="0" i="0" kern="1200" dirty="0">
                <a:solidFill>
                  <a:schemeClr val="tx1"/>
                </a:solidFill>
                <a:effectLst/>
                <a:latin typeface="+mn-lt"/>
                <a:ea typeface="+mn-ea"/>
                <a:cs typeface="+mn-cs"/>
              </a:rPr>
              <a:t>—Frameworks (e.g., COBIT 5 for Risk), risk assessments, mitigation measures, reviews,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Data</a:t>
            </a:r>
            <a:r>
              <a:rPr lang="en-US" sz="1200" b="0" i="0" kern="1200" dirty="0">
                <a:solidFill>
                  <a:schemeClr val="tx1"/>
                </a:solidFill>
                <a:effectLst/>
                <a:latin typeface="+mn-lt"/>
                <a:ea typeface="+mn-ea"/>
                <a:cs typeface="+mn-cs"/>
              </a:rPr>
              <a:t>—Quality, classification, data models, database administration, etc., and guidelines used (e.g., DMBOK)</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IS/IT projects</a:t>
            </a:r>
            <a:r>
              <a:rPr lang="en-US" sz="1200" b="0" i="0" kern="1200" dirty="0">
                <a:solidFill>
                  <a:schemeClr val="tx1"/>
                </a:solidFill>
                <a:effectLst/>
                <a:latin typeface="+mn-lt"/>
                <a:ea typeface="+mn-ea"/>
                <a:cs typeface="+mn-cs"/>
              </a:rPr>
              <a:t>—Departures from plan (time/budget), change management, project management, changing risk areas, etc.</a:t>
            </a:r>
            <a:endParaRPr lang="en-US" dirty="0"/>
          </a:p>
        </p:txBody>
      </p:sp>
      <p:sp>
        <p:nvSpPr>
          <p:cNvPr id="4" name="Slide Number Placeholder 3"/>
          <p:cNvSpPr>
            <a:spLocks noGrp="1"/>
          </p:cNvSpPr>
          <p:nvPr>
            <p:ph type="sldNum" sz="quarter" idx="10"/>
          </p:nvPr>
        </p:nvSpPr>
        <p:spPr/>
        <p:txBody>
          <a:bodyPr/>
          <a:lstStyle/>
          <a:p>
            <a:fld id="{178E2723-D268-40E5-B881-C9A87B56967E}" type="slidenum">
              <a:rPr lang="en-US" smtClean="0"/>
              <a:t>17</a:t>
            </a:fld>
            <a:endParaRPr lang="en-US"/>
          </a:p>
        </p:txBody>
      </p:sp>
    </p:spTree>
    <p:extLst>
      <p:ext uri="{BB962C8B-B14F-4D97-AF65-F5344CB8AC3E}">
        <p14:creationId xmlns:p14="http://schemas.microsoft.com/office/powerpoint/2010/main" val="2697916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Provide a discussion</a:t>
            </a:r>
            <a:r>
              <a:rPr lang="en-US" sz="1200" b="1" i="0" kern="1200" baseline="0" dirty="0">
                <a:solidFill>
                  <a:schemeClr val="tx1"/>
                </a:solidFill>
                <a:effectLst/>
                <a:latin typeface="+mn-lt"/>
                <a:ea typeface="+mn-ea"/>
                <a:cs typeface="+mn-cs"/>
              </a:rPr>
              <a:t> of “audit universe”</a:t>
            </a:r>
          </a:p>
          <a:p>
            <a:r>
              <a:rPr lang="en-US" sz="1200" b="1" i="0" kern="1200" dirty="0">
                <a:solidFill>
                  <a:schemeClr val="tx1"/>
                </a:solidFill>
                <a:effectLst/>
                <a:latin typeface="+mn-lt"/>
                <a:ea typeface="+mn-ea"/>
                <a:cs typeface="+mn-cs"/>
              </a:rPr>
              <a:t>Here are “common control audits”</a:t>
            </a:r>
          </a:p>
          <a:p>
            <a:r>
              <a:rPr lang="en-US" sz="1200" b="0" i="0" kern="1200" dirty="0">
                <a:solidFill>
                  <a:schemeClr val="tx1"/>
                </a:solidFill>
                <a:effectLst/>
                <a:latin typeface="+mn-lt"/>
                <a:ea typeface="+mn-ea"/>
                <a:cs typeface="+mn-cs"/>
              </a:rPr>
              <a:t>Your</a:t>
            </a:r>
            <a:r>
              <a:rPr lang="en-US" sz="1200" b="0" i="0" kern="1200" baseline="0" dirty="0">
                <a:solidFill>
                  <a:schemeClr val="tx1"/>
                </a:solidFill>
                <a:effectLst/>
                <a:latin typeface="+mn-lt"/>
                <a:ea typeface="+mn-ea"/>
                <a:cs typeface="+mn-cs"/>
              </a:rPr>
              <a:t> audit plan can be tailored to address the following</a:t>
            </a:r>
            <a:r>
              <a:rPr lang="en-US" sz="1200" b="0"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Common</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Governance - </a:t>
            </a:r>
            <a:r>
              <a:rPr lang="en-US" sz="1200" b="0" i="0" kern="1200" dirty="0">
                <a:solidFill>
                  <a:schemeClr val="tx1"/>
                </a:solidFill>
                <a:effectLst/>
                <a:latin typeface="+mn-lt"/>
                <a:ea typeface="+mn-ea"/>
                <a:cs typeface="+mn-cs"/>
              </a:rPr>
              <a:t>IS/IT strategy, policies, sourcing decisions, human resources, findings, performance monitoring and audits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Operations </a:t>
            </a:r>
            <a:r>
              <a:rPr lang="en-US" sz="1200" b="0" i="0" kern="1200" dirty="0">
                <a:solidFill>
                  <a:schemeClr val="tx1"/>
                </a:solidFill>
                <a:effectLst/>
                <a:latin typeface="+mn-lt"/>
                <a:ea typeface="+mn-ea"/>
                <a:cs typeface="+mn-cs"/>
              </a:rPr>
              <a:t>- Data centers, local and wide area networks, physical and logical security, disaster recovery and business continuity, local networks, and Internet access by branch offices away from headquarters.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External service providers</a:t>
            </a:r>
            <a:r>
              <a:rPr lang="en-US" sz="1200" b="0" i="0" kern="1200" dirty="0">
                <a:solidFill>
                  <a:schemeClr val="tx1"/>
                </a:solidFill>
                <a:effectLst/>
                <a:latin typeface="+mn-lt"/>
                <a:ea typeface="+mn-ea"/>
                <a:cs typeface="+mn-cs"/>
              </a:rPr>
              <a:t>—Telecommunications, outsourcers, cloud service providers, maintenance companies, consultants, auditors, contract and relationship management, performance monitoring, and management (both at headquarters and delegated to remote offices)</a:t>
            </a:r>
          </a:p>
          <a:p>
            <a:pPr marL="0" indent="0">
              <a:buFont typeface="Arial" panose="020B0604020202020204" pitchFamily="34" charset="0"/>
              <a:buNone/>
            </a:pPr>
            <a:r>
              <a:rPr lang="en-US" sz="1200" b="1" i="0" kern="1200" dirty="0">
                <a:solidFill>
                  <a:schemeClr val="tx1"/>
                </a:solidFill>
                <a:effectLst/>
                <a:latin typeface="+mn-lt"/>
                <a:ea typeface="+mn-ea"/>
                <a:cs typeface="+mn-cs"/>
              </a:rPr>
              <a:t>Technical</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Business applications</a:t>
            </a:r>
            <a:r>
              <a:rPr lang="en-US" sz="1200" b="0" i="0" kern="1200" dirty="0">
                <a:solidFill>
                  <a:schemeClr val="tx1"/>
                </a:solidFill>
                <a:effectLst/>
                <a:latin typeface="+mn-lt"/>
                <a:ea typeface="+mn-ea"/>
                <a:cs typeface="+mn-cs"/>
              </a:rPr>
              <a:t>—Software (both packaged and custom), mobile apps, end-user computing (particularly spreadsheets and personal databases), license management, updates, patches and fixes, change management, accreditation,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Mobile</a:t>
            </a:r>
            <a:r>
              <a:rPr lang="en-US" sz="1200" b="0" i="0" kern="1200" dirty="0">
                <a:solidFill>
                  <a:schemeClr val="tx1"/>
                </a:solidFill>
                <a:effectLst/>
                <a:latin typeface="+mn-lt"/>
                <a:ea typeface="+mn-ea"/>
                <a:cs typeface="+mn-cs"/>
              </a:rPr>
              <a:t>—Bring your own device (BYOD), lost and compromised devices, access to sensitive corporate data, participation in social networks, disclosures of sensitive information,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Emerging</a:t>
            </a:r>
            <a:r>
              <a:rPr lang="en-US" sz="1200" b="1" i="0" kern="1200" baseline="0" dirty="0">
                <a:solidFill>
                  <a:schemeClr val="tx1"/>
                </a:solidFill>
                <a:effectLst/>
                <a:latin typeface="+mn-lt"/>
                <a:ea typeface="+mn-ea"/>
                <a:cs typeface="+mn-cs"/>
              </a:rPr>
              <a:t> Technologies</a:t>
            </a:r>
            <a:r>
              <a:rPr lang="en-US" sz="1200" b="0" i="0" kern="1200" baseline="0" dirty="0">
                <a:solidFill>
                  <a:schemeClr val="tx1"/>
                </a:solidFill>
                <a:effectLst/>
                <a:latin typeface="+mn-lt"/>
                <a:ea typeface="+mn-ea"/>
                <a:cs typeface="+mn-cs"/>
              </a:rPr>
              <a:t> – Artificial Intelligence, RPA and Distributed Ledger Technology</a:t>
            </a: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Other Reviews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Security</a:t>
            </a:r>
            <a:r>
              <a:rPr lang="en-US" sz="1200" b="0" i="0" kern="1200" dirty="0">
                <a:solidFill>
                  <a:schemeClr val="tx1"/>
                </a:solidFill>
                <a:effectLst/>
                <a:latin typeface="+mn-lt"/>
                <a:ea typeface="+mn-ea"/>
                <a:cs typeface="+mn-cs"/>
              </a:rPr>
              <a:t>—Frameworks (e.g., ISO 27001 or NIST SP800), awareness, certifications, breaches,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Risk management</a:t>
            </a:r>
            <a:r>
              <a:rPr lang="en-US" sz="1200" b="0" i="0" kern="1200" dirty="0">
                <a:solidFill>
                  <a:schemeClr val="tx1"/>
                </a:solidFill>
                <a:effectLst/>
                <a:latin typeface="+mn-lt"/>
                <a:ea typeface="+mn-ea"/>
                <a:cs typeface="+mn-cs"/>
              </a:rPr>
              <a:t>—Frameworks (e.g., COBIT 5 for Risk), risk assessments, mitigation measures, reviews,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Data</a:t>
            </a:r>
            <a:r>
              <a:rPr lang="en-US" sz="1200" b="0" i="0" kern="1200" dirty="0">
                <a:solidFill>
                  <a:schemeClr val="tx1"/>
                </a:solidFill>
                <a:effectLst/>
                <a:latin typeface="+mn-lt"/>
                <a:ea typeface="+mn-ea"/>
                <a:cs typeface="+mn-cs"/>
              </a:rPr>
              <a:t>—Quality, classification, data models, database administration, etc., and guidelines used (e.g., DMBOK)</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IS/IT projects</a:t>
            </a:r>
            <a:r>
              <a:rPr lang="en-US" sz="1200" b="0" i="0" kern="1200" dirty="0">
                <a:solidFill>
                  <a:schemeClr val="tx1"/>
                </a:solidFill>
                <a:effectLst/>
                <a:latin typeface="+mn-lt"/>
                <a:ea typeface="+mn-ea"/>
                <a:cs typeface="+mn-cs"/>
              </a:rPr>
              <a:t>—Departures from plan (time/budget), change management, project management, changing risk areas, etc.</a:t>
            </a:r>
            <a:endParaRPr lang="en-US" dirty="0"/>
          </a:p>
        </p:txBody>
      </p:sp>
      <p:sp>
        <p:nvSpPr>
          <p:cNvPr id="4" name="Slide Number Placeholder 3"/>
          <p:cNvSpPr>
            <a:spLocks noGrp="1"/>
          </p:cNvSpPr>
          <p:nvPr>
            <p:ph type="sldNum" sz="quarter" idx="10"/>
          </p:nvPr>
        </p:nvSpPr>
        <p:spPr/>
        <p:txBody>
          <a:bodyPr/>
          <a:lstStyle/>
          <a:p>
            <a:fld id="{178E2723-D268-40E5-B881-C9A87B56967E}" type="slidenum">
              <a:rPr lang="en-US" smtClean="0"/>
              <a:t>18</a:t>
            </a:fld>
            <a:endParaRPr lang="en-US"/>
          </a:p>
        </p:txBody>
      </p:sp>
    </p:spTree>
    <p:extLst>
      <p:ext uri="{BB962C8B-B14F-4D97-AF65-F5344CB8AC3E}">
        <p14:creationId xmlns:p14="http://schemas.microsoft.com/office/powerpoint/2010/main" val="3335248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Provide a discussion</a:t>
            </a:r>
            <a:r>
              <a:rPr lang="en-US" sz="1200" b="1" i="0" kern="1200" baseline="0" dirty="0">
                <a:solidFill>
                  <a:schemeClr val="tx1"/>
                </a:solidFill>
                <a:effectLst/>
                <a:latin typeface="+mn-lt"/>
                <a:ea typeface="+mn-ea"/>
                <a:cs typeface="+mn-cs"/>
              </a:rPr>
              <a:t> of “audit universe”</a:t>
            </a:r>
          </a:p>
          <a:p>
            <a:r>
              <a:rPr lang="en-US" sz="1200" b="1" i="0" kern="1200" dirty="0">
                <a:solidFill>
                  <a:schemeClr val="tx1"/>
                </a:solidFill>
                <a:effectLst/>
                <a:latin typeface="+mn-lt"/>
                <a:ea typeface="+mn-ea"/>
                <a:cs typeface="+mn-cs"/>
              </a:rPr>
              <a:t>Here are “common control audits”</a:t>
            </a:r>
          </a:p>
          <a:p>
            <a:r>
              <a:rPr lang="en-US" sz="1200" b="0" i="0" kern="1200" dirty="0">
                <a:solidFill>
                  <a:schemeClr val="tx1"/>
                </a:solidFill>
                <a:effectLst/>
                <a:latin typeface="+mn-lt"/>
                <a:ea typeface="+mn-ea"/>
                <a:cs typeface="+mn-cs"/>
              </a:rPr>
              <a:t>Your</a:t>
            </a:r>
            <a:r>
              <a:rPr lang="en-US" sz="1200" b="0" i="0" kern="1200" baseline="0" dirty="0">
                <a:solidFill>
                  <a:schemeClr val="tx1"/>
                </a:solidFill>
                <a:effectLst/>
                <a:latin typeface="+mn-lt"/>
                <a:ea typeface="+mn-ea"/>
                <a:cs typeface="+mn-cs"/>
              </a:rPr>
              <a:t> audit plan can be tailored to address the following</a:t>
            </a:r>
            <a:r>
              <a:rPr lang="en-US" sz="1200" b="0"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Common</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Governance - </a:t>
            </a:r>
            <a:r>
              <a:rPr lang="en-US" sz="1200" b="0" i="0" kern="1200" dirty="0">
                <a:solidFill>
                  <a:schemeClr val="tx1"/>
                </a:solidFill>
                <a:effectLst/>
                <a:latin typeface="+mn-lt"/>
                <a:ea typeface="+mn-ea"/>
                <a:cs typeface="+mn-cs"/>
              </a:rPr>
              <a:t>IS/IT strategy, policies, sourcing decisions, human resources, findings, performance monitoring and audits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Operations </a:t>
            </a:r>
            <a:r>
              <a:rPr lang="en-US" sz="1200" b="0" i="0" kern="1200" dirty="0">
                <a:solidFill>
                  <a:schemeClr val="tx1"/>
                </a:solidFill>
                <a:effectLst/>
                <a:latin typeface="+mn-lt"/>
                <a:ea typeface="+mn-ea"/>
                <a:cs typeface="+mn-cs"/>
              </a:rPr>
              <a:t>- Data centers, local and wide area networks, physical and logical security, disaster recovery and business continuity, local networks, and Internet access by branch offices away from headquarters.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External service providers</a:t>
            </a:r>
            <a:r>
              <a:rPr lang="en-US" sz="1200" b="0" i="0" kern="1200" dirty="0">
                <a:solidFill>
                  <a:schemeClr val="tx1"/>
                </a:solidFill>
                <a:effectLst/>
                <a:latin typeface="+mn-lt"/>
                <a:ea typeface="+mn-ea"/>
                <a:cs typeface="+mn-cs"/>
              </a:rPr>
              <a:t>—Telecommunications, outsourcers, cloud service providers, maintenance companies, consultants, auditors, contract and relationship management, performance monitoring, and management (both at headquarters and delegated to remote offices)</a:t>
            </a:r>
          </a:p>
          <a:p>
            <a:pPr marL="0" indent="0">
              <a:buFont typeface="Arial" panose="020B0604020202020204" pitchFamily="34" charset="0"/>
              <a:buNone/>
            </a:pPr>
            <a:r>
              <a:rPr lang="en-US" sz="1200" b="1" i="0" kern="1200" dirty="0">
                <a:solidFill>
                  <a:schemeClr val="tx1"/>
                </a:solidFill>
                <a:effectLst/>
                <a:latin typeface="+mn-lt"/>
                <a:ea typeface="+mn-ea"/>
                <a:cs typeface="+mn-cs"/>
              </a:rPr>
              <a:t>Technical</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Business applications</a:t>
            </a:r>
            <a:r>
              <a:rPr lang="en-US" sz="1200" b="0" i="0" kern="1200" dirty="0">
                <a:solidFill>
                  <a:schemeClr val="tx1"/>
                </a:solidFill>
                <a:effectLst/>
                <a:latin typeface="+mn-lt"/>
                <a:ea typeface="+mn-ea"/>
                <a:cs typeface="+mn-cs"/>
              </a:rPr>
              <a:t>—Software (both packaged and custom), mobile apps, end-user computing (particularly spreadsheets and personal databases), license management, updates, patches and fixes, change management, accreditation,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Mobile</a:t>
            </a:r>
            <a:r>
              <a:rPr lang="en-US" sz="1200" b="0" i="0" kern="1200" dirty="0">
                <a:solidFill>
                  <a:schemeClr val="tx1"/>
                </a:solidFill>
                <a:effectLst/>
                <a:latin typeface="+mn-lt"/>
                <a:ea typeface="+mn-ea"/>
                <a:cs typeface="+mn-cs"/>
              </a:rPr>
              <a:t>—Bring your own device (BYOD), lost and compromised devices, access to sensitive corporate data, participation in social networks, disclosures of sensitive information,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Emerging</a:t>
            </a:r>
            <a:r>
              <a:rPr lang="en-US" sz="1200" b="1" i="0" kern="1200" baseline="0" dirty="0">
                <a:solidFill>
                  <a:schemeClr val="tx1"/>
                </a:solidFill>
                <a:effectLst/>
                <a:latin typeface="+mn-lt"/>
                <a:ea typeface="+mn-ea"/>
                <a:cs typeface="+mn-cs"/>
              </a:rPr>
              <a:t> Technologies</a:t>
            </a:r>
            <a:r>
              <a:rPr lang="en-US" sz="1200" b="0" i="0" kern="1200" baseline="0" dirty="0">
                <a:solidFill>
                  <a:schemeClr val="tx1"/>
                </a:solidFill>
                <a:effectLst/>
                <a:latin typeface="+mn-lt"/>
                <a:ea typeface="+mn-ea"/>
                <a:cs typeface="+mn-cs"/>
              </a:rPr>
              <a:t> – Artificial Intelligence, RPA and Distributed Ledger Technology</a:t>
            </a: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Other Reviews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Security</a:t>
            </a:r>
            <a:r>
              <a:rPr lang="en-US" sz="1200" b="0" i="0" kern="1200" dirty="0">
                <a:solidFill>
                  <a:schemeClr val="tx1"/>
                </a:solidFill>
                <a:effectLst/>
                <a:latin typeface="+mn-lt"/>
                <a:ea typeface="+mn-ea"/>
                <a:cs typeface="+mn-cs"/>
              </a:rPr>
              <a:t>—Frameworks (e.g., ISO 27001 or NIST SP800), awareness, certifications, breaches,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Risk management</a:t>
            </a:r>
            <a:r>
              <a:rPr lang="en-US" sz="1200" b="0" i="0" kern="1200" dirty="0">
                <a:solidFill>
                  <a:schemeClr val="tx1"/>
                </a:solidFill>
                <a:effectLst/>
                <a:latin typeface="+mn-lt"/>
                <a:ea typeface="+mn-ea"/>
                <a:cs typeface="+mn-cs"/>
              </a:rPr>
              <a:t>—Frameworks (e.g., COBIT 5 for Risk), risk assessments, mitigation measures, reviews,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Data</a:t>
            </a:r>
            <a:r>
              <a:rPr lang="en-US" sz="1200" b="0" i="0" kern="1200" dirty="0">
                <a:solidFill>
                  <a:schemeClr val="tx1"/>
                </a:solidFill>
                <a:effectLst/>
                <a:latin typeface="+mn-lt"/>
                <a:ea typeface="+mn-ea"/>
                <a:cs typeface="+mn-cs"/>
              </a:rPr>
              <a:t>—Quality, classification, data models, database administration, etc., and guidelines used (e.g., DMBOK)</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IS/IT projects</a:t>
            </a:r>
            <a:r>
              <a:rPr lang="en-US" sz="1200" b="0" i="0" kern="1200" dirty="0">
                <a:solidFill>
                  <a:schemeClr val="tx1"/>
                </a:solidFill>
                <a:effectLst/>
                <a:latin typeface="+mn-lt"/>
                <a:ea typeface="+mn-ea"/>
                <a:cs typeface="+mn-cs"/>
              </a:rPr>
              <a:t>—Departures from plan (time/budget), change management, project management, changing risk areas, etc.</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78E2723-D268-40E5-B881-C9A87B56967E}" type="slidenum">
              <a:rPr lang="en-US" smtClean="0"/>
              <a:t>19</a:t>
            </a:fld>
            <a:endParaRPr lang="en-US"/>
          </a:p>
        </p:txBody>
      </p:sp>
    </p:spTree>
    <p:extLst>
      <p:ext uri="{BB962C8B-B14F-4D97-AF65-F5344CB8AC3E}">
        <p14:creationId xmlns:p14="http://schemas.microsoft.com/office/powerpoint/2010/main" val="2914518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Provide background</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78E2723-D268-40E5-B881-C9A87B56967E}" type="slidenum">
              <a:rPr lang="en-US" smtClean="0"/>
              <a:t>2</a:t>
            </a:fld>
            <a:endParaRPr lang="en-US"/>
          </a:p>
        </p:txBody>
      </p:sp>
    </p:spTree>
    <p:extLst>
      <p:ext uri="{BB962C8B-B14F-4D97-AF65-F5344CB8AC3E}">
        <p14:creationId xmlns:p14="http://schemas.microsoft.com/office/powerpoint/2010/main" val="1096505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Provide a discussion</a:t>
            </a:r>
            <a:r>
              <a:rPr lang="en-US" sz="1200" b="1" i="0" kern="1200" baseline="0" dirty="0">
                <a:solidFill>
                  <a:schemeClr val="tx1"/>
                </a:solidFill>
                <a:effectLst/>
                <a:latin typeface="+mn-lt"/>
                <a:ea typeface="+mn-ea"/>
                <a:cs typeface="+mn-cs"/>
              </a:rPr>
              <a:t> of “audit universe”</a:t>
            </a:r>
          </a:p>
          <a:p>
            <a:r>
              <a:rPr lang="en-US" sz="1200" b="1" i="0" kern="1200" dirty="0">
                <a:solidFill>
                  <a:schemeClr val="tx1"/>
                </a:solidFill>
                <a:effectLst/>
                <a:latin typeface="+mn-lt"/>
                <a:ea typeface="+mn-ea"/>
                <a:cs typeface="+mn-cs"/>
              </a:rPr>
              <a:t>Here are “common control audits”</a:t>
            </a:r>
          </a:p>
          <a:p>
            <a:r>
              <a:rPr lang="en-US" sz="1200" b="0" i="0" kern="1200" dirty="0">
                <a:solidFill>
                  <a:schemeClr val="tx1"/>
                </a:solidFill>
                <a:effectLst/>
                <a:latin typeface="+mn-lt"/>
                <a:ea typeface="+mn-ea"/>
                <a:cs typeface="+mn-cs"/>
              </a:rPr>
              <a:t>Your</a:t>
            </a:r>
            <a:r>
              <a:rPr lang="en-US" sz="1200" b="0" i="0" kern="1200" baseline="0" dirty="0">
                <a:solidFill>
                  <a:schemeClr val="tx1"/>
                </a:solidFill>
                <a:effectLst/>
                <a:latin typeface="+mn-lt"/>
                <a:ea typeface="+mn-ea"/>
                <a:cs typeface="+mn-cs"/>
              </a:rPr>
              <a:t> audit plan can be tailored to address the following</a:t>
            </a:r>
            <a:r>
              <a:rPr lang="en-US" sz="1200" b="0"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Common</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Governance - </a:t>
            </a:r>
            <a:r>
              <a:rPr lang="en-US" sz="1200" b="0" i="0" kern="1200" dirty="0">
                <a:solidFill>
                  <a:schemeClr val="tx1"/>
                </a:solidFill>
                <a:effectLst/>
                <a:latin typeface="+mn-lt"/>
                <a:ea typeface="+mn-ea"/>
                <a:cs typeface="+mn-cs"/>
              </a:rPr>
              <a:t>IS/IT strategy, policies, sourcing decisions, human resources, findings, performance monitoring and audits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Operations </a:t>
            </a:r>
            <a:r>
              <a:rPr lang="en-US" sz="1200" b="0" i="0" kern="1200" dirty="0">
                <a:solidFill>
                  <a:schemeClr val="tx1"/>
                </a:solidFill>
                <a:effectLst/>
                <a:latin typeface="+mn-lt"/>
                <a:ea typeface="+mn-ea"/>
                <a:cs typeface="+mn-cs"/>
              </a:rPr>
              <a:t>- Data centers, local and wide area networks, physical and logical security, disaster recovery and business continuity, local networks, and Internet access by branch offices away from headquarters.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External service providers</a:t>
            </a:r>
            <a:r>
              <a:rPr lang="en-US" sz="1200" b="0" i="0" kern="1200" dirty="0">
                <a:solidFill>
                  <a:schemeClr val="tx1"/>
                </a:solidFill>
                <a:effectLst/>
                <a:latin typeface="+mn-lt"/>
                <a:ea typeface="+mn-ea"/>
                <a:cs typeface="+mn-cs"/>
              </a:rPr>
              <a:t>—Telecommunications, outsourcers, cloud service providers, maintenance companies, consultants, auditors, contract and relationship management, performance monitoring, and management (both at headquarters and delegated to remote offices)</a:t>
            </a:r>
          </a:p>
          <a:p>
            <a:pPr marL="0" indent="0">
              <a:buFont typeface="Arial" panose="020B0604020202020204" pitchFamily="34" charset="0"/>
              <a:buNone/>
            </a:pPr>
            <a:r>
              <a:rPr lang="en-US" sz="1200" b="1" i="0" kern="1200" dirty="0">
                <a:solidFill>
                  <a:schemeClr val="tx1"/>
                </a:solidFill>
                <a:effectLst/>
                <a:latin typeface="+mn-lt"/>
                <a:ea typeface="+mn-ea"/>
                <a:cs typeface="+mn-cs"/>
              </a:rPr>
              <a:t>Technical</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Business applications</a:t>
            </a:r>
            <a:r>
              <a:rPr lang="en-US" sz="1200" b="0" i="0" kern="1200" dirty="0">
                <a:solidFill>
                  <a:schemeClr val="tx1"/>
                </a:solidFill>
                <a:effectLst/>
                <a:latin typeface="+mn-lt"/>
                <a:ea typeface="+mn-ea"/>
                <a:cs typeface="+mn-cs"/>
              </a:rPr>
              <a:t>—Software (both packaged and custom), mobile apps, end-user computing (particularly spreadsheets and personal databases), license management, updates, patches and fixes, change management, accreditation,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Mobile</a:t>
            </a:r>
            <a:r>
              <a:rPr lang="en-US" sz="1200" b="0" i="0" kern="1200" dirty="0">
                <a:solidFill>
                  <a:schemeClr val="tx1"/>
                </a:solidFill>
                <a:effectLst/>
                <a:latin typeface="+mn-lt"/>
                <a:ea typeface="+mn-ea"/>
                <a:cs typeface="+mn-cs"/>
              </a:rPr>
              <a:t>—Bring your own device (BYOD), lost and compromised devices, access to sensitive corporate data, participation in social networks, disclosures of sensitive information,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Emerging</a:t>
            </a:r>
            <a:r>
              <a:rPr lang="en-US" sz="1200" b="1" i="0" kern="1200" baseline="0" dirty="0">
                <a:solidFill>
                  <a:schemeClr val="tx1"/>
                </a:solidFill>
                <a:effectLst/>
                <a:latin typeface="+mn-lt"/>
                <a:ea typeface="+mn-ea"/>
                <a:cs typeface="+mn-cs"/>
              </a:rPr>
              <a:t> Technologies</a:t>
            </a:r>
            <a:r>
              <a:rPr lang="en-US" sz="1200" b="0" i="0" kern="1200" baseline="0" dirty="0">
                <a:solidFill>
                  <a:schemeClr val="tx1"/>
                </a:solidFill>
                <a:effectLst/>
                <a:latin typeface="+mn-lt"/>
                <a:ea typeface="+mn-ea"/>
                <a:cs typeface="+mn-cs"/>
              </a:rPr>
              <a:t> – Artificial Intelligence, RPA and Distributed Ledger Technology</a:t>
            </a: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Other Reviews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Security</a:t>
            </a:r>
            <a:r>
              <a:rPr lang="en-US" sz="1200" b="0" i="0" kern="1200" dirty="0">
                <a:solidFill>
                  <a:schemeClr val="tx1"/>
                </a:solidFill>
                <a:effectLst/>
                <a:latin typeface="+mn-lt"/>
                <a:ea typeface="+mn-ea"/>
                <a:cs typeface="+mn-cs"/>
              </a:rPr>
              <a:t>—Frameworks (e.g., ISO 27001 or NIST SP800), awareness, certifications, breaches,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Risk management</a:t>
            </a:r>
            <a:r>
              <a:rPr lang="en-US" sz="1200" b="0" i="0" kern="1200" dirty="0">
                <a:solidFill>
                  <a:schemeClr val="tx1"/>
                </a:solidFill>
                <a:effectLst/>
                <a:latin typeface="+mn-lt"/>
                <a:ea typeface="+mn-ea"/>
                <a:cs typeface="+mn-cs"/>
              </a:rPr>
              <a:t>—Frameworks (e.g., COBIT 5 for Risk), risk assessments, mitigation measures, reviews,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Data</a:t>
            </a:r>
            <a:r>
              <a:rPr lang="en-US" sz="1200" b="0" i="0" kern="1200" dirty="0">
                <a:solidFill>
                  <a:schemeClr val="tx1"/>
                </a:solidFill>
                <a:effectLst/>
                <a:latin typeface="+mn-lt"/>
                <a:ea typeface="+mn-ea"/>
                <a:cs typeface="+mn-cs"/>
              </a:rPr>
              <a:t>—Quality, classification, data models, database administration, etc., and guidelines used (e.g., DMBOK)</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IS/IT projects</a:t>
            </a:r>
            <a:r>
              <a:rPr lang="en-US" sz="1200" b="0" i="0" kern="1200" dirty="0">
                <a:solidFill>
                  <a:schemeClr val="tx1"/>
                </a:solidFill>
                <a:effectLst/>
                <a:latin typeface="+mn-lt"/>
                <a:ea typeface="+mn-ea"/>
                <a:cs typeface="+mn-cs"/>
              </a:rPr>
              <a:t>—Departures from plan (time/budget), change management, project management, changing risk areas, etc.</a:t>
            </a:r>
            <a:endParaRPr lang="en-US" dirty="0"/>
          </a:p>
        </p:txBody>
      </p:sp>
      <p:sp>
        <p:nvSpPr>
          <p:cNvPr id="4" name="Slide Number Placeholder 3"/>
          <p:cNvSpPr>
            <a:spLocks noGrp="1"/>
          </p:cNvSpPr>
          <p:nvPr>
            <p:ph type="sldNum" sz="quarter" idx="10"/>
          </p:nvPr>
        </p:nvSpPr>
        <p:spPr/>
        <p:txBody>
          <a:bodyPr/>
          <a:lstStyle/>
          <a:p>
            <a:fld id="{178E2723-D268-40E5-B881-C9A87B56967E}" type="slidenum">
              <a:rPr lang="en-US" smtClean="0"/>
              <a:t>20</a:t>
            </a:fld>
            <a:endParaRPr lang="en-US"/>
          </a:p>
        </p:txBody>
      </p:sp>
    </p:spTree>
    <p:extLst>
      <p:ext uri="{BB962C8B-B14F-4D97-AF65-F5344CB8AC3E}">
        <p14:creationId xmlns:p14="http://schemas.microsoft.com/office/powerpoint/2010/main" val="291637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Provide a discussion</a:t>
            </a:r>
            <a:r>
              <a:rPr lang="en-US" sz="1200" b="1" i="0" kern="1200" baseline="0" dirty="0">
                <a:solidFill>
                  <a:schemeClr val="tx1"/>
                </a:solidFill>
                <a:effectLst/>
                <a:latin typeface="+mn-lt"/>
                <a:ea typeface="+mn-ea"/>
                <a:cs typeface="+mn-cs"/>
              </a:rPr>
              <a:t> of “audit universe”</a:t>
            </a:r>
          </a:p>
          <a:p>
            <a:r>
              <a:rPr lang="en-US" sz="1200" b="1" i="0" kern="1200" dirty="0">
                <a:solidFill>
                  <a:schemeClr val="tx1"/>
                </a:solidFill>
                <a:effectLst/>
                <a:latin typeface="+mn-lt"/>
                <a:ea typeface="+mn-ea"/>
                <a:cs typeface="+mn-cs"/>
              </a:rPr>
              <a:t>Here are “common control audits”</a:t>
            </a:r>
          </a:p>
          <a:p>
            <a:r>
              <a:rPr lang="en-US" sz="1200" b="0" i="0" kern="1200" dirty="0">
                <a:solidFill>
                  <a:schemeClr val="tx1"/>
                </a:solidFill>
                <a:effectLst/>
                <a:latin typeface="+mn-lt"/>
                <a:ea typeface="+mn-ea"/>
                <a:cs typeface="+mn-cs"/>
              </a:rPr>
              <a:t>Your</a:t>
            </a:r>
            <a:r>
              <a:rPr lang="en-US" sz="1200" b="0" i="0" kern="1200" baseline="0" dirty="0">
                <a:solidFill>
                  <a:schemeClr val="tx1"/>
                </a:solidFill>
                <a:effectLst/>
                <a:latin typeface="+mn-lt"/>
                <a:ea typeface="+mn-ea"/>
                <a:cs typeface="+mn-cs"/>
              </a:rPr>
              <a:t> audit plan can be tailored to address the following</a:t>
            </a:r>
            <a:r>
              <a:rPr lang="en-US" sz="1200" b="0"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Common</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Governance - </a:t>
            </a:r>
            <a:r>
              <a:rPr lang="en-US" sz="1200" b="0" i="0" kern="1200" dirty="0">
                <a:solidFill>
                  <a:schemeClr val="tx1"/>
                </a:solidFill>
                <a:effectLst/>
                <a:latin typeface="+mn-lt"/>
                <a:ea typeface="+mn-ea"/>
                <a:cs typeface="+mn-cs"/>
              </a:rPr>
              <a:t>IS/IT strategy, policies, sourcing decisions, human resources, findings, performance monitoring and audits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Operations </a:t>
            </a:r>
            <a:r>
              <a:rPr lang="en-US" sz="1200" b="0" i="0" kern="1200" dirty="0">
                <a:solidFill>
                  <a:schemeClr val="tx1"/>
                </a:solidFill>
                <a:effectLst/>
                <a:latin typeface="+mn-lt"/>
                <a:ea typeface="+mn-ea"/>
                <a:cs typeface="+mn-cs"/>
              </a:rPr>
              <a:t>- Data centers, local and wide area networks, physical and logical security, disaster recovery and business continuity, local networks, and Internet access by branch offices away from headquarters.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External service providers</a:t>
            </a:r>
            <a:r>
              <a:rPr lang="en-US" sz="1200" b="0" i="0" kern="1200" dirty="0">
                <a:solidFill>
                  <a:schemeClr val="tx1"/>
                </a:solidFill>
                <a:effectLst/>
                <a:latin typeface="+mn-lt"/>
                <a:ea typeface="+mn-ea"/>
                <a:cs typeface="+mn-cs"/>
              </a:rPr>
              <a:t>—Telecommunications, outsourcers, cloud service providers, maintenance companies, consultants, auditors, contract and relationship management, performance monitoring, and management (both at headquarters and delegated to remote offices)</a:t>
            </a:r>
          </a:p>
          <a:p>
            <a:pPr marL="0" indent="0">
              <a:buFont typeface="Arial" panose="020B0604020202020204" pitchFamily="34" charset="0"/>
              <a:buNone/>
            </a:pPr>
            <a:r>
              <a:rPr lang="en-US" sz="1200" b="1" i="0" kern="1200" dirty="0">
                <a:solidFill>
                  <a:schemeClr val="tx1"/>
                </a:solidFill>
                <a:effectLst/>
                <a:latin typeface="+mn-lt"/>
                <a:ea typeface="+mn-ea"/>
                <a:cs typeface="+mn-cs"/>
              </a:rPr>
              <a:t>Technical</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Business applications</a:t>
            </a:r>
            <a:r>
              <a:rPr lang="en-US" sz="1200" b="0" i="0" kern="1200" dirty="0">
                <a:solidFill>
                  <a:schemeClr val="tx1"/>
                </a:solidFill>
                <a:effectLst/>
                <a:latin typeface="+mn-lt"/>
                <a:ea typeface="+mn-ea"/>
                <a:cs typeface="+mn-cs"/>
              </a:rPr>
              <a:t>—Software (both packaged and custom), mobile apps, end-user computing (particularly spreadsheets and personal databases), license management, updates, patches and fixes, change management, accreditation,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Mobile</a:t>
            </a:r>
            <a:r>
              <a:rPr lang="en-US" sz="1200" b="0" i="0" kern="1200" dirty="0">
                <a:solidFill>
                  <a:schemeClr val="tx1"/>
                </a:solidFill>
                <a:effectLst/>
                <a:latin typeface="+mn-lt"/>
                <a:ea typeface="+mn-ea"/>
                <a:cs typeface="+mn-cs"/>
              </a:rPr>
              <a:t>—Bring your own device (BYOD), lost and compromised devices, access to sensitive corporate data, participation in social networks, disclosures of sensitive information,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Emerging</a:t>
            </a:r>
            <a:r>
              <a:rPr lang="en-US" sz="1200" b="1" i="0" kern="1200" baseline="0" dirty="0">
                <a:solidFill>
                  <a:schemeClr val="tx1"/>
                </a:solidFill>
                <a:effectLst/>
                <a:latin typeface="+mn-lt"/>
                <a:ea typeface="+mn-ea"/>
                <a:cs typeface="+mn-cs"/>
              </a:rPr>
              <a:t> Technologies</a:t>
            </a:r>
            <a:r>
              <a:rPr lang="en-US" sz="1200" b="0" i="0" kern="1200" baseline="0" dirty="0">
                <a:solidFill>
                  <a:schemeClr val="tx1"/>
                </a:solidFill>
                <a:effectLst/>
                <a:latin typeface="+mn-lt"/>
                <a:ea typeface="+mn-ea"/>
                <a:cs typeface="+mn-cs"/>
              </a:rPr>
              <a:t> – Artificial Intelligence, RPA and Distributed Ledger Technology</a:t>
            </a: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Other Reviews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Security</a:t>
            </a:r>
            <a:r>
              <a:rPr lang="en-US" sz="1200" b="0" i="0" kern="1200" dirty="0">
                <a:solidFill>
                  <a:schemeClr val="tx1"/>
                </a:solidFill>
                <a:effectLst/>
                <a:latin typeface="+mn-lt"/>
                <a:ea typeface="+mn-ea"/>
                <a:cs typeface="+mn-cs"/>
              </a:rPr>
              <a:t>—Frameworks (e.g., ISO 27001 or NIST SP800), awareness, certifications, breaches,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Risk management</a:t>
            </a:r>
            <a:r>
              <a:rPr lang="en-US" sz="1200" b="0" i="0" kern="1200" dirty="0">
                <a:solidFill>
                  <a:schemeClr val="tx1"/>
                </a:solidFill>
                <a:effectLst/>
                <a:latin typeface="+mn-lt"/>
                <a:ea typeface="+mn-ea"/>
                <a:cs typeface="+mn-cs"/>
              </a:rPr>
              <a:t>—Frameworks (e.g., COBIT 5 for Risk), risk assessments, mitigation measures, reviews,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Data</a:t>
            </a:r>
            <a:r>
              <a:rPr lang="en-US" sz="1200" b="0" i="0" kern="1200" dirty="0">
                <a:solidFill>
                  <a:schemeClr val="tx1"/>
                </a:solidFill>
                <a:effectLst/>
                <a:latin typeface="+mn-lt"/>
                <a:ea typeface="+mn-ea"/>
                <a:cs typeface="+mn-cs"/>
              </a:rPr>
              <a:t>—Quality, classification, data models, database administration, etc., and guidelines used (e.g., DMBOK)</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IS/IT projects</a:t>
            </a:r>
            <a:r>
              <a:rPr lang="en-US" sz="1200" b="0" i="0" kern="1200" dirty="0">
                <a:solidFill>
                  <a:schemeClr val="tx1"/>
                </a:solidFill>
                <a:effectLst/>
                <a:latin typeface="+mn-lt"/>
                <a:ea typeface="+mn-ea"/>
                <a:cs typeface="+mn-cs"/>
              </a:rPr>
              <a:t>—Departures from plan (time/budget), change management, project management, changing risk areas, etc.</a:t>
            </a:r>
            <a:endParaRPr lang="en-US" dirty="0"/>
          </a:p>
        </p:txBody>
      </p:sp>
      <p:sp>
        <p:nvSpPr>
          <p:cNvPr id="4" name="Slide Number Placeholder 3"/>
          <p:cNvSpPr>
            <a:spLocks noGrp="1"/>
          </p:cNvSpPr>
          <p:nvPr>
            <p:ph type="sldNum" sz="quarter" idx="10"/>
          </p:nvPr>
        </p:nvSpPr>
        <p:spPr/>
        <p:txBody>
          <a:bodyPr/>
          <a:lstStyle/>
          <a:p>
            <a:fld id="{178E2723-D268-40E5-B881-C9A87B56967E}" type="slidenum">
              <a:rPr lang="en-US" smtClean="0"/>
              <a:t>21</a:t>
            </a:fld>
            <a:endParaRPr lang="en-US"/>
          </a:p>
        </p:txBody>
      </p:sp>
    </p:spTree>
    <p:extLst>
      <p:ext uri="{BB962C8B-B14F-4D97-AF65-F5344CB8AC3E}">
        <p14:creationId xmlns:p14="http://schemas.microsoft.com/office/powerpoint/2010/main" val="3930162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Provide a discussion</a:t>
            </a:r>
            <a:r>
              <a:rPr lang="en-US" sz="1200" b="1" i="0" kern="1200" baseline="0" dirty="0">
                <a:solidFill>
                  <a:schemeClr val="tx1"/>
                </a:solidFill>
                <a:effectLst/>
                <a:latin typeface="+mn-lt"/>
                <a:ea typeface="+mn-ea"/>
                <a:cs typeface="+mn-cs"/>
              </a:rPr>
              <a:t> of “audit universe”</a:t>
            </a:r>
          </a:p>
          <a:p>
            <a:r>
              <a:rPr lang="en-US" sz="1200" b="1" i="0" kern="1200" dirty="0">
                <a:solidFill>
                  <a:schemeClr val="tx1"/>
                </a:solidFill>
                <a:effectLst/>
                <a:latin typeface="+mn-lt"/>
                <a:ea typeface="+mn-ea"/>
                <a:cs typeface="+mn-cs"/>
              </a:rPr>
              <a:t>Here are “common control audits”</a:t>
            </a:r>
          </a:p>
          <a:p>
            <a:r>
              <a:rPr lang="en-US" sz="1200" b="0" i="0" kern="1200" dirty="0">
                <a:solidFill>
                  <a:schemeClr val="tx1"/>
                </a:solidFill>
                <a:effectLst/>
                <a:latin typeface="+mn-lt"/>
                <a:ea typeface="+mn-ea"/>
                <a:cs typeface="+mn-cs"/>
              </a:rPr>
              <a:t>Your</a:t>
            </a:r>
            <a:r>
              <a:rPr lang="en-US" sz="1200" b="0" i="0" kern="1200" baseline="0" dirty="0">
                <a:solidFill>
                  <a:schemeClr val="tx1"/>
                </a:solidFill>
                <a:effectLst/>
                <a:latin typeface="+mn-lt"/>
                <a:ea typeface="+mn-ea"/>
                <a:cs typeface="+mn-cs"/>
              </a:rPr>
              <a:t> audit plan can be tailored to address the following</a:t>
            </a:r>
            <a:r>
              <a:rPr lang="en-US" sz="1200" b="0"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Common</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Governance - </a:t>
            </a:r>
            <a:r>
              <a:rPr lang="en-US" sz="1200" b="0" i="0" kern="1200" dirty="0">
                <a:solidFill>
                  <a:schemeClr val="tx1"/>
                </a:solidFill>
                <a:effectLst/>
                <a:latin typeface="+mn-lt"/>
                <a:ea typeface="+mn-ea"/>
                <a:cs typeface="+mn-cs"/>
              </a:rPr>
              <a:t>IS/IT strategy, policies, sourcing decisions, human resources, findings, performance monitoring and audits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Operations </a:t>
            </a:r>
            <a:r>
              <a:rPr lang="en-US" sz="1200" b="0" i="0" kern="1200" dirty="0">
                <a:solidFill>
                  <a:schemeClr val="tx1"/>
                </a:solidFill>
                <a:effectLst/>
                <a:latin typeface="+mn-lt"/>
                <a:ea typeface="+mn-ea"/>
                <a:cs typeface="+mn-cs"/>
              </a:rPr>
              <a:t>- Data centers, local and wide area networks, physical and logical security, disaster recovery and business continuity, local networks, and Internet access by branch offices away from headquarters.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External service providers</a:t>
            </a:r>
            <a:r>
              <a:rPr lang="en-US" sz="1200" b="0" i="0" kern="1200" dirty="0">
                <a:solidFill>
                  <a:schemeClr val="tx1"/>
                </a:solidFill>
                <a:effectLst/>
                <a:latin typeface="+mn-lt"/>
                <a:ea typeface="+mn-ea"/>
                <a:cs typeface="+mn-cs"/>
              </a:rPr>
              <a:t>—Telecommunications, outsourcers, cloud service providers, maintenance companies, consultants, auditors, contract and relationship management, performance monitoring, and management (both at headquarters and delegated to remote offices)</a:t>
            </a:r>
          </a:p>
          <a:p>
            <a:pPr marL="0" indent="0">
              <a:buFont typeface="Arial" panose="020B0604020202020204" pitchFamily="34" charset="0"/>
              <a:buNone/>
            </a:pPr>
            <a:r>
              <a:rPr lang="en-US" sz="1200" b="1" i="0" kern="1200" dirty="0">
                <a:solidFill>
                  <a:schemeClr val="tx1"/>
                </a:solidFill>
                <a:effectLst/>
                <a:latin typeface="+mn-lt"/>
                <a:ea typeface="+mn-ea"/>
                <a:cs typeface="+mn-cs"/>
              </a:rPr>
              <a:t>Technical</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Business applications</a:t>
            </a:r>
            <a:r>
              <a:rPr lang="en-US" sz="1200" b="0" i="0" kern="1200" dirty="0">
                <a:solidFill>
                  <a:schemeClr val="tx1"/>
                </a:solidFill>
                <a:effectLst/>
                <a:latin typeface="+mn-lt"/>
                <a:ea typeface="+mn-ea"/>
                <a:cs typeface="+mn-cs"/>
              </a:rPr>
              <a:t>—Software (both packaged and custom), mobile apps, end-user computing (particularly spreadsheets and personal databases), license management, updates, patches and fixes, change management, accreditation,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Mobile</a:t>
            </a:r>
            <a:r>
              <a:rPr lang="en-US" sz="1200" b="0" i="0" kern="1200" dirty="0">
                <a:solidFill>
                  <a:schemeClr val="tx1"/>
                </a:solidFill>
                <a:effectLst/>
                <a:latin typeface="+mn-lt"/>
                <a:ea typeface="+mn-ea"/>
                <a:cs typeface="+mn-cs"/>
              </a:rPr>
              <a:t>—Bring your own device (BYOD), lost and compromised devices, access to sensitive corporate data, participation in social networks, disclosures of sensitive information,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Emerging</a:t>
            </a:r>
            <a:r>
              <a:rPr lang="en-US" sz="1200" b="1" i="0" kern="1200" baseline="0" dirty="0">
                <a:solidFill>
                  <a:schemeClr val="tx1"/>
                </a:solidFill>
                <a:effectLst/>
                <a:latin typeface="+mn-lt"/>
                <a:ea typeface="+mn-ea"/>
                <a:cs typeface="+mn-cs"/>
              </a:rPr>
              <a:t> Technologies</a:t>
            </a:r>
            <a:r>
              <a:rPr lang="en-US" sz="1200" b="0" i="0" kern="1200" baseline="0" dirty="0">
                <a:solidFill>
                  <a:schemeClr val="tx1"/>
                </a:solidFill>
                <a:effectLst/>
                <a:latin typeface="+mn-lt"/>
                <a:ea typeface="+mn-ea"/>
                <a:cs typeface="+mn-cs"/>
              </a:rPr>
              <a:t> – Artificial Intelligence, RPA and Distributed Ledger Technology</a:t>
            </a: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Other Reviews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Security</a:t>
            </a:r>
            <a:r>
              <a:rPr lang="en-US" sz="1200" b="0" i="0" kern="1200" dirty="0">
                <a:solidFill>
                  <a:schemeClr val="tx1"/>
                </a:solidFill>
                <a:effectLst/>
                <a:latin typeface="+mn-lt"/>
                <a:ea typeface="+mn-ea"/>
                <a:cs typeface="+mn-cs"/>
              </a:rPr>
              <a:t>—Frameworks (e.g., ISO 27001 or NIST SP800), awareness, certifications, breaches,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Risk management</a:t>
            </a:r>
            <a:r>
              <a:rPr lang="en-US" sz="1200" b="0" i="0" kern="1200" dirty="0">
                <a:solidFill>
                  <a:schemeClr val="tx1"/>
                </a:solidFill>
                <a:effectLst/>
                <a:latin typeface="+mn-lt"/>
                <a:ea typeface="+mn-ea"/>
                <a:cs typeface="+mn-cs"/>
              </a:rPr>
              <a:t>—Frameworks (e.g., COBIT 5 for Risk), risk assessments, mitigation measures, reviews,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Data</a:t>
            </a:r>
            <a:r>
              <a:rPr lang="en-US" sz="1200" b="0" i="0" kern="1200" dirty="0">
                <a:solidFill>
                  <a:schemeClr val="tx1"/>
                </a:solidFill>
                <a:effectLst/>
                <a:latin typeface="+mn-lt"/>
                <a:ea typeface="+mn-ea"/>
                <a:cs typeface="+mn-cs"/>
              </a:rPr>
              <a:t>—Quality, classification, data models, database administration, etc., and guidelines used (e.g., DMBOK)</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IS/IT projects</a:t>
            </a:r>
            <a:r>
              <a:rPr lang="en-US" sz="1200" b="0" i="0" kern="1200" dirty="0">
                <a:solidFill>
                  <a:schemeClr val="tx1"/>
                </a:solidFill>
                <a:effectLst/>
                <a:latin typeface="+mn-lt"/>
                <a:ea typeface="+mn-ea"/>
                <a:cs typeface="+mn-cs"/>
              </a:rPr>
              <a:t>—Departures from plan (time/budget), change management, project management, changing risk areas, etc.</a:t>
            </a:r>
            <a:endParaRPr lang="en-US" dirty="0"/>
          </a:p>
        </p:txBody>
      </p:sp>
      <p:sp>
        <p:nvSpPr>
          <p:cNvPr id="4" name="Slide Number Placeholder 3"/>
          <p:cNvSpPr>
            <a:spLocks noGrp="1"/>
          </p:cNvSpPr>
          <p:nvPr>
            <p:ph type="sldNum" sz="quarter" idx="10"/>
          </p:nvPr>
        </p:nvSpPr>
        <p:spPr/>
        <p:txBody>
          <a:bodyPr/>
          <a:lstStyle/>
          <a:p>
            <a:fld id="{178E2723-D268-40E5-B881-C9A87B56967E}" type="slidenum">
              <a:rPr lang="en-US" smtClean="0"/>
              <a:t>22</a:t>
            </a:fld>
            <a:endParaRPr lang="en-US"/>
          </a:p>
        </p:txBody>
      </p:sp>
    </p:spTree>
    <p:extLst>
      <p:ext uri="{BB962C8B-B14F-4D97-AF65-F5344CB8AC3E}">
        <p14:creationId xmlns:p14="http://schemas.microsoft.com/office/powerpoint/2010/main" val="3662550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Provide a discussion</a:t>
            </a:r>
            <a:r>
              <a:rPr lang="en-US" sz="1200" b="1" i="0" kern="1200" baseline="0" dirty="0">
                <a:solidFill>
                  <a:schemeClr val="tx1"/>
                </a:solidFill>
                <a:effectLst/>
                <a:latin typeface="+mn-lt"/>
                <a:ea typeface="+mn-ea"/>
                <a:cs typeface="+mn-cs"/>
              </a:rPr>
              <a:t> of “audit universe”</a:t>
            </a:r>
          </a:p>
          <a:p>
            <a:r>
              <a:rPr lang="en-US" sz="1200" b="1" i="0" kern="1200" dirty="0">
                <a:solidFill>
                  <a:schemeClr val="tx1"/>
                </a:solidFill>
                <a:effectLst/>
                <a:latin typeface="+mn-lt"/>
                <a:ea typeface="+mn-ea"/>
                <a:cs typeface="+mn-cs"/>
              </a:rPr>
              <a:t>Here are “common control audits”</a:t>
            </a:r>
          </a:p>
          <a:p>
            <a:r>
              <a:rPr lang="en-US" sz="1200" b="0" i="0" kern="1200" dirty="0">
                <a:solidFill>
                  <a:schemeClr val="tx1"/>
                </a:solidFill>
                <a:effectLst/>
                <a:latin typeface="+mn-lt"/>
                <a:ea typeface="+mn-ea"/>
                <a:cs typeface="+mn-cs"/>
              </a:rPr>
              <a:t>Your</a:t>
            </a:r>
            <a:r>
              <a:rPr lang="en-US" sz="1200" b="0" i="0" kern="1200" baseline="0" dirty="0">
                <a:solidFill>
                  <a:schemeClr val="tx1"/>
                </a:solidFill>
                <a:effectLst/>
                <a:latin typeface="+mn-lt"/>
                <a:ea typeface="+mn-ea"/>
                <a:cs typeface="+mn-cs"/>
              </a:rPr>
              <a:t> audit plan can be tailored to address the following</a:t>
            </a:r>
            <a:r>
              <a:rPr lang="en-US" sz="1200" b="0"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Common</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Governance - </a:t>
            </a:r>
            <a:r>
              <a:rPr lang="en-US" sz="1200" b="0" i="0" kern="1200" dirty="0">
                <a:solidFill>
                  <a:schemeClr val="tx1"/>
                </a:solidFill>
                <a:effectLst/>
                <a:latin typeface="+mn-lt"/>
                <a:ea typeface="+mn-ea"/>
                <a:cs typeface="+mn-cs"/>
              </a:rPr>
              <a:t>IS/IT strategy, policies, sourcing decisions, human resources, findings, performance monitoring and audits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Operations </a:t>
            </a:r>
            <a:r>
              <a:rPr lang="en-US" sz="1200" b="0" i="0" kern="1200" dirty="0">
                <a:solidFill>
                  <a:schemeClr val="tx1"/>
                </a:solidFill>
                <a:effectLst/>
                <a:latin typeface="+mn-lt"/>
                <a:ea typeface="+mn-ea"/>
                <a:cs typeface="+mn-cs"/>
              </a:rPr>
              <a:t>- Data centers, local and wide area networks, physical and logical security, disaster recovery and business continuity, local networks, and Internet access by branch offices away from headquarters.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External service providers</a:t>
            </a:r>
            <a:r>
              <a:rPr lang="en-US" sz="1200" b="0" i="0" kern="1200" dirty="0">
                <a:solidFill>
                  <a:schemeClr val="tx1"/>
                </a:solidFill>
                <a:effectLst/>
                <a:latin typeface="+mn-lt"/>
                <a:ea typeface="+mn-ea"/>
                <a:cs typeface="+mn-cs"/>
              </a:rPr>
              <a:t>—Telecommunications, outsourcers, cloud service providers, maintenance companies, consultants, auditors, contract and relationship management, performance monitoring, and management (both at headquarters and delegated to remote offices)</a:t>
            </a:r>
          </a:p>
          <a:p>
            <a:pPr marL="0" indent="0">
              <a:buFont typeface="Arial" panose="020B0604020202020204" pitchFamily="34" charset="0"/>
              <a:buNone/>
            </a:pPr>
            <a:r>
              <a:rPr lang="en-US" sz="1200" b="1" i="0" kern="1200" dirty="0">
                <a:solidFill>
                  <a:schemeClr val="tx1"/>
                </a:solidFill>
                <a:effectLst/>
                <a:latin typeface="+mn-lt"/>
                <a:ea typeface="+mn-ea"/>
                <a:cs typeface="+mn-cs"/>
              </a:rPr>
              <a:t>Technical</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Business applications</a:t>
            </a:r>
            <a:r>
              <a:rPr lang="en-US" sz="1200" b="0" i="0" kern="1200" dirty="0">
                <a:solidFill>
                  <a:schemeClr val="tx1"/>
                </a:solidFill>
                <a:effectLst/>
                <a:latin typeface="+mn-lt"/>
                <a:ea typeface="+mn-ea"/>
                <a:cs typeface="+mn-cs"/>
              </a:rPr>
              <a:t>—Software (both packaged and custom), mobile apps, end-user computing (particularly spreadsheets and personal databases), license management, updates, patches and fixes, change management, accreditation,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Mobile</a:t>
            </a:r>
            <a:r>
              <a:rPr lang="en-US" sz="1200" b="0" i="0" kern="1200" dirty="0">
                <a:solidFill>
                  <a:schemeClr val="tx1"/>
                </a:solidFill>
                <a:effectLst/>
                <a:latin typeface="+mn-lt"/>
                <a:ea typeface="+mn-ea"/>
                <a:cs typeface="+mn-cs"/>
              </a:rPr>
              <a:t>—Bring your own device (BYOD), lost and compromised devices, access to sensitive corporate data, participation in social networks, disclosures of sensitive information,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Emerging</a:t>
            </a:r>
            <a:r>
              <a:rPr lang="en-US" sz="1200" b="1" i="0" kern="1200" baseline="0" dirty="0">
                <a:solidFill>
                  <a:schemeClr val="tx1"/>
                </a:solidFill>
                <a:effectLst/>
                <a:latin typeface="+mn-lt"/>
                <a:ea typeface="+mn-ea"/>
                <a:cs typeface="+mn-cs"/>
              </a:rPr>
              <a:t> Technologies</a:t>
            </a:r>
            <a:r>
              <a:rPr lang="en-US" sz="1200" b="0" i="0" kern="1200" baseline="0" dirty="0">
                <a:solidFill>
                  <a:schemeClr val="tx1"/>
                </a:solidFill>
                <a:effectLst/>
                <a:latin typeface="+mn-lt"/>
                <a:ea typeface="+mn-ea"/>
                <a:cs typeface="+mn-cs"/>
              </a:rPr>
              <a:t> – Artificial Intelligence, RPA and Distributed Ledger Technology</a:t>
            </a: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Other Reviews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Security</a:t>
            </a:r>
            <a:r>
              <a:rPr lang="en-US" sz="1200" b="0" i="0" kern="1200" dirty="0">
                <a:solidFill>
                  <a:schemeClr val="tx1"/>
                </a:solidFill>
                <a:effectLst/>
                <a:latin typeface="+mn-lt"/>
                <a:ea typeface="+mn-ea"/>
                <a:cs typeface="+mn-cs"/>
              </a:rPr>
              <a:t>—Frameworks (e.g., ISO 27001 or NIST SP800), awareness, certifications, breaches,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Risk management</a:t>
            </a:r>
            <a:r>
              <a:rPr lang="en-US" sz="1200" b="0" i="0" kern="1200" dirty="0">
                <a:solidFill>
                  <a:schemeClr val="tx1"/>
                </a:solidFill>
                <a:effectLst/>
                <a:latin typeface="+mn-lt"/>
                <a:ea typeface="+mn-ea"/>
                <a:cs typeface="+mn-cs"/>
              </a:rPr>
              <a:t>—Frameworks (e.g., COBIT 5 for Risk), risk assessments, mitigation measures, reviews, etc.</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Data</a:t>
            </a:r>
            <a:r>
              <a:rPr lang="en-US" sz="1200" b="0" i="0" kern="1200" dirty="0">
                <a:solidFill>
                  <a:schemeClr val="tx1"/>
                </a:solidFill>
                <a:effectLst/>
                <a:latin typeface="+mn-lt"/>
                <a:ea typeface="+mn-ea"/>
                <a:cs typeface="+mn-cs"/>
              </a:rPr>
              <a:t>—Quality, classification, data models, database administration, etc., and guidelines used (e.g., DMBOK)</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IS/IT projects</a:t>
            </a:r>
            <a:r>
              <a:rPr lang="en-US" sz="1200" b="0" i="0" kern="1200" dirty="0">
                <a:solidFill>
                  <a:schemeClr val="tx1"/>
                </a:solidFill>
                <a:effectLst/>
                <a:latin typeface="+mn-lt"/>
                <a:ea typeface="+mn-ea"/>
                <a:cs typeface="+mn-cs"/>
              </a:rPr>
              <a:t>—Departures from plan (time/budget), change management, project management, changing risk areas, etc.</a:t>
            </a:r>
            <a:endParaRPr lang="en-US" dirty="0"/>
          </a:p>
        </p:txBody>
      </p:sp>
      <p:sp>
        <p:nvSpPr>
          <p:cNvPr id="4" name="Slide Number Placeholder 3"/>
          <p:cNvSpPr>
            <a:spLocks noGrp="1"/>
          </p:cNvSpPr>
          <p:nvPr>
            <p:ph type="sldNum" sz="quarter" idx="10"/>
          </p:nvPr>
        </p:nvSpPr>
        <p:spPr/>
        <p:txBody>
          <a:bodyPr/>
          <a:lstStyle/>
          <a:p>
            <a:fld id="{178E2723-D268-40E5-B881-C9A87B56967E}" type="slidenum">
              <a:rPr lang="en-US" smtClean="0"/>
              <a:t>23</a:t>
            </a:fld>
            <a:endParaRPr lang="en-US"/>
          </a:p>
        </p:txBody>
      </p:sp>
    </p:spTree>
    <p:extLst>
      <p:ext uri="{BB962C8B-B14F-4D97-AF65-F5344CB8AC3E}">
        <p14:creationId xmlns:p14="http://schemas.microsoft.com/office/powerpoint/2010/main" val="2361819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20 Minutes</a:t>
            </a:r>
          </a:p>
          <a:p>
            <a:r>
              <a:rPr lang="en-US" sz="1200" b="0" i="0" kern="1200" dirty="0">
                <a:solidFill>
                  <a:schemeClr val="tx1"/>
                </a:solidFill>
                <a:effectLst/>
                <a:latin typeface="+mn-lt"/>
                <a:ea typeface="+mn-ea"/>
                <a:cs typeface="+mn-cs"/>
              </a:rPr>
              <a:t>Where</a:t>
            </a:r>
            <a:r>
              <a:rPr lang="en-US" sz="1200" b="0" i="0" kern="1200" baseline="0" dirty="0">
                <a:solidFill>
                  <a:schemeClr val="tx1"/>
                </a:solidFill>
                <a:effectLst/>
                <a:latin typeface="+mn-lt"/>
                <a:ea typeface="+mn-ea"/>
                <a:cs typeface="+mn-cs"/>
              </a:rPr>
              <a:t> we “add value” is by</a:t>
            </a:r>
            <a:r>
              <a:rPr lang="en-US" sz="1200" b="0" i="0" kern="1200" dirty="0">
                <a:solidFill>
                  <a:schemeClr val="tx1"/>
                </a:solidFill>
                <a:effectLst/>
                <a:latin typeface="+mn-lt"/>
                <a:ea typeface="+mn-ea"/>
                <a:cs typeface="+mn-cs"/>
              </a:rPr>
              <a:t> pinpointing </a:t>
            </a:r>
            <a:r>
              <a:rPr lang="en-US" sz="1200" b="1" i="0" kern="1200" dirty="0">
                <a:solidFill>
                  <a:schemeClr val="tx1"/>
                </a:solidFill>
                <a:effectLst/>
                <a:latin typeface="+mn-lt"/>
                <a:ea typeface="+mn-ea"/>
                <a:cs typeface="+mn-cs"/>
              </a:rPr>
              <a:t>relevant auditable IT objectives. </a:t>
            </a:r>
            <a:r>
              <a:rPr lang="en-US" sz="1200" b="0" i="0" kern="1200" dirty="0">
                <a:solidFill>
                  <a:schemeClr val="tx1"/>
                </a:solidFill>
                <a:effectLst/>
                <a:latin typeface="+mn-lt"/>
                <a:ea typeface="+mn-ea"/>
                <a:cs typeface="+mn-cs"/>
              </a:rPr>
              <a:t>For example: </a:t>
            </a:r>
          </a:p>
          <a:p>
            <a:pPr marL="228600" indent="-228600">
              <a:buFont typeface="+mj-lt"/>
              <a:buAutoNum type="arabicPeriod"/>
            </a:pPr>
            <a:r>
              <a:rPr lang="en-US" sz="1200" b="0" i="0" kern="1200" dirty="0">
                <a:solidFill>
                  <a:schemeClr val="tx1"/>
                </a:solidFill>
                <a:effectLst/>
                <a:latin typeface="+mn-lt"/>
                <a:ea typeface="+mn-ea"/>
                <a:cs typeface="+mn-cs"/>
              </a:rPr>
              <a:t>operating systems</a:t>
            </a:r>
            <a:r>
              <a:rPr lang="en-US" sz="1200" b="0" i="0" kern="1200" baseline="0" dirty="0">
                <a:solidFill>
                  <a:schemeClr val="tx1"/>
                </a:solidFill>
                <a:effectLst/>
                <a:latin typeface="+mn-lt"/>
                <a:ea typeface="+mn-ea"/>
                <a:cs typeface="+mn-cs"/>
              </a:rPr>
              <a:t> “are securely configured and protected from unauthorized modification”.</a:t>
            </a:r>
            <a:endParaRPr lang="en-US" sz="1200" b="0" i="0" kern="1200" dirty="0">
              <a:solidFill>
                <a:schemeClr val="tx1"/>
              </a:solidFill>
              <a:effectLst/>
              <a:latin typeface="+mn-lt"/>
              <a:ea typeface="+mn-ea"/>
              <a:cs typeface="+mn-cs"/>
            </a:endParaRPr>
          </a:p>
          <a:p>
            <a:pPr marL="228600" indent="-228600">
              <a:buFont typeface="+mj-lt"/>
              <a:buAutoNum type="arabicPeriod"/>
            </a:pPr>
            <a:r>
              <a:rPr lang="en-US" sz="1200" b="0" i="0" kern="1200" dirty="0">
                <a:solidFill>
                  <a:schemeClr val="tx1"/>
                </a:solidFill>
                <a:effectLst/>
                <a:latin typeface="+mn-lt"/>
                <a:ea typeface="+mn-ea"/>
                <a:cs typeface="+mn-cs"/>
              </a:rPr>
              <a:t>mission critical business processes and applications are “safeguarded from unauthorized</a:t>
            </a:r>
            <a:r>
              <a:rPr lang="en-US" sz="1200" b="0" i="0" kern="1200" baseline="0" dirty="0">
                <a:solidFill>
                  <a:schemeClr val="tx1"/>
                </a:solidFill>
                <a:effectLst/>
                <a:latin typeface="+mn-lt"/>
                <a:ea typeface="+mn-ea"/>
                <a:cs typeface="+mn-cs"/>
              </a:rPr>
              <a:t> access and modification”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latin typeface="+mn-lt"/>
                <a:ea typeface="+mn-ea"/>
                <a:cs typeface="+mn-cs"/>
              </a:rPr>
              <a:t>databases and networks “are Fill</a:t>
            </a:r>
            <a:r>
              <a:rPr lang="en-US" sz="1200" b="0" i="0" kern="1200" baseline="0" dirty="0">
                <a:solidFill>
                  <a:schemeClr val="tx1"/>
                </a:solidFill>
                <a:effectLst/>
                <a:latin typeface="+mn-lt"/>
                <a:ea typeface="+mn-ea"/>
                <a:cs typeface="+mn-cs"/>
              </a:rPr>
              <a:t> in the Blank”</a:t>
            </a:r>
            <a:r>
              <a:rPr lang="en-US" sz="1200" b="0" i="0" kern="1200" dirty="0">
                <a:solidFill>
                  <a:schemeClr val="tx1"/>
                </a:solidFill>
                <a:effectLst/>
                <a:latin typeface="+mn-lt"/>
                <a:ea typeface="+mn-ea"/>
                <a:cs typeface="+mn-cs"/>
              </a:rPr>
              <a:t> </a:t>
            </a:r>
          </a:p>
          <a:p>
            <a:pPr marL="228600" indent="-228600">
              <a:buFont typeface="+mj-lt"/>
              <a:buAutoNum type="arabicPeriod"/>
            </a:pPr>
            <a:endParaRPr lang="en-US" sz="1200" b="0" i="0" kern="1200" dirty="0">
              <a:solidFill>
                <a:schemeClr val="tx1"/>
              </a:solidFill>
              <a:effectLst/>
              <a:latin typeface="+mn-lt"/>
              <a:ea typeface="+mn-ea"/>
              <a:cs typeface="+mn-cs"/>
            </a:endParaRPr>
          </a:p>
          <a:p>
            <a:pPr marL="228600" indent="-228600">
              <a:buFont typeface="+mj-lt"/>
              <a:buAutoNum type="arabicPeriod"/>
            </a:pPr>
            <a:endParaRPr lang="en-US" sz="1200" b="0"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Strategy</a:t>
            </a:r>
            <a:r>
              <a:rPr lang="en-US" sz="1200" b="0" i="0" kern="1200" dirty="0">
                <a:solidFill>
                  <a:schemeClr val="tx1"/>
                </a:solidFill>
                <a:effectLst/>
                <a:latin typeface="+mn-lt"/>
                <a:ea typeface="+mn-ea"/>
                <a:cs typeface="+mn-cs"/>
              </a:rPr>
              <a:t>:  Measure the risks associated with these entities and focus their limited audit resources on high impact areas that could have the greatest impact on the business.</a:t>
            </a:r>
          </a:p>
          <a:p>
            <a:pPr marL="0" indent="0">
              <a:buFont typeface="+mj-lt"/>
              <a:buNone/>
            </a:pPr>
            <a:endParaRPr lang="en-US" sz="1200" b="0" i="0" kern="1200" dirty="0">
              <a:solidFill>
                <a:schemeClr val="tx1"/>
              </a:solidFill>
              <a:effectLst/>
              <a:latin typeface="+mn-lt"/>
              <a:ea typeface="+mn-ea"/>
              <a:cs typeface="+mn-cs"/>
            </a:endParaRPr>
          </a:p>
          <a:p>
            <a:pPr marL="0" indent="0">
              <a:buFont typeface="+mj-lt"/>
              <a:buNone/>
            </a:pPr>
            <a:r>
              <a:rPr lang="en-US" sz="1200" b="0" i="0" kern="1200" dirty="0">
                <a:solidFill>
                  <a:schemeClr val="tx1"/>
                </a:solidFill>
                <a:effectLst/>
                <a:latin typeface="+mn-lt"/>
                <a:ea typeface="+mn-ea"/>
                <a:cs typeface="+mn-cs"/>
              </a:rPr>
              <a:t>There isn’t</a:t>
            </a:r>
            <a:r>
              <a:rPr lang="en-US" sz="1200" b="0" i="0" kern="1200" baseline="0" dirty="0">
                <a:solidFill>
                  <a:schemeClr val="tx1"/>
                </a:solidFill>
                <a:effectLst/>
                <a:latin typeface="+mn-lt"/>
                <a:ea typeface="+mn-ea"/>
                <a:cs typeface="+mn-cs"/>
              </a:rPr>
              <a:t> one way </a:t>
            </a:r>
            <a:r>
              <a:rPr lang="en-US" sz="1200" b="0" i="0" kern="1200" dirty="0">
                <a:solidFill>
                  <a:schemeClr val="tx1"/>
                </a:solidFill>
                <a:effectLst/>
                <a:latin typeface="+mn-lt"/>
                <a:ea typeface="+mn-ea"/>
                <a:cs typeface="+mn-cs"/>
              </a:rPr>
              <a:t>to audit…</a:t>
            </a:r>
          </a:p>
          <a:p>
            <a:pPr marL="0" indent="0">
              <a:buFont typeface="+mj-lt"/>
              <a:buNone/>
            </a:pPr>
            <a:r>
              <a:rPr lang="en-US" sz="1200" b="0" i="0" kern="1200" dirty="0">
                <a:solidFill>
                  <a:schemeClr val="tx1"/>
                </a:solidFill>
                <a:effectLst/>
                <a:latin typeface="+mn-lt"/>
                <a:ea typeface="+mn-ea"/>
                <a:cs typeface="+mn-cs"/>
              </a:rPr>
              <a:t>How you determine what to audit and in what sequence will be based on risk tolerance of the organization and the criteria used to identify the impact of, and likelihood that, conditions or events may occur that would harm the organization.</a:t>
            </a:r>
          </a:p>
          <a:p>
            <a:pPr marL="0" indent="0">
              <a:buFont typeface="+mj-lt"/>
              <a:buNone/>
            </a:pPr>
            <a:endParaRPr lang="en-US" sz="1200" b="0"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Risk assessments </a:t>
            </a:r>
            <a:r>
              <a:rPr lang="en-US" sz="1200" b="0" i="0" kern="1200" dirty="0">
                <a:solidFill>
                  <a:schemeClr val="tx1"/>
                </a:solidFill>
                <a:effectLst/>
                <a:latin typeface="+mn-lt"/>
                <a:ea typeface="+mn-ea"/>
                <a:cs typeface="+mn-cs"/>
              </a:rPr>
              <a:t>address the likelihood and potential adverse impacts to organizational operations, assets and individuals. </a:t>
            </a:r>
          </a:p>
          <a:p>
            <a:pPr marL="0" indent="0">
              <a:buFont typeface="+mj-lt"/>
              <a:buNone/>
            </a:pPr>
            <a:r>
              <a:rPr lang="en-US" sz="1200" b="0" i="0" kern="1200" dirty="0">
                <a:solidFill>
                  <a:schemeClr val="tx1"/>
                </a:solidFill>
                <a:effectLst/>
                <a:latin typeface="+mn-lt"/>
                <a:ea typeface="+mn-ea"/>
                <a:cs typeface="+mn-cs"/>
              </a:rPr>
              <a:t>Define “adverse impact“ – C, I, A</a:t>
            </a:r>
          </a:p>
          <a:p>
            <a:pPr marL="0" indent="0">
              <a:buFont typeface="+mj-lt"/>
              <a:buNone/>
            </a:pPr>
            <a:endParaRPr lang="en-US" sz="1200" b="0"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Risk scenarios </a:t>
            </a:r>
            <a:r>
              <a:rPr lang="en-US" sz="1200" b="0" i="0" kern="1200" dirty="0">
                <a:solidFill>
                  <a:schemeClr val="tx1"/>
                </a:solidFill>
                <a:effectLst/>
                <a:latin typeface="+mn-lt"/>
                <a:ea typeface="+mn-ea"/>
                <a:cs typeface="+mn-cs"/>
              </a:rPr>
              <a:t>provide the management team with context</a:t>
            </a:r>
            <a:r>
              <a:rPr lang="en-US" sz="1200" b="0" i="0" kern="1200" baseline="0" dirty="0">
                <a:solidFill>
                  <a:schemeClr val="tx1"/>
                </a:solidFill>
                <a:effectLst/>
                <a:latin typeface="+mn-lt"/>
                <a:ea typeface="+mn-ea"/>
                <a:cs typeface="+mn-cs"/>
              </a:rPr>
              <a:t> related to audit scope</a:t>
            </a:r>
            <a:endParaRPr lang="en-US" dirty="0"/>
          </a:p>
        </p:txBody>
      </p:sp>
      <p:sp>
        <p:nvSpPr>
          <p:cNvPr id="4" name="Slide Number Placeholder 3"/>
          <p:cNvSpPr>
            <a:spLocks noGrp="1"/>
          </p:cNvSpPr>
          <p:nvPr>
            <p:ph type="sldNum" sz="quarter" idx="10"/>
          </p:nvPr>
        </p:nvSpPr>
        <p:spPr/>
        <p:txBody>
          <a:bodyPr/>
          <a:lstStyle/>
          <a:p>
            <a:fld id="{178E2723-D268-40E5-B881-C9A87B56967E}" type="slidenum">
              <a:rPr lang="en-US" smtClean="0"/>
              <a:t>24</a:t>
            </a:fld>
            <a:endParaRPr lang="en-US"/>
          </a:p>
        </p:txBody>
      </p:sp>
    </p:spTree>
    <p:extLst>
      <p:ext uri="{BB962C8B-B14F-4D97-AF65-F5344CB8AC3E}">
        <p14:creationId xmlns:p14="http://schemas.microsoft.com/office/powerpoint/2010/main" val="4193414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Where</a:t>
            </a:r>
            <a:r>
              <a:rPr lang="en-US" sz="1200" b="0" i="0" kern="1200" baseline="0" dirty="0">
                <a:solidFill>
                  <a:schemeClr val="tx1"/>
                </a:solidFill>
                <a:effectLst/>
                <a:latin typeface="+mn-lt"/>
                <a:ea typeface="+mn-ea"/>
                <a:cs typeface="+mn-cs"/>
              </a:rPr>
              <a:t> we “add value” is by</a:t>
            </a:r>
            <a:r>
              <a:rPr lang="en-US" sz="1200" b="0" i="0" kern="1200" dirty="0">
                <a:solidFill>
                  <a:schemeClr val="tx1"/>
                </a:solidFill>
                <a:effectLst/>
                <a:latin typeface="+mn-lt"/>
                <a:ea typeface="+mn-ea"/>
                <a:cs typeface="+mn-cs"/>
              </a:rPr>
              <a:t> pinpointing </a:t>
            </a:r>
            <a:r>
              <a:rPr lang="en-US" sz="1200" b="1" i="0" kern="1200" dirty="0">
                <a:solidFill>
                  <a:schemeClr val="tx1"/>
                </a:solidFill>
                <a:effectLst/>
                <a:latin typeface="+mn-lt"/>
                <a:ea typeface="+mn-ea"/>
                <a:cs typeface="+mn-cs"/>
              </a:rPr>
              <a:t>relevant auditable IT objectives. </a:t>
            </a:r>
            <a:r>
              <a:rPr lang="en-US" sz="1200" b="0" i="0" kern="1200" dirty="0">
                <a:solidFill>
                  <a:schemeClr val="tx1"/>
                </a:solidFill>
                <a:effectLst/>
                <a:latin typeface="+mn-lt"/>
                <a:ea typeface="+mn-ea"/>
                <a:cs typeface="+mn-cs"/>
              </a:rPr>
              <a:t>For example: </a:t>
            </a:r>
          </a:p>
          <a:p>
            <a:pPr marL="228600" indent="-228600">
              <a:buFont typeface="+mj-lt"/>
              <a:buAutoNum type="arabicPeriod"/>
            </a:pPr>
            <a:r>
              <a:rPr lang="en-US" sz="1200" b="0" i="0" kern="1200" dirty="0">
                <a:solidFill>
                  <a:schemeClr val="tx1"/>
                </a:solidFill>
                <a:effectLst/>
                <a:latin typeface="+mn-lt"/>
                <a:ea typeface="+mn-ea"/>
                <a:cs typeface="+mn-cs"/>
              </a:rPr>
              <a:t>operating systems</a:t>
            </a:r>
            <a:r>
              <a:rPr lang="en-US" sz="1200" b="0" i="0" kern="1200" baseline="0" dirty="0">
                <a:solidFill>
                  <a:schemeClr val="tx1"/>
                </a:solidFill>
                <a:effectLst/>
                <a:latin typeface="+mn-lt"/>
                <a:ea typeface="+mn-ea"/>
                <a:cs typeface="+mn-cs"/>
              </a:rPr>
              <a:t> “are securely configured and protected from unauthorized modification”.</a:t>
            </a:r>
            <a:endParaRPr lang="en-US" sz="1200" b="0" i="0" kern="1200" dirty="0">
              <a:solidFill>
                <a:schemeClr val="tx1"/>
              </a:solidFill>
              <a:effectLst/>
              <a:latin typeface="+mn-lt"/>
              <a:ea typeface="+mn-ea"/>
              <a:cs typeface="+mn-cs"/>
            </a:endParaRPr>
          </a:p>
          <a:p>
            <a:pPr marL="228600" indent="-228600">
              <a:buFont typeface="+mj-lt"/>
              <a:buAutoNum type="arabicPeriod"/>
            </a:pPr>
            <a:r>
              <a:rPr lang="en-US" sz="1200" b="0" i="0" kern="1200" dirty="0">
                <a:solidFill>
                  <a:schemeClr val="tx1"/>
                </a:solidFill>
                <a:effectLst/>
                <a:latin typeface="+mn-lt"/>
                <a:ea typeface="+mn-ea"/>
                <a:cs typeface="+mn-cs"/>
              </a:rPr>
              <a:t>mission critical business processes and applications are “safeguarded from unauthorized</a:t>
            </a:r>
            <a:r>
              <a:rPr lang="en-US" sz="1200" b="0" i="0" kern="1200" baseline="0" dirty="0">
                <a:solidFill>
                  <a:schemeClr val="tx1"/>
                </a:solidFill>
                <a:effectLst/>
                <a:latin typeface="+mn-lt"/>
                <a:ea typeface="+mn-ea"/>
                <a:cs typeface="+mn-cs"/>
              </a:rPr>
              <a:t> access and modification”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latin typeface="+mn-lt"/>
                <a:ea typeface="+mn-ea"/>
                <a:cs typeface="+mn-cs"/>
              </a:rPr>
              <a:t>databases and networks “are Fill</a:t>
            </a:r>
            <a:r>
              <a:rPr lang="en-US" sz="1200" b="0" i="0" kern="1200" baseline="0" dirty="0">
                <a:solidFill>
                  <a:schemeClr val="tx1"/>
                </a:solidFill>
                <a:effectLst/>
                <a:latin typeface="+mn-lt"/>
                <a:ea typeface="+mn-ea"/>
                <a:cs typeface="+mn-cs"/>
              </a:rPr>
              <a:t> in the Blank”</a:t>
            </a:r>
            <a:r>
              <a:rPr lang="en-US" sz="1200" b="0" i="0" kern="1200" dirty="0">
                <a:solidFill>
                  <a:schemeClr val="tx1"/>
                </a:solidFill>
                <a:effectLst/>
                <a:latin typeface="+mn-lt"/>
                <a:ea typeface="+mn-ea"/>
                <a:cs typeface="+mn-cs"/>
              </a:rPr>
              <a:t> </a:t>
            </a:r>
          </a:p>
          <a:p>
            <a:pPr marL="228600" indent="-228600">
              <a:buFont typeface="+mj-lt"/>
              <a:buAutoNum type="arabicPeriod"/>
            </a:pPr>
            <a:endParaRPr lang="en-US" sz="1200" b="0" i="0" kern="1200" dirty="0">
              <a:solidFill>
                <a:schemeClr val="tx1"/>
              </a:solidFill>
              <a:effectLst/>
              <a:latin typeface="+mn-lt"/>
              <a:ea typeface="+mn-ea"/>
              <a:cs typeface="+mn-cs"/>
            </a:endParaRPr>
          </a:p>
          <a:p>
            <a:pPr marL="228600" indent="-228600">
              <a:buFont typeface="+mj-lt"/>
              <a:buAutoNum type="arabicPeriod"/>
            </a:pPr>
            <a:endParaRPr lang="en-US" sz="1200" b="0"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Strategy</a:t>
            </a:r>
            <a:r>
              <a:rPr lang="en-US" sz="1200" b="0" i="0" kern="1200" dirty="0">
                <a:solidFill>
                  <a:schemeClr val="tx1"/>
                </a:solidFill>
                <a:effectLst/>
                <a:latin typeface="+mn-lt"/>
                <a:ea typeface="+mn-ea"/>
                <a:cs typeface="+mn-cs"/>
              </a:rPr>
              <a:t>:  Measure the risks associated with these entities and focus their limited audit resources on high impact areas that could have the greatest impact on the business.</a:t>
            </a:r>
          </a:p>
          <a:p>
            <a:pPr marL="0" indent="0">
              <a:buFont typeface="+mj-lt"/>
              <a:buNone/>
            </a:pPr>
            <a:endParaRPr lang="en-US" sz="1200" b="0" i="0" kern="1200" dirty="0">
              <a:solidFill>
                <a:schemeClr val="tx1"/>
              </a:solidFill>
              <a:effectLst/>
              <a:latin typeface="+mn-lt"/>
              <a:ea typeface="+mn-ea"/>
              <a:cs typeface="+mn-cs"/>
            </a:endParaRPr>
          </a:p>
          <a:p>
            <a:pPr marL="0" indent="0">
              <a:buFont typeface="+mj-lt"/>
              <a:buNone/>
            </a:pPr>
            <a:r>
              <a:rPr lang="en-US" sz="1200" b="0" i="0" kern="1200" dirty="0">
                <a:solidFill>
                  <a:schemeClr val="tx1"/>
                </a:solidFill>
                <a:effectLst/>
                <a:latin typeface="+mn-lt"/>
                <a:ea typeface="+mn-ea"/>
                <a:cs typeface="+mn-cs"/>
              </a:rPr>
              <a:t>There isn’t</a:t>
            </a:r>
            <a:r>
              <a:rPr lang="en-US" sz="1200" b="0" i="0" kern="1200" baseline="0" dirty="0">
                <a:solidFill>
                  <a:schemeClr val="tx1"/>
                </a:solidFill>
                <a:effectLst/>
                <a:latin typeface="+mn-lt"/>
                <a:ea typeface="+mn-ea"/>
                <a:cs typeface="+mn-cs"/>
              </a:rPr>
              <a:t> one way </a:t>
            </a:r>
            <a:r>
              <a:rPr lang="en-US" sz="1200" b="0" i="0" kern="1200" dirty="0">
                <a:solidFill>
                  <a:schemeClr val="tx1"/>
                </a:solidFill>
                <a:effectLst/>
                <a:latin typeface="+mn-lt"/>
                <a:ea typeface="+mn-ea"/>
                <a:cs typeface="+mn-cs"/>
              </a:rPr>
              <a:t>to audit…</a:t>
            </a:r>
          </a:p>
          <a:p>
            <a:pPr marL="0" indent="0">
              <a:buFont typeface="+mj-lt"/>
              <a:buNone/>
            </a:pPr>
            <a:r>
              <a:rPr lang="en-US" sz="1200" b="0" i="0" kern="1200" dirty="0">
                <a:solidFill>
                  <a:schemeClr val="tx1"/>
                </a:solidFill>
                <a:effectLst/>
                <a:latin typeface="+mn-lt"/>
                <a:ea typeface="+mn-ea"/>
                <a:cs typeface="+mn-cs"/>
              </a:rPr>
              <a:t>How you determine what to audit and in what sequence will be based on risk tolerance of the organization and the criteria used to identify the impact of, and likelihood that, conditions or events may occur that would harm the organization.</a:t>
            </a:r>
          </a:p>
          <a:p>
            <a:pPr marL="0" indent="0">
              <a:buFont typeface="+mj-lt"/>
              <a:buNone/>
            </a:pPr>
            <a:endParaRPr lang="en-US" sz="1200" b="0"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Risk assessments </a:t>
            </a:r>
            <a:r>
              <a:rPr lang="en-US" sz="1200" b="0" i="0" kern="1200" dirty="0">
                <a:solidFill>
                  <a:schemeClr val="tx1"/>
                </a:solidFill>
                <a:effectLst/>
                <a:latin typeface="+mn-lt"/>
                <a:ea typeface="+mn-ea"/>
                <a:cs typeface="+mn-cs"/>
              </a:rPr>
              <a:t>address the likelihood and potential adverse impacts to organizational operations, assets and individuals. </a:t>
            </a:r>
          </a:p>
          <a:p>
            <a:pPr marL="0" indent="0">
              <a:buFont typeface="+mj-lt"/>
              <a:buNone/>
            </a:pPr>
            <a:r>
              <a:rPr lang="en-US" sz="1200" b="0" i="0" kern="1200" dirty="0">
                <a:solidFill>
                  <a:schemeClr val="tx1"/>
                </a:solidFill>
                <a:effectLst/>
                <a:latin typeface="+mn-lt"/>
                <a:ea typeface="+mn-ea"/>
                <a:cs typeface="+mn-cs"/>
              </a:rPr>
              <a:t>Define “adverse impact“ – C, I, A</a:t>
            </a:r>
          </a:p>
          <a:p>
            <a:pPr marL="0" indent="0">
              <a:buFont typeface="+mj-lt"/>
              <a:buNone/>
            </a:pPr>
            <a:endParaRPr lang="en-US" sz="1200" b="0"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Risk scenarios </a:t>
            </a:r>
            <a:r>
              <a:rPr lang="en-US" sz="1200" b="0" i="0" kern="1200" dirty="0">
                <a:solidFill>
                  <a:schemeClr val="tx1"/>
                </a:solidFill>
                <a:effectLst/>
                <a:latin typeface="+mn-lt"/>
                <a:ea typeface="+mn-ea"/>
                <a:cs typeface="+mn-cs"/>
              </a:rPr>
              <a:t>provide the management team with context</a:t>
            </a:r>
            <a:r>
              <a:rPr lang="en-US" sz="1200" b="0" i="0" kern="1200" baseline="0" dirty="0">
                <a:solidFill>
                  <a:schemeClr val="tx1"/>
                </a:solidFill>
                <a:effectLst/>
                <a:latin typeface="+mn-lt"/>
                <a:ea typeface="+mn-ea"/>
                <a:cs typeface="+mn-cs"/>
              </a:rPr>
              <a:t> related to audit scope</a:t>
            </a:r>
            <a:endParaRPr lang="en-US" dirty="0"/>
          </a:p>
        </p:txBody>
      </p:sp>
      <p:sp>
        <p:nvSpPr>
          <p:cNvPr id="4" name="Slide Number Placeholder 3"/>
          <p:cNvSpPr>
            <a:spLocks noGrp="1"/>
          </p:cNvSpPr>
          <p:nvPr>
            <p:ph type="sldNum" sz="quarter" idx="10"/>
          </p:nvPr>
        </p:nvSpPr>
        <p:spPr/>
        <p:txBody>
          <a:bodyPr/>
          <a:lstStyle/>
          <a:p>
            <a:fld id="{178E2723-D268-40E5-B881-C9A87B56967E}" type="slidenum">
              <a:rPr lang="en-US" smtClean="0"/>
              <a:t>25</a:t>
            </a:fld>
            <a:endParaRPr lang="en-US"/>
          </a:p>
        </p:txBody>
      </p:sp>
    </p:spTree>
    <p:extLst>
      <p:ext uri="{BB962C8B-B14F-4D97-AF65-F5344CB8AC3E}">
        <p14:creationId xmlns:p14="http://schemas.microsoft.com/office/powerpoint/2010/main" val="1057028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Where</a:t>
            </a:r>
            <a:r>
              <a:rPr lang="en-US" sz="1200" b="0" i="0" kern="1200" baseline="0" dirty="0">
                <a:solidFill>
                  <a:schemeClr val="tx1"/>
                </a:solidFill>
                <a:effectLst/>
                <a:latin typeface="+mn-lt"/>
                <a:ea typeface="+mn-ea"/>
                <a:cs typeface="+mn-cs"/>
              </a:rPr>
              <a:t> we “add value” is by</a:t>
            </a:r>
            <a:r>
              <a:rPr lang="en-US" sz="1200" b="0" i="0" kern="1200" dirty="0">
                <a:solidFill>
                  <a:schemeClr val="tx1"/>
                </a:solidFill>
                <a:effectLst/>
                <a:latin typeface="+mn-lt"/>
                <a:ea typeface="+mn-ea"/>
                <a:cs typeface="+mn-cs"/>
              </a:rPr>
              <a:t> pinpointing </a:t>
            </a:r>
            <a:r>
              <a:rPr lang="en-US" sz="1200" b="1" i="0" kern="1200" dirty="0">
                <a:solidFill>
                  <a:schemeClr val="tx1"/>
                </a:solidFill>
                <a:effectLst/>
                <a:latin typeface="+mn-lt"/>
                <a:ea typeface="+mn-ea"/>
                <a:cs typeface="+mn-cs"/>
              </a:rPr>
              <a:t>relevant auditable IT objectives. </a:t>
            </a:r>
            <a:r>
              <a:rPr lang="en-US" sz="1200" b="0" i="0" kern="1200" dirty="0">
                <a:solidFill>
                  <a:schemeClr val="tx1"/>
                </a:solidFill>
                <a:effectLst/>
                <a:latin typeface="+mn-lt"/>
                <a:ea typeface="+mn-ea"/>
                <a:cs typeface="+mn-cs"/>
              </a:rPr>
              <a:t>For example: </a:t>
            </a:r>
          </a:p>
          <a:p>
            <a:pPr marL="228600" indent="-228600">
              <a:buFont typeface="+mj-lt"/>
              <a:buAutoNum type="arabicPeriod"/>
            </a:pPr>
            <a:r>
              <a:rPr lang="en-US" sz="1200" b="0" i="0" kern="1200" dirty="0">
                <a:solidFill>
                  <a:schemeClr val="tx1"/>
                </a:solidFill>
                <a:effectLst/>
                <a:latin typeface="+mn-lt"/>
                <a:ea typeface="+mn-ea"/>
                <a:cs typeface="+mn-cs"/>
              </a:rPr>
              <a:t>operating systems</a:t>
            </a:r>
            <a:r>
              <a:rPr lang="en-US" sz="1200" b="0" i="0" kern="1200" baseline="0" dirty="0">
                <a:solidFill>
                  <a:schemeClr val="tx1"/>
                </a:solidFill>
                <a:effectLst/>
                <a:latin typeface="+mn-lt"/>
                <a:ea typeface="+mn-ea"/>
                <a:cs typeface="+mn-cs"/>
              </a:rPr>
              <a:t> “are securely configured and protected from unauthorized modification”.</a:t>
            </a:r>
            <a:endParaRPr lang="en-US" sz="1200" b="0" i="0" kern="1200" dirty="0">
              <a:solidFill>
                <a:schemeClr val="tx1"/>
              </a:solidFill>
              <a:effectLst/>
              <a:latin typeface="+mn-lt"/>
              <a:ea typeface="+mn-ea"/>
              <a:cs typeface="+mn-cs"/>
            </a:endParaRPr>
          </a:p>
          <a:p>
            <a:pPr marL="228600" indent="-228600">
              <a:buFont typeface="+mj-lt"/>
              <a:buAutoNum type="arabicPeriod"/>
            </a:pPr>
            <a:r>
              <a:rPr lang="en-US" sz="1200" b="0" i="0" kern="1200" dirty="0">
                <a:solidFill>
                  <a:schemeClr val="tx1"/>
                </a:solidFill>
                <a:effectLst/>
                <a:latin typeface="+mn-lt"/>
                <a:ea typeface="+mn-ea"/>
                <a:cs typeface="+mn-cs"/>
              </a:rPr>
              <a:t>mission critical business processes and applications are “safeguarded from unauthorized</a:t>
            </a:r>
            <a:r>
              <a:rPr lang="en-US" sz="1200" b="0" i="0" kern="1200" baseline="0" dirty="0">
                <a:solidFill>
                  <a:schemeClr val="tx1"/>
                </a:solidFill>
                <a:effectLst/>
                <a:latin typeface="+mn-lt"/>
                <a:ea typeface="+mn-ea"/>
                <a:cs typeface="+mn-cs"/>
              </a:rPr>
              <a:t> access and modification”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latin typeface="+mn-lt"/>
                <a:ea typeface="+mn-ea"/>
                <a:cs typeface="+mn-cs"/>
              </a:rPr>
              <a:t>databases and networks “are Fill</a:t>
            </a:r>
            <a:r>
              <a:rPr lang="en-US" sz="1200" b="0" i="0" kern="1200" baseline="0" dirty="0">
                <a:solidFill>
                  <a:schemeClr val="tx1"/>
                </a:solidFill>
                <a:effectLst/>
                <a:latin typeface="+mn-lt"/>
                <a:ea typeface="+mn-ea"/>
                <a:cs typeface="+mn-cs"/>
              </a:rPr>
              <a:t> in the Blank”</a:t>
            </a:r>
            <a:r>
              <a:rPr lang="en-US" sz="1200" b="0" i="0" kern="1200" dirty="0">
                <a:solidFill>
                  <a:schemeClr val="tx1"/>
                </a:solidFill>
                <a:effectLst/>
                <a:latin typeface="+mn-lt"/>
                <a:ea typeface="+mn-ea"/>
                <a:cs typeface="+mn-cs"/>
              </a:rPr>
              <a:t> </a:t>
            </a:r>
          </a:p>
          <a:p>
            <a:pPr marL="228600" indent="-228600">
              <a:buFont typeface="+mj-lt"/>
              <a:buAutoNum type="arabicPeriod"/>
            </a:pPr>
            <a:endParaRPr lang="en-US" sz="1200" b="0" i="0" kern="1200" dirty="0">
              <a:solidFill>
                <a:schemeClr val="tx1"/>
              </a:solidFill>
              <a:effectLst/>
              <a:latin typeface="+mn-lt"/>
              <a:ea typeface="+mn-ea"/>
              <a:cs typeface="+mn-cs"/>
            </a:endParaRPr>
          </a:p>
          <a:p>
            <a:pPr marL="228600" indent="-228600">
              <a:buFont typeface="+mj-lt"/>
              <a:buAutoNum type="arabicPeriod"/>
            </a:pPr>
            <a:endParaRPr lang="en-US" sz="1200" b="0"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Strategy</a:t>
            </a:r>
            <a:r>
              <a:rPr lang="en-US" sz="1200" b="0" i="0" kern="1200" dirty="0">
                <a:solidFill>
                  <a:schemeClr val="tx1"/>
                </a:solidFill>
                <a:effectLst/>
                <a:latin typeface="+mn-lt"/>
                <a:ea typeface="+mn-ea"/>
                <a:cs typeface="+mn-cs"/>
              </a:rPr>
              <a:t>:  Measure the risks associated with these entities and focus their limited audit resources on high impact areas that could have the greatest impact on the business.</a:t>
            </a:r>
          </a:p>
          <a:p>
            <a:pPr marL="0" indent="0">
              <a:buFont typeface="+mj-lt"/>
              <a:buNone/>
            </a:pPr>
            <a:endParaRPr lang="en-US" sz="1200" b="0" i="0" kern="1200" dirty="0">
              <a:solidFill>
                <a:schemeClr val="tx1"/>
              </a:solidFill>
              <a:effectLst/>
              <a:latin typeface="+mn-lt"/>
              <a:ea typeface="+mn-ea"/>
              <a:cs typeface="+mn-cs"/>
            </a:endParaRPr>
          </a:p>
          <a:p>
            <a:pPr marL="0" indent="0">
              <a:buFont typeface="+mj-lt"/>
              <a:buNone/>
            </a:pPr>
            <a:r>
              <a:rPr lang="en-US" sz="1200" b="0" i="0" kern="1200" dirty="0">
                <a:solidFill>
                  <a:schemeClr val="tx1"/>
                </a:solidFill>
                <a:effectLst/>
                <a:latin typeface="+mn-lt"/>
                <a:ea typeface="+mn-ea"/>
                <a:cs typeface="+mn-cs"/>
              </a:rPr>
              <a:t>There isn’t</a:t>
            </a:r>
            <a:r>
              <a:rPr lang="en-US" sz="1200" b="0" i="0" kern="1200" baseline="0" dirty="0">
                <a:solidFill>
                  <a:schemeClr val="tx1"/>
                </a:solidFill>
                <a:effectLst/>
                <a:latin typeface="+mn-lt"/>
                <a:ea typeface="+mn-ea"/>
                <a:cs typeface="+mn-cs"/>
              </a:rPr>
              <a:t> one way </a:t>
            </a:r>
            <a:r>
              <a:rPr lang="en-US" sz="1200" b="0" i="0" kern="1200" dirty="0">
                <a:solidFill>
                  <a:schemeClr val="tx1"/>
                </a:solidFill>
                <a:effectLst/>
                <a:latin typeface="+mn-lt"/>
                <a:ea typeface="+mn-ea"/>
                <a:cs typeface="+mn-cs"/>
              </a:rPr>
              <a:t>to audit…</a:t>
            </a:r>
          </a:p>
          <a:p>
            <a:pPr marL="0" indent="0">
              <a:buFont typeface="+mj-lt"/>
              <a:buNone/>
            </a:pPr>
            <a:r>
              <a:rPr lang="en-US" sz="1200" b="0" i="0" kern="1200" dirty="0">
                <a:solidFill>
                  <a:schemeClr val="tx1"/>
                </a:solidFill>
                <a:effectLst/>
                <a:latin typeface="+mn-lt"/>
                <a:ea typeface="+mn-ea"/>
                <a:cs typeface="+mn-cs"/>
              </a:rPr>
              <a:t>How you determine what to audit and in what sequence will be based on risk tolerance of the organization and the criteria used to identify the impact of, and likelihood that, conditions or events may occur that would harm the organization.</a:t>
            </a:r>
          </a:p>
          <a:p>
            <a:pPr marL="0" indent="0">
              <a:buFont typeface="+mj-lt"/>
              <a:buNone/>
            </a:pPr>
            <a:endParaRPr lang="en-US" sz="1200" b="0"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Risk assessments </a:t>
            </a:r>
            <a:r>
              <a:rPr lang="en-US" sz="1200" b="0" i="0" kern="1200" dirty="0">
                <a:solidFill>
                  <a:schemeClr val="tx1"/>
                </a:solidFill>
                <a:effectLst/>
                <a:latin typeface="+mn-lt"/>
                <a:ea typeface="+mn-ea"/>
                <a:cs typeface="+mn-cs"/>
              </a:rPr>
              <a:t>address the likelihood and potential adverse impacts to organizational operations, assets and individuals. </a:t>
            </a:r>
          </a:p>
          <a:p>
            <a:pPr marL="0" indent="0">
              <a:buFont typeface="+mj-lt"/>
              <a:buNone/>
            </a:pPr>
            <a:r>
              <a:rPr lang="en-US" sz="1200" b="0" i="0" kern="1200" dirty="0">
                <a:solidFill>
                  <a:schemeClr val="tx1"/>
                </a:solidFill>
                <a:effectLst/>
                <a:latin typeface="+mn-lt"/>
                <a:ea typeface="+mn-ea"/>
                <a:cs typeface="+mn-cs"/>
              </a:rPr>
              <a:t>Define “adverse impact“ – C, I, A</a:t>
            </a:r>
          </a:p>
          <a:p>
            <a:pPr marL="0" indent="0">
              <a:buFont typeface="+mj-lt"/>
              <a:buNone/>
            </a:pPr>
            <a:endParaRPr lang="en-US" sz="1200" b="0"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Risk scenarios </a:t>
            </a:r>
            <a:r>
              <a:rPr lang="en-US" sz="1200" b="0" i="0" kern="1200" dirty="0">
                <a:solidFill>
                  <a:schemeClr val="tx1"/>
                </a:solidFill>
                <a:effectLst/>
                <a:latin typeface="+mn-lt"/>
                <a:ea typeface="+mn-ea"/>
                <a:cs typeface="+mn-cs"/>
              </a:rPr>
              <a:t>provide the management team with context</a:t>
            </a:r>
            <a:r>
              <a:rPr lang="en-US" sz="1200" b="0" i="0" kern="1200" baseline="0" dirty="0">
                <a:solidFill>
                  <a:schemeClr val="tx1"/>
                </a:solidFill>
                <a:effectLst/>
                <a:latin typeface="+mn-lt"/>
                <a:ea typeface="+mn-ea"/>
                <a:cs typeface="+mn-cs"/>
              </a:rPr>
              <a:t> related to audit scope</a:t>
            </a:r>
            <a:endParaRPr lang="en-US" dirty="0"/>
          </a:p>
        </p:txBody>
      </p:sp>
      <p:sp>
        <p:nvSpPr>
          <p:cNvPr id="4" name="Slide Number Placeholder 3"/>
          <p:cNvSpPr>
            <a:spLocks noGrp="1"/>
          </p:cNvSpPr>
          <p:nvPr>
            <p:ph type="sldNum" sz="quarter" idx="10"/>
          </p:nvPr>
        </p:nvSpPr>
        <p:spPr/>
        <p:txBody>
          <a:bodyPr/>
          <a:lstStyle/>
          <a:p>
            <a:fld id="{178E2723-D268-40E5-B881-C9A87B56967E}" type="slidenum">
              <a:rPr lang="en-US" smtClean="0"/>
              <a:t>26</a:t>
            </a:fld>
            <a:endParaRPr lang="en-US"/>
          </a:p>
        </p:txBody>
      </p:sp>
    </p:spTree>
    <p:extLst>
      <p:ext uri="{BB962C8B-B14F-4D97-AF65-F5344CB8AC3E}">
        <p14:creationId xmlns:p14="http://schemas.microsoft.com/office/powerpoint/2010/main" val="2962228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Where</a:t>
            </a:r>
            <a:r>
              <a:rPr lang="en-US" sz="1200" b="0" i="0" kern="1200" baseline="0" dirty="0">
                <a:solidFill>
                  <a:schemeClr val="tx1"/>
                </a:solidFill>
                <a:effectLst/>
                <a:latin typeface="+mn-lt"/>
                <a:ea typeface="+mn-ea"/>
                <a:cs typeface="+mn-cs"/>
              </a:rPr>
              <a:t> we “add value” is by</a:t>
            </a:r>
            <a:r>
              <a:rPr lang="en-US" sz="1200" b="0" i="0" kern="1200" dirty="0">
                <a:solidFill>
                  <a:schemeClr val="tx1"/>
                </a:solidFill>
                <a:effectLst/>
                <a:latin typeface="+mn-lt"/>
                <a:ea typeface="+mn-ea"/>
                <a:cs typeface="+mn-cs"/>
              </a:rPr>
              <a:t> pinpointing </a:t>
            </a:r>
            <a:r>
              <a:rPr lang="en-US" sz="1200" b="1" i="0" kern="1200" dirty="0">
                <a:solidFill>
                  <a:schemeClr val="tx1"/>
                </a:solidFill>
                <a:effectLst/>
                <a:latin typeface="+mn-lt"/>
                <a:ea typeface="+mn-ea"/>
                <a:cs typeface="+mn-cs"/>
              </a:rPr>
              <a:t>relevant auditable IT objectives. </a:t>
            </a:r>
            <a:r>
              <a:rPr lang="en-US" sz="1200" b="0" i="0" kern="1200" dirty="0">
                <a:solidFill>
                  <a:schemeClr val="tx1"/>
                </a:solidFill>
                <a:effectLst/>
                <a:latin typeface="+mn-lt"/>
                <a:ea typeface="+mn-ea"/>
                <a:cs typeface="+mn-cs"/>
              </a:rPr>
              <a:t>For example: </a:t>
            </a:r>
          </a:p>
          <a:p>
            <a:pPr marL="228600" indent="-228600">
              <a:buFont typeface="+mj-lt"/>
              <a:buAutoNum type="arabicPeriod"/>
            </a:pPr>
            <a:r>
              <a:rPr lang="en-US" sz="1200" b="0" i="0" kern="1200" dirty="0">
                <a:solidFill>
                  <a:schemeClr val="tx1"/>
                </a:solidFill>
                <a:effectLst/>
                <a:latin typeface="+mn-lt"/>
                <a:ea typeface="+mn-ea"/>
                <a:cs typeface="+mn-cs"/>
              </a:rPr>
              <a:t>operating systems</a:t>
            </a:r>
            <a:r>
              <a:rPr lang="en-US" sz="1200" b="0" i="0" kern="1200" baseline="0" dirty="0">
                <a:solidFill>
                  <a:schemeClr val="tx1"/>
                </a:solidFill>
                <a:effectLst/>
                <a:latin typeface="+mn-lt"/>
                <a:ea typeface="+mn-ea"/>
                <a:cs typeface="+mn-cs"/>
              </a:rPr>
              <a:t> “are securely configured and protected from unauthorized modification”.</a:t>
            </a:r>
            <a:endParaRPr lang="en-US" sz="1200" b="0" i="0" kern="1200" dirty="0">
              <a:solidFill>
                <a:schemeClr val="tx1"/>
              </a:solidFill>
              <a:effectLst/>
              <a:latin typeface="+mn-lt"/>
              <a:ea typeface="+mn-ea"/>
              <a:cs typeface="+mn-cs"/>
            </a:endParaRPr>
          </a:p>
          <a:p>
            <a:pPr marL="228600" indent="-228600">
              <a:buFont typeface="+mj-lt"/>
              <a:buAutoNum type="arabicPeriod"/>
            </a:pPr>
            <a:r>
              <a:rPr lang="en-US" sz="1200" b="0" i="0" kern="1200" dirty="0">
                <a:solidFill>
                  <a:schemeClr val="tx1"/>
                </a:solidFill>
                <a:effectLst/>
                <a:latin typeface="+mn-lt"/>
                <a:ea typeface="+mn-ea"/>
                <a:cs typeface="+mn-cs"/>
              </a:rPr>
              <a:t>mission critical business processes and applications are “safeguarded from unauthorized</a:t>
            </a:r>
            <a:r>
              <a:rPr lang="en-US" sz="1200" b="0" i="0" kern="1200" baseline="0" dirty="0">
                <a:solidFill>
                  <a:schemeClr val="tx1"/>
                </a:solidFill>
                <a:effectLst/>
                <a:latin typeface="+mn-lt"/>
                <a:ea typeface="+mn-ea"/>
                <a:cs typeface="+mn-cs"/>
              </a:rPr>
              <a:t> access and modification”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latin typeface="+mn-lt"/>
                <a:ea typeface="+mn-ea"/>
                <a:cs typeface="+mn-cs"/>
              </a:rPr>
              <a:t>databases and networks “are Fill</a:t>
            </a:r>
            <a:r>
              <a:rPr lang="en-US" sz="1200" b="0" i="0" kern="1200" baseline="0" dirty="0">
                <a:solidFill>
                  <a:schemeClr val="tx1"/>
                </a:solidFill>
                <a:effectLst/>
                <a:latin typeface="+mn-lt"/>
                <a:ea typeface="+mn-ea"/>
                <a:cs typeface="+mn-cs"/>
              </a:rPr>
              <a:t> in the Blank”</a:t>
            </a:r>
            <a:r>
              <a:rPr lang="en-US" sz="1200" b="0" i="0" kern="1200" dirty="0">
                <a:solidFill>
                  <a:schemeClr val="tx1"/>
                </a:solidFill>
                <a:effectLst/>
                <a:latin typeface="+mn-lt"/>
                <a:ea typeface="+mn-ea"/>
                <a:cs typeface="+mn-cs"/>
              </a:rPr>
              <a:t> </a:t>
            </a:r>
          </a:p>
          <a:p>
            <a:pPr marL="228600" indent="-228600">
              <a:buFont typeface="+mj-lt"/>
              <a:buAutoNum type="arabicPeriod"/>
            </a:pPr>
            <a:endParaRPr lang="en-US" sz="1200" b="0" i="0" kern="1200" dirty="0">
              <a:solidFill>
                <a:schemeClr val="tx1"/>
              </a:solidFill>
              <a:effectLst/>
              <a:latin typeface="+mn-lt"/>
              <a:ea typeface="+mn-ea"/>
              <a:cs typeface="+mn-cs"/>
            </a:endParaRPr>
          </a:p>
          <a:p>
            <a:pPr marL="228600" indent="-228600">
              <a:buFont typeface="+mj-lt"/>
              <a:buAutoNum type="arabicPeriod"/>
            </a:pPr>
            <a:endParaRPr lang="en-US" sz="1200" b="0"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Strategy</a:t>
            </a:r>
            <a:r>
              <a:rPr lang="en-US" sz="1200" b="0" i="0" kern="1200" dirty="0">
                <a:solidFill>
                  <a:schemeClr val="tx1"/>
                </a:solidFill>
                <a:effectLst/>
                <a:latin typeface="+mn-lt"/>
                <a:ea typeface="+mn-ea"/>
                <a:cs typeface="+mn-cs"/>
              </a:rPr>
              <a:t>:  Measure the risks associated with these entities and focus their limited audit resources on high impact areas that could have the greatest impact on the business.</a:t>
            </a:r>
          </a:p>
          <a:p>
            <a:pPr marL="0" indent="0">
              <a:buFont typeface="+mj-lt"/>
              <a:buNone/>
            </a:pPr>
            <a:endParaRPr lang="en-US" sz="1200" b="0" i="0" kern="1200" dirty="0">
              <a:solidFill>
                <a:schemeClr val="tx1"/>
              </a:solidFill>
              <a:effectLst/>
              <a:latin typeface="+mn-lt"/>
              <a:ea typeface="+mn-ea"/>
              <a:cs typeface="+mn-cs"/>
            </a:endParaRPr>
          </a:p>
          <a:p>
            <a:pPr marL="0" indent="0">
              <a:buFont typeface="+mj-lt"/>
              <a:buNone/>
            </a:pPr>
            <a:r>
              <a:rPr lang="en-US" sz="1200" b="0" i="0" kern="1200" dirty="0">
                <a:solidFill>
                  <a:schemeClr val="tx1"/>
                </a:solidFill>
                <a:effectLst/>
                <a:latin typeface="+mn-lt"/>
                <a:ea typeface="+mn-ea"/>
                <a:cs typeface="+mn-cs"/>
              </a:rPr>
              <a:t>There isn’t</a:t>
            </a:r>
            <a:r>
              <a:rPr lang="en-US" sz="1200" b="0" i="0" kern="1200" baseline="0" dirty="0">
                <a:solidFill>
                  <a:schemeClr val="tx1"/>
                </a:solidFill>
                <a:effectLst/>
                <a:latin typeface="+mn-lt"/>
                <a:ea typeface="+mn-ea"/>
                <a:cs typeface="+mn-cs"/>
              </a:rPr>
              <a:t> one way </a:t>
            </a:r>
            <a:r>
              <a:rPr lang="en-US" sz="1200" b="0" i="0" kern="1200" dirty="0">
                <a:solidFill>
                  <a:schemeClr val="tx1"/>
                </a:solidFill>
                <a:effectLst/>
                <a:latin typeface="+mn-lt"/>
                <a:ea typeface="+mn-ea"/>
                <a:cs typeface="+mn-cs"/>
              </a:rPr>
              <a:t>to audit…</a:t>
            </a:r>
          </a:p>
          <a:p>
            <a:pPr marL="0" indent="0">
              <a:buFont typeface="+mj-lt"/>
              <a:buNone/>
            </a:pPr>
            <a:r>
              <a:rPr lang="en-US" sz="1200" b="0" i="0" kern="1200" dirty="0">
                <a:solidFill>
                  <a:schemeClr val="tx1"/>
                </a:solidFill>
                <a:effectLst/>
                <a:latin typeface="+mn-lt"/>
                <a:ea typeface="+mn-ea"/>
                <a:cs typeface="+mn-cs"/>
              </a:rPr>
              <a:t>How you determine what to audit and in what sequence will be based on risk tolerance of the organization and the criteria used to identify the impact of, and likelihood that, conditions or events may occur that would harm the organization.</a:t>
            </a:r>
          </a:p>
          <a:p>
            <a:pPr marL="0" indent="0">
              <a:buFont typeface="+mj-lt"/>
              <a:buNone/>
            </a:pPr>
            <a:endParaRPr lang="en-US" sz="1200" b="0"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Risk assessments </a:t>
            </a:r>
            <a:r>
              <a:rPr lang="en-US" sz="1200" b="0" i="0" kern="1200" dirty="0">
                <a:solidFill>
                  <a:schemeClr val="tx1"/>
                </a:solidFill>
                <a:effectLst/>
                <a:latin typeface="+mn-lt"/>
                <a:ea typeface="+mn-ea"/>
                <a:cs typeface="+mn-cs"/>
              </a:rPr>
              <a:t>address the likelihood and potential adverse impacts to organizational operations, assets and individuals. </a:t>
            </a:r>
          </a:p>
          <a:p>
            <a:pPr marL="0" indent="0">
              <a:buFont typeface="+mj-lt"/>
              <a:buNone/>
            </a:pPr>
            <a:r>
              <a:rPr lang="en-US" sz="1200" b="0" i="0" kern="1200" dirty="0">
                <a:solidFill>
                  <a:schemeClr val="tx1"/>
                </a:solidFill>
                <a:effectLst/>
                <a:latin typeface="+mn-lt"/>
                <a:ea typeface="+mn-ea"/>
                <a:cs typeface="+mn-cs"/>
              </a:rPr>
              <a:t>Define “adverse impact“ – C, I, A</a:t>
            </a:r>
          </a:p>
          <a:p>
            <a:pPr marL="0" indent="0">
              <a:buFont typeface="+mj-lt"/>
              <a:buNone/>
            </a:pPr>
            <a:endParaRPr lang="en-US" sz="1200" b="0"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Risk scenarios </a:t>
            </a:r>
            <a:r>
              <a:rPr lang="en-US" sz="1200" b="0" i="0" kern="1200" dirty="0">
                <a:solidFill>
                  <a:schemeClr val="tx1"/>
                </a:solidFill>
                <a:effectLst/>
                <a:latin typeface="+mn-lt"/>
                <a:ea typeface="+mn-ea"/>
                <a:cs typeface="+mn-cs"/>
              </a:rPr>
              <a:t>provide the management team with context</a:t>
            </a:r>
            <a:r>
              <a:rPr lang="en-US" sz="1200" b="0" i="0" kern="1200" baseline="0" dirty="0">
                <a:solidFill>
                  <a:schemeClr val="tx1"/>
                </a:solidFill>
                <a:effectLst/>
                <a:latin typeface="+mn-lt"/>
                <a:ea typeface="+mn-ea"/>
                <a:cs typeface="+mn-cs"/>
              </a:rPr>
              <a:t> related to audit scope</a:t>
            </a:r>
            <a:endParaRPr lang="en-US" dirty="0"/>
          </a:p>
        </p:txBody>
      </p:sp>
      <p:sp>
        <p:nvSpPr>
          <p:cNvPr id="4" name="Slide Number Placeholder 3"/>
          <p:cNvSpPr>
            <a:spLocks noGrp="1"/>
          </p:cNvSpPr>
          <p:nvPr>
            <p:ph type="sldNum" sz="quarter" idx="10"/>
          </p:nvPr>
        </p:nvSpPr>
        <p:spPr/>
        <p:txBody>
          <a:bodyPr/>
          <a:lstStyle/>
          <a:p>
            <a:fld id="{178E2723-D268-40E5-B881-C9A87B56967E}" type="slidenum">
              <a:rPr lang="en-US" smtClean="0"/>
              <a:t>27</a:t>
            </a:fld>
            <a:endParaRPr lang="en-US"/>
          </a:p>
        </p:txBody>
      </p:sp>
    </p:spTree>
    <p:extLst>
      <p:ext uri="{BB962C8B-B14F-4D97-AF65-F5344CB8AC3E}">
        <p14:creationId xmlns:p14="http://schemas.microsoft.com/office/powerpoint/2010/main" val="922709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Where</a:t>
            </a:r>
            <a:r>
              <a:rPr lang="en-US" sz="1200" b="0" i="0" kern="1200" baseline="0" dirty="0">
                <a:solidFill>
                  <a:schemeClr val="tx1"/>
                </a:solidFill>
                <a:effectLst/>
                <a:latin typeface="+mn-lt"/>
                <a:ea typeface="+mn-ea"/>
                <a:cs typeface="+mn-cs"/>
              </a:rPr>
              <a:t> we “add value” is by</a:t>
            </a:r>
            <a:r>
              <a:rPr lang="en-US" sz="1200" b="0" i="0" kern="1200" dirty="0">
                <a:solidFill>
                  <a:schemeClr val="tx1"/>
                </a:solidFill>
                <a:effectLst/>
                <a:latin typeface="+mn-lt"/>
                <a:ea typeface="+mn-ea"/>
                <a:cs typeface="+mn-cs"/>
              </a:rPr>
              <a:t> pinpointing </a:t>
            </a:r>
            <a:r>
              <a:rPr lang="en-US" sz="1200" b="1" i="0" kern="1200" dirty="0">
                <a:solidFill>
                  <a:schemeClr val="tx1"/>
                </a:solidFill>
                <a:effectLst/>
                <a:latin typeface="+mn-lt"/>
                <a:ea typeface="+mn-ea"/>
                <a:cs typeface="+mn-cs"/>
              </a:rPr>
              <a:t>relevant auditable IT objectives. </a:t>
            </a:r>
            <a:r>
              <a:rPr lang="en-US" sz="1200" b="0" i="0" kern="1200" dirty="0">
                <a:solidFill>
                  <a:schemeClr val="tx1"/>
                </a:solidFill>
                <a:effectLst/>
                <a:latin typeface="+mn-lt"/>
                <a:ea typeface="+mn-ea"/>
                <a:cs typeface="+mn-cs"/>
              </a:rPr>
              <a:t>For example: </a:t>
            </a:r>
          </a:p>
          <a:p>
            <a:pPr marL="228600" indent="-228600">
              <a:buFont typeface="+mj-lt"/>
              <a:buAutoNum type="arabicPeriod"/>
            </a:pPr>
            <a:r>
              <a:rPr lang="en-US" sz="1200" b="0" i="0" kern="1200" dirty="0">
                <a:solidFill>
                  <a:schemeClr val="tx1"/>
                </a:solidFill>
                <a:effectLst/>
                <a:latin typeface="+mn-lt"/>
                <a:ea typeface="+mn-ea"/>
                <a:cs typeface="+mn-cs"/>
              </a:rPr>
              <a:t>operating systems</a:t>
            </a:r>
            <a:r>
              <a:rPr lang="en-US" sz="1200" b="0" i="0" kern="1200" baseline="0" dirty="0">
                <a:solidFill>
                  <a:schemeClr val="tx1"/>
                </a:solidFill>
                <a:effectLst/>
                <a:latin typeface="+mn-lt"/>
                <a:ea typeface="+mn-ea"/>
                <a:cs typeface="+mn-cs"/>
              </a:rPr>
              <a:t> “are securely configured and protected from unauthorized modification”.</a:t>
            </a:r>
            <a:endParaRPr lang="en-US" sz="1200" b="0" i="0" kern="1200" dirty="0">
              <a:solidFill>
                <a:schemeClr val="tx1"/>
              </a:solidFill>
              <a:effectLst/>
              <a:latin typeface="+mn-lt"/>
              <a:ea typeface="+mn-ea"/>
              <a:cs typeface="+mn-cs"/>
            </a:endParaRPr>
          </a:p>
          <a:p>
            <a:pPr marL="228600" indent="-228600">
              <a:buFont typeface="+mj-lt"/>
              <a:buAutoNum type="arabicPeriod"/>
            </a:pPr>
            <a:r>
              <a:rPr lang="en-US" sz="1200" b="0" i="0" kern="1200" dirty="0">
                <a:solidFill>
                  <a:schemeClr val="tx1"/>
                </a:solidFill>
                <a:effectLst/>
                <a:latin typeface="+mn-lt"/>
                <a:ea typeface="+mn-ea"/>
                <a:cs typeface="+mn-cs"/>
              </a:rPr>
              <a:t>mission critical business processes and applications are “safeguarded from unauthorized</a:t>
            </a:r>
            <a:r>
              <a:rPr lang="en-US" sz="1200" b="0" i="0" kern="1200" baseline="0" dirty="0">
                <a:solidFill>
                  <a:schemeClr val="tx1"/>
                </a:solidFill>
                <a:effectLst/>
                <a:latin typeface="+mn-lt"/>
                <a:ea typeface="+mn-ea"/>
                <a:cs typeface="+mn-cs"/>
              </a:rPr>
              <a:t> access and modification”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latin typeface="+mn-lt"/>
                <a:ea typeface="+mn-ea"/>
                <a:cs typeface="+mn-cs"/>
              </a:rPr>
              <a:t>databases and networks “are Fill</a:t>
            </a:r>
            <a:r>
              <a:rPr lang="en-US" sz="1200" b="0" i="0" kern="1200" baseline="0" dirty="0">
                <a:solidFill>
                  <a:schemeClr val="tx1"/>
                </a:solidFill>
                <a:effectLst/>
                <a:latin typeface="+mn-lt"/>
                <a:ea typeface="+mn-ea"/>
                <a:cs typeface="+mn-cs"/>
              </a:rPr>
              <a:t> in the Blank”</a:t>
            </a:r>
            <a:r>
              <a:rPr lang="en-US" sz="1200" b="0" i="0" kern="1200" dirty="0">
                <a:solidFill>
                  <a:schemeClr val="tx1"/>
                </a:solidFill>
                <a:effectLst/>
                <a:latin typeface="+mn-lt"/>
                <a:ea typeface="+mn-ea"/>
                <a:cs typeface="+mn-cs"/>
              </a:rPr>
              <a:t> </a:t>
            </a:r>
          </a:p>
          <a:p>
            <a:pPr marL="228600" indent="-228600">
              <a:buFont typeface="+mj-lt"/>
              <a:buAutoNum type="arabicPeriod"/>
            </a:pPr>
            <a:endParaRPr lang="en-US" sz="1200" b="0" i="0" kern="1200" dirty="0">
              <a:solidFill>
                <a:schemeClr val="tx1"/>
              </a:solidFill>
              <a:effectLst/>
              <a:latin typeface="+mn-lt"/>
              <a:ea typeface="+mn-ea"/>
              <a:cs typeface="+mn-cs"/>
            </a:endParaRPr>
          </a:p>
          <a:p>
            <a:pPr marL="228600" indent="-228600">
              <a:buFont typeface="+mj-lt"/>
              <a:buAutoNum type="arabicPeriod"/>
            </a:pPr>
            <a:endParaRPr lang="en-US" sz="1200" b="0"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Strategy</a:t>
            </a:r>
            <a:r>
              <a:rPr lang="en-US" sz="1200" b="0" i="0" kern="1200" dirty="0">
                <a:solidFill>
                  <a:schemeClr val="tx1"/>
                </a:solidFill>
                <a:effectLst/>
                <a:latin typeface="+mn-lt"/>
                <a:ea typeface="+mn-ea"/>
                <a:cs typeface="+mn-cs"/>
              </a:rPr>
              <a:t>:  Measure the risks associated with these entities and focus their limited audit resources on high impact areas that could have the greatest impact on the business.</a:t>
            </a:r>
          </a:p>
          <a:p>
            <a:pPr marL="0" indent="0">
              <a:buFont typeface="+mj-lt"/>
              <a:buNone/>
            </a:pPr>
            <a:endParaRPr lang="en-US" sz="1200" b="0" i="0" kern="1200" dirty="0">
              <a:solidFill>
                <a:schemeClr val="tx1"/>
              </a:solidFill>
              <a:effectLst/>
              <a:latin typeface="+mn-lt"/>
              <a:ea typeface="+mn-ea"/>
              <a:cs typeface="+mn-cs"/>
            </a:endParaRPr>
          </a:p>
          <a:p>
            <a:pPr marL="0" indent="0">
              <a:buFont typeface="+mj-lt"/>
              <a:buNone/>
            </a:pPr>
            <a:r>
              <a:rPr lang="en-US" sz="1200" b="0" i="0" kern="1200" dirty="0">
                <a:solidFill>
                  <a:schemeClr val="tx1"/>
                </a:solidFill>
                <a:effectLst/>
                <a:latin typeface="+mn-lt"/>
                <a:ea typeface="+mn-ea"/>
                <a:cs typeface="+mn-cs"/>
              </a:rPr>
              <a:t>There isn’t</a:t>
            </a:r>
            <a:r>
              <a:rPr lang="en-US" sz="1200" b="0" i="0" kern="1200" baseline="0" dirty="0">
                <a:solidFill>
                  <a:schemeClr val="tx1"/>
                </a:solidFill>
                <a:effectLst/>
                <a:latin typeface="+mn-lt"/>
                <a:ea typeface="+mn-ea"/>
                <a:cs typeface="+mn-cs"/>
              </a:rPr>
              <a:t> one way </a:t>
            </a:r>
            <a:r>
              <a:rPr lang="en-US" sz="1200" b="0" i="0" kern="1200" dirty="0">
                <a:solidFill>
                  <a:schemeClr val="tx1"/>
                </a:solidFill>
                <a:effectLst/>
                <a:latin typeface="+mn-lt"/>
                <a:ea typeface="+mn-ea"/>
                <a:cs typeface="+mn-cs"/>
              </a:rPr>
              <a:t>to audit…</a:t>
            </a:r>
          </a:p>
          <a:p>
            <a:pPr marL="0" indent="0">
              <a:buFont typeface="+mj-lt"/>
              <a:buNone/>
            </a:pPr>
            <a:r>
              <a:rPr lang="en-US" sz="1200" b="0" i="0" kern="1200" dirty="0">
                <a:solidFill>
                  <a:schemeClr val="tx1"/>
                </a:solidFill>
                <a:effectLst/>
                <a:latin typeface="+mn-lt"/>
                <a:ea typeface="+mn-ea"/>
                <a:cs typeface="+mn-cs"/>
              </a:rPr>
              <a:t>How you determine what to audit and in what sequence will be based on risk tolerance of the organization and the criteria used to identify the impact of, and likelihood that, conditions or events may occur that would harm the organization.</a:t>
            </a:r>
          </a:p>
          <a:p>
            <a:pPr marL="0" indent="0">
              <a:buFont typeface="+mj-lt"/>
              <a:buNone/>
            </a:pPr>
            <a:endParaRPr lang="en-US" sz="1200" b="0"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Risk assessments </a:t>
            </a:r>
            <a:r>
              <a:rPr lang="en-US" sz="1200" b="0" i="0" kern="1200" dirty="0">
                <a:solidFill>
                  <a:schemeClr val="tx1"/>
                </a:solidFill>
                <a:effectLst/>
                <a:latin typeface="+mn-lt"/>
                <a:ea typeface="+mn-ea"/>
                <a:cs typeface="+mn-cs"/>
              </a:rPr>
              <a:t>address the likelihood and potential adverse impacts to organizational operations, assets and individuals. </a:t>
            </a:r>
          </a:p>
          <a:p>
            <a:pPr marL="0" indent="0">
              <a:buFont typeface="+mj-lt"/>
              <a:buNone/>
            </a:pPr>
            <a:r>
              <a:rPr lang="en-US" sz="1200" b="0" i="0" kern="1200" dirty="0">
                <a:solidFill>
                  <a:schemeClr val="tx1"/>
                </a:solidFill>
                <a:effectLst/>
                <a:latin typeface="+mn-lt"/>
                <a:ea typeface="+mn-ea"/>
                <a:cs typeface="+mn-cs"/>
              </a:rPr>
              <a:t>Define “adverse impact“ – C, I, A</a:t>
            </a:r>
          </a:p>
          <a:p>
            <a:pPr marL="0" indent="0">
              <a:buFont typeface="+mj-lt"/>
              <a:buNone/>
            </a:pPr>
            <a:endParaRPr lang="en-US" sz="1200" b="0"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Risk scenarios </a:t>
            </a:r>
            <a:r>
              <a:rPr lang="en-US" sz="1200" b="0" i="0" kern="1200" dirty="0">
                <a:solidFill>
                  <a:schemeClr val="tx1"/>
                </a:solidFill>
                <a:effectLst/>
                <a:latin typeface="+mn-lt"/>
                <a:ea typeface="+mn-ea"/>
                <a:cs typeface="+mn-cs"/>
              </a:rPr>
              <a:t>provide the management team with context</a:t>
            </a:r>
            <a:r>
              <a:rPr lang="en-US" sz="1200" b="0" i="0" kern="1200" baseline="0" dirty="0">
                <a:solidFill>
                  <a:schemeClr val="tx1"/>
                </a:solidFill>
                <a:effectLst/>
                <a:latin typeface="+mn-lt"/>
                <a:ea typeface="+mn-ea"/>
                <a:cs typeface="+mn-cs"/>
              </a:rPr>
              <a:t> related to audit scope</a:t>
            </a:r>
            <a:endParaRPr lang="en-US" dirty="0"/>
          </a:p>
        </p:txBody>
      </p:sp>
      <p:sp>
        <p:nvSpPr>
          <p:cNvPr id="4" name="Slide Number Placeholder 3"/>
          <p:cNvSpPr>
            <a:spLocks noGrp="1"/>
          </p:cNvSpPr>
          <p:nvPr>
            <p:ph type="sldNum" sz="quarter" idx="10"/>
          </p:nvPr>
        </p:nvSpPr>
        <p:spPr/>
        <p:txBody>
          <a:bodyPr/>
          <a:lstStyle/>
          <a:p>
            <a:fld id="{178E2723-D268-40E5-B881-C9A87B56967E}" type="slidenum">
              <a:rPr lang="en-US" smtClean="0"/>
              <a:t>28</a:t>
            </a:fld>
            <a:endParaRPr lang="en-US"/>
          </a:p>
        </p:txBody>
      </p:sp>
    </p:spTree>
    <p:extLst>
      <p:ext uri="{BB962C8B-B14F-4D97-AF65-F5344CB8AC3E}">
        <p14:creationId xmlns:p14="http://schemas.microsoft.com/office/powerpoint/2010/main" val="1258841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Where</a:t>
            </a:r>
            <a:r>
              <a:rPr lang="en-US" sz="1200" b="0" i="0" kern="1200" baseline="0" dirty="0">
                <a:solidFill>
                  <a:schemeClr val="tx1"/>
                </a:solidFill>
                <a:effectLst/>
                <a:latin typeface="+mn-lt"/>
                <a:ea typeface="+mn-ea"/>
                <a:cs typeface="+mn-cs"/>
              </a:rPr>
              <a:t> we “add value” is by</a:t>
            </a:r>
            <a:r>
              <a:rPr lang="en-US" sz="1200" b="0" i="0" kern="1200" dirty="0">
                <a:solidFill>
                  <a:schemeClr val="tx1"/>
                </a:solidFill>
                <a:effectLst/>
                <a:latin typeface="+mn-lt"/>
                <a:ea typeface="+mn-ea"/>
                <a:cs typeface="+mn-cs"/>
              </a:rPr>
              <a:t> pinpointing </a:t>
            </a:r>
            <a:r>
              <a:rPr lang="en-US" sz="1200" b="1" i="0" kern="1200" dirty="0">
                <a:solidFill>
                  <a:schemeClr val="tx1"/>
                </a:solidFill>
                <a:effectLst/>
                <a:latin typeface="+mn-lt"/>
                <a:ea typeface="+mn-ea"/>
                <a:cs typeface="+mn-cs"/>
              </a:rPr>
              <a:t>relevant auditable IT objectives. </a:t>
            </a:r>
            <a:r>
              <a:rPr lang="en-US" sz="1200" b="0" i="0" kern="1200" dirty="0">
                <a:solidFill>
                  <a:schemeClr val="tx1"/>
                </a:solidFill>
                <a:effectLst/>
                <a:latin typeface="+mn-lt"/>
                <a:ea typeface="+mn-ea"/>
                <a:cs typeface="+mn-cs"/>
              </a:rPr>
              <a:t>For example: </a:t>
            </a:r>
          </a:p>
          <a:p>
            <a:pPr marL="228600" indent="-228600">
              <a:buFont typeface="+mj-lt"/>
              <a:buAutoNum type="arabicPeriod"/>
            </a:pPr>
            <a:r>
              <a:rPr lang="en-US" sz="1200" b="0" i="0" kern="1200" dirty="0">
                <a:solidFill>
                  <a:schemeClr val="tx1"/>
                </a:solidFill>
                <a:effectLst/>
                <a:latin typeface="+mn-lt"/>
                <a:ea typeface="+mn-ea"/>
                <a:cs typeface="+mn-cs"/>
              </a:rPr>
              <a:t>operating systems</a:t>
            </a:r>
            <a:r>
              <a:rPr lang="en-US" sz="1200" b="0" i="0" kern="1200" baseline="0" dirty="0">
                <a:solidFill>
                  <a:schemeClr val="tx1"/>
                </a:solidFill>
                <a:effectLst/>
                <a:latin typeface="+mn-lt"/>
                <a:ea typeface="+mn-ea"/>
                <a:cs typeface="+mn-cs"/>
              </a:rPr>
              <a:t> “are securely configured and protected from unauthorized modification”.</a:t>
            </a:r>
            <a:endParaRPr lang="en-US" sz="1200" b="0" i="0" kern="1200" dirty="0">
              <a:solidFill>
                <a:schemeClr val="tx1"/>
              </a:solidFill>
              <a:effectLst/>
              <a:latin typeface="+mn-lt"/>
              <a:ea typeface="+mn-ea"/>
              <a:cs typeface="+mn-cs"/>
            </a:endParaRPr>
          </a:p>
          <a:p>
            <a:pPr marL="228600" indent="-228600">
              <a:buFont typeface="+mj-lt"/>
              <a:buAutoNum type="arabicPeriod"/>
            </a:pPr>
            <a:r>
              <a:rPr lang="en-US" sz="1200" b="0" i="0" kern="1200" dirty="0">
                <a:solidFill>
                  <a:schemeClr val="tx1"/>
                </a:solidFill>
                <a:effectLst/>
                <a:latin typeface="+mn-lt"/>
                <a:ea typeface="+mn-ea"/>
                <a:cs typeface="+mn-cs"/>
              </a:rPr>
              <a:t>mission critical business processes and applications are “safeguarded from unauthorized</a:t>
            </a:r>
            <a:r>
              <a:rPr lang="en-US" sz="1200" b="0" i="0" kern="1200" baseline="0" dirty="0">
                <a:solidFill>
                  <a:schemeClr val="tx1"/>
                </a:solidFill>
                <a:effectLst/>
                <a:latin typeface="+mn-lt"/>
                <a:ea typeface="+mn-ea"/>
                <a:cs typeface="+mn-cs"/>
              </a:rPr>
              <a:t> access and modification”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latin typeface="+mn-lt"/>
                <a:ea typeface="+mn-ea"/>
                <a:cs typeface="+mn-cs"/>
              </a:rPr>
              <a:t>databases and networks “are Fill</a:t>
            </a:r>
            <a:r>
              <a:rPr lang="en-US" sz="1200" b="0" i="0" kern="1200" baseline="0" dirty="0">
                <a:solidFill>
                  <a:schemeClr val="tx1"/>
                </a:solidFill>
                <a:effectLst/>
                <a:latin typeface="+mn-lt"/>
                <a:ea typeface="+mn-ea"/>
                <a:cs typeface="+mn-cs"/>
              </a:rPr>
              <a:t> in the Blank”</a:t>
            </a:r>
            <a:r>
              <a:rPr lang="en-US" sz="1200" b="0" i="0" kern="1200" dirty="0">
                <a:solidFill>
                  <a:schemeClr val="tx1"/>
                </a:solidFill>
                <a:effectLst/>
                <a:latin typeface="+mn-lt"/>
                <a:ea typeface="+mn-ea"/>
                <a:cs typeface="+mn-cs"/>
              </a:rPr>
              <a:t> </a:t>
            </a:r>
          </a:p>
          <a:p>
            <a:pPr marL="228600" indent="-228600">
              <a:buFont typeface="+mj-lt"/>
              <a:buAutoNum type="arabicPeriod"/>
            </a:pPr>
            <a:endParaRPr lang="en-US" sz="1200" b="0" i="0" kern="1200" dirty="0">
              <a:solidFill>
                <a:schemeClr val="tx1"/>
              </a:solidFill>
              <a:effectLst/>
              <a:latin typeface="+mn-lt"/>
              <a:ea typeface="+mn-ea"/>
              <a:cs typeface="+mn-cs"/>
            </a:endParaRPr>
          </a:p>
          <a:p>
            <a:pPr marL="228600" indent="-228600">
              <a:buFont typeface="+mj-lt"/>
              <a:buAutoNum type="arabicPeriod"/>
            </a:pPr>
            <a:endParaRPr lang="en-US" sz="1200" b="0"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Strategy</a:t>
            </a:r>
            <a:r>
              <a:rPr lang="en-US" sz="1200" b="0" i="0" kern="1200" dirty="0">
                <a:solidFill>
                  <a:schemeClr val="tx1"/>
                </a:solidFill>
                <a:effectLst/>
                <a:latin typeface="+mn-lt"/>
                <a:ea typeface="+mn-ea"/>
                <a:cs typeface="+mn-cs"/>
              </a:rPr>
              <a:t>:  Measure the risks associated with these entities and focus their limited audit resources on high impact areas that could have the greatest impact on the business.</a:t>
            </a:r>
          </a:p>
          <a:p>
            <a:pPr marL="0" indent="0">
              <a:buFont typeface="+mj-lt"/>
              <a:buNone/>
            </a:pPr>
            <a:endParaRPr lang="en-US" sz="1200" b="0" i="0" kern="1200" dirty="0">
              <a:solidFill>
                <a:schemeClr val="tx1"/>
              </a:solidFill>
              <a:effectLst/>
              <a:latin typeface="+mn-lt"/>
              <a:ea typeface="+mn-ea"/>
              <a:cs typeface="+mn-cs"/>
            </a:endParaRPr>
          </a:p>
          <a:p>
            <a:pPr marL="0" indent="0">
              <a:buFont typeface="+mj-lt"/>
              <a:buNone/>
            </a:pPr>
            <a:r>
              <a:rPr lang="en-US" sz="1200" b="0" i="0" kern="1200" dirty="0">
                <a:solidFill>
                  <a:schemeClr val="tx1"/>
                </a:solidFill>
                <a:effectLst/>
                <a:latin typeface="+mn-lt"/>
                <a:ea typeface="+mn-ea"/>
                <a:cs typeface="+mn-cs"/>
              </a:rPr>
              <a:t>There isn’t</a:t>
            </a:r>
            <a:r>
              <a:rPr lang="en-US" sz="1200" b="0" i="0" kern="1200" baseline="0" dirty="0">
                <a:solidFill>
                  <a:schemeClr val="tx1"/>
                </a:solidFill>
                <a:effectLst/>
                <a:latin typeface="+mn-lt"/>
                <a:ea typeface="+mn-ea"/>
                <a:cs typeface="+mn-cs"/>
              </a:rPr>
              <a:t> one way </a:t>
            </a:r>
            <a:r>
              <a:rPr lang="en-US" sz="1200" b="0" i="0" kern="1200" dirty="0">
                <a:solidFill>
                  <a:schemeClr val="tx1"/>
                </a:solidFill>
                <a:effectLst/>
                <a:latin typeface="+mn-lt"/>
                <a:ea typeface="+mn-ea"/>
                <a:cs typeface="+mn-cs"/>
              </a:rPr>
              <a:t>to audit…</a:t>
            </a:r>
          </a:p>
          <a:p>
            <a:pPr marL="0" indent="0">
              <a:buFont typeface="+mj-lt"/>
              <a:buNone/>
            </a:pPr>
            <a:r>
              <a:rPr lang="en-US" sz="1200" b="0" i="0" kern="1200" dirty="0">
                <a:solidFill>
                  <a:schemeClr val="tx1"/>
                </a:solidFill>
                <a:effectLst/>
                <a:latin typeface="+mn-lt"/>
                <a:ea typeface="+mn-ea"/>
                <a:cs typeface="+mn-cs"/>
              </a:rPr>
              <a:t>How you determine what to audit and in what sequence will be based on risk tolerance of the organization and the criteria used to identify the impact of, and likelihood that, conditions or events may occur that would harm the organization.</a:t>
            </a:r>
          </a:p>
          <a:p>
            <a:pPr marL="0" indent="0">
              <a:buFont typeface="+mj-lt"/>
              <a:buNone/>
            </a:pPr>
            <a:endParaRPr lang="en-US" sz="1200" b="0"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Risk assessments </a:t>
            </a:r>
            <a:r>
              <a:rPr lang="en-US" sz="1200" b="0" i="0" kern="1200" dirty="0">
                <a:solidFill>
                  <a:schemeClr val="tx1"/>
                </a:solidFill>
                <a:effectLst/>
                <a:latin typeface="+mn-lt"/>
                <a:ea typeface="+mn-ea"/>
                <a:cs typeface="+mn-cs"/>
              </a:rPr>
              <a:t>address the likelihood and potential adverse impacts to organizational operations, assets and individuals. </a:t>
            </a:r>
          </a:p>
          <a:p>
            <a:pPr marL="0" indent="0">
              <a:buFont typeface="+mj-lt"/>
              <a:buNone/>
            </a:pPr>
            <a:r>
              <a:rPr lang="en-US" sz="1200" b="0" i="0" kern="1200" dirty="0">
                <a:solidFill>
                  <a:schemeClr val="tx1"/>
                </a:solidFill>
                <a:effectLst/>
                <a:latin typeface="+mn-lt"/>
                <a:ea typeface="+mn-ea"/>
                <a:cs typeface="+mn-cs"/>
              </a:rPr>
              <a:t>Define “adverse impact“ – C, I, A</a:t>
            </a:r>
          </a:p>
          <a:p>
            <a:pPr marL="0" indent="0">
              <a:buFont typeface="+mj-lt"/>
              <a:buNone/>
            </a:pPr>
            <a:endParaRPr lang="en-US" sz="1200" b="0"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Risk scenarios </a:t>
            </a:r>
            <a:r>
              <a:rPr lang="en-US" sz="1200" b="0" i="0" kern="1200" dirty="0">
                <a:solidFill>
                  <a:schemeClr val="tx1"/>
                </a:solidFill>
                <a:effectLst/>
                <a:latin typeface="+mn-lt"/>
                <a:ea typeface="+mn-ea"/>
                <a:cs typeface="+mn-cs"/>
              </a:rPr>
              <a:t>provide the management team with context</a:t>
            </a:r>
            <a:r>
              <a:rPr lang="en-US" sz="1200" b="0" i="0" kern="1200" baseline="0" dirty="0">
                <a:solidFill>
                  <a:schemeClr val="tx1"/>
                </a:solidFill>
                <a:effectLst/>
                <a:latin typeface="+mn-lt"/>
                <a:ea typeface="+mn-ea"/>
                <a:cs typeface="+mn-cs"/>
              </a:rPr>
              <a:t> related to audit scope</a:t>
            </a:r>
            <a:endParaRPr lang="en-US" dirty="0"/>
          </a:p>
        </p:txBody>
      </p:sp>
      <p:sp>
        <p:nvSpPr>
          <p:cNvPr id="4" name="Slide Number Placeholder 3"/>
          <p:cNvSpPr>
            <a:spLocks noGrp="1"/>
          </p:cNvSpPr>
          <p:nvPr>
            <p:ph type="sldNum" sz="quarter" idx="10"/>
          </p:nvPr>
        </p:nvSpPr>
        <p:spPr/>
        <p:txBody>
          <a:bodyPr/>
          <a:lstStyle/>
          <a:p>
            <a:fld id="{178E2723-D268-40E5-B881-C9A87B56967E}" type="slidenum">
              <a:rPr lang="en-US" smtClean="0"/>
              <a:t>29</a:t>
            </a:fld>
            <a:endParaRPr lang="en-US"/>
          </a:p>
        </p:txBody>
      </p:sp>
    </p:spTree>
    <p:extLst>
      <p:ext uri="{BB962C8B-B14F-4D97-AF65-F5344CB8AC3E}">
        <p14:creationId xmlns:p14="http://schemas.microsoft.com/office/powerpoint/2010/main" val="4000459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5 minutes</a:t>
            </a:r>
          </a:p>
          <a:p>
            <a:endParaRPr lang="en-US" b="1" dirty="0"/>
          </a:p>
          <a:p>
            <a:r>
              <a:rPr lang="en-US" dirty="0"/>
              <a:t>Today,</a:t>
            </a:r>
            <a:r>
              <a:rPr lang="en-US" baseline="0" dirty="0"/>
              <a:t> we’ll be discussing the “</a:t>
            </a:r>
            <a:r>
              <a:rPr lang="en-US" dirty="0"/>
              <a:t>Basics to Performing a Value-added IT Audit”.  </a:t>
            </a:r>
          </a:p>
          <a:p>
            <a:endParaRPr lang="en-US" dirty="0"/>
          </a:p>
          <a:p>
            <a:r>
              <a:rPr lang="en-US" b="0" dirty="0"/>
              <a:t>We will</a:t>
            </a:r>
            <a:r>
              <a:rPr lang="en-US" b="0" baseline="0" dirty="0"/>
              <a:t> have a discussion on the “IT Audit Universe”.</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We’ll cover some of the </a:t>
            </a:r>
            <a:r>
              <a:rPr lang="en-US" b="1" baseline="0" dirty="0"/>
              <a:t>“low-hanging fruit” </a:t>
            </a:r>
            <a:r>
              <a:rPr lang="en-US" baseline="0" dirty="0"/>
              <a:t>that external auditors focus on, and share </a:t>
            </a:r>
            <a:r>
              <a:rPr lang="en-US" b="1" baseline="0" dirty="0"/>
              <a:t>examples of procedures</a:t>
            </a:r>
            <a:r>
              <a:rPr lang="en-US" baseline="0" dirty="0"/>
              <a:t>.  </a:t>
            </a:r>
          </a:p>
          <a:p>
            <a:r>
              <a:rPr lang="en-US" b="0" baseline="0" dirty="0"/>
              <a:t>By </a:t>
            </a:r>
            <a:r>
              <a:rPr lang="en-US" b="1" baseline="0" dirty="0"/>
              <a:t>“low-hanging fruit”</a:t>
            </a:r>
            <a:r>
              <a:rPr lang="en-US" baseline="0" dirty="0"/>
              <a:t>, </a:t>
            </a:r>
            <a:r>
              <a:rPr lang="en-US" sz="1200" b="0" i="0" u="none" strike="noStrike" kern="1200" baseline="0" dirty="0">
                <a:solidFill>
                  <a:schemeClr val="tx1"/>
                </a:solidFill>
                <a:latin typeface="+mn-lt"/>
                <a:ea typeface="+mn-ea"/>
                <a:cs typeface="+mn-cs"/>
              </a:rPr>
              <a:t>IT risk exposures throughout the organization and its service providers in the areas of:</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Information Security;</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Systems Development;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Input, Processing, Output; and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Contingency Planning</a:t>
            </a: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We’ll also spend some time on Q&amp;A</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178E2723-D268-40E5-B881-C9A87B56967E}" type="slidenum">
              <a:rPr lang="en-US" smtClean="0"/>
              <a:t>3</a:t>
            </a:fld>
            <a:endParaRPr lang="en-US"/>
          </a:p>
        </p:txBody>
      </p:sp>
    </p:spTree>
    <p:extLst>
      <p:ext uri="{BB962C8B-B14F-4D97-AF65-F5344CB8AC3E}">
        <p14:creationId xmlns:p14="http://schemas.microsoft.com/office/powerpoint/2010/main" val="1376584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Where</a:t>
            </a:r>
            <a:r>
              <a:rPr lang="en-US" sz="1200" b="0" i="0" kern="1200" baseline="0" dirty="0">
                <a:solidFill>
                  <a:schemeClr val="tx1"/>
                </a:solidFill>
                <a:effectLst/>
                <a:latin typeface="+mn-lt"/>
                <a:ea typeface="+mn-ea"/>
                <a:cs typeface="+mn-cs"/>
              </a:rPr>
              <a:t> we “add value” is by</a:t>
            </a:r>
            <a:r>
              <a:rPr lang="en-US" sz="1200" b="0" i="0" kern="1200" dirty="0">
                <a:solidFill>
                  <a:schemeClr val="tx1"/>
                </a:solidFill>
                <a:effectLst/>
                <a:latin typeface="+mn-lt"/>
                <a:ea typeface="+mn-ea"/>
                <a:cs typeface="+mn-cs"/>
              </a:rPr>
              <a:t> pinpointing </a:t>
            </a:r>
            <a:r>
              <a:rPr lang="en-US" sz="1200" b="1" i="0" kern="1200" dirty="0">
                <a:solidFill>
                  <a:schemeClr val="tx1"/>
                </a:solidFill>
                <a:effectLst/>
                <a:latin typeface="+mn-lt"/>
                <a:ea typeface="+mn-ea"/>
                <a:cs typeface="+mn-cs"/>
              </a:rPr>
              <a:t>relevant auditable IT objectives. </a:t>
            </a:r>
            <a:r>
              <a:rPr lang="en-US" sz="1200" b="0" i="0" kern="1200" dirty="0">
                <a:solidFill>
                  <a:schemeClr val="tx1"/>
                </a:solidFill>
                <a:effectLst/>
                <a:latin typeface="+mn-lt"/>
                <a:ea typeface="+mn-ea"/>
                <a:cs typeface="+mn-cs"/>
              </a:rPr>
              <a:t>For example: </a:t>
            </a:r>
          </a:p>
          <a:p>
            <a:pPr marL="228600" indent="-228600">
              <a:buFont typeface="+mj-lt"/>
              <a:buAutoNum type="arabicPeriod"/>
            </a:pPr>
            <a:r>
              <a:rPr lang="en-US" sz="1200" b="0" i="0" kern="1200" dirty="0">
                <a:solidFill>
                  <a:schemeClr val="tx1"/>
                </a:solidFill>
                <a:effectLst/>
                <a:latin typeface="+mn-lt"/>
                <a:ea typeface="+mn-ea"/>
                <a:cs typeface="+mn-cs"/>
              </a:rPr>
              <a:t>operating systems</a:t>
            </a:r>
            <a:r>
              <a:rPr lang="en-US" sz="1200" b="0" i="0" kern="1200" baseline="0" dirty="0">
                <a:solidFill>
                  <a:schemeClr val="tx1"/>
                </a:solidFill>
                <a:effectLst/>
                <a:latin typeface="+mn-lt"/>
                <a:ea typeface="+mn-ea"/>
                <a:cs typeface="+mn-cs"/>
              </a:rPr>
              <a:t> “are securely configured and protected from unauthorized modification”.</a:t>
            </a:r>
            <a:endParaRPr lang="en-US" sz="1200" b="0" i="0" kern="1200" dirty="0">
              <a:solidFill>
                <a:schemeClr val="tx1"/>
              </a:solidFill>
              <a:effectLst/>
              <a:latin typeface="+mn-lt"/>
              <a:ea typeface="+mn-ea"/>
              <a:cs typeface="+mn-cs"/>
            </a:endParaRPr>
          </a:p>
          <a:p>
            <a:pPr marL="228600" indent="-228600">
              <a:buFont typeface="+mj-lt"/>
              <a:buAutoNum type="arabicPeriod"/>
            </a:pPr>
            <a:r>
              <a:rPr lang="en-US" sz="1200" b="0" i="0" kern="1200" dirty="0">
                <a:solidFill>
                  <a:schemeClr val="tx1"/>
                </a:solidFill>
                <a:effectLst/>
                <a:latin typeface="+mn-lt"/>
                <a:ea typeface="+mn-ea"/>
                <a:cs typeface="+mn-cs"/>
              </a:rPr>
              <a:t>mission critical business processes and applications are “safeguarded from unauthorized</a:t>
            </a:r>
            <a:r>
              <a:rPr lang="en-US" sz="1200" b="0" i="0" kern="1200" baseline="0" dirty="0">
                <a:solidFill>
                  <a:schemeClr val="tx1"/>
                </a:solidFill>
                <a:effectLst/>
                <a:latin typeface="+mn-lt"/>
                <a:ea typeface="+mn-ea"/>
                <a:cs typeface="+mn-cs"/>
              </a:rPr>
              <a:t> access and modification”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latin typeface="+mn-lt"/>
                <a:ea typeface="+mn-ea"/>
                <a:cs typeface="+mn-cs"/>
              </a:rPr>
              <a:t>databases and networks “are Fill</a:t>
            </a:r>
            <a:r>
              <a:rPr lang="en-US" sz="1200" b="0" i="0" kern="1200" baseline="0" dirty="0">
                <a:solidFill>
                  <a:schemeClr val="tx1"/>
                </a:solidFill>
                <a:effectLst/>
                <a:latin typeface="+mn-lt"/>
                <a:ea typeface="+mn-ea"/>
                <a:cs typeface="+mn-cs"/>
              </a:rPr>
              <a:t> in the Blank”</a:t>
            </a:r>
            <a:r>
              <a:rPr lang="en-US" sz="1200" b="0" i="0" kern="1200" dirty="0">
                <a:solidFill>
                  <a:schemeClr val="tx1"/>
                </a:solidFill>
                <a:effectLst/>
                <a:latin typeface="+mn-lt"/>
                <a:ea typeface="+mn-ea"/>
                <a:cs typeface="+mn-cs"/>
              </a:rPr>
              <a:t> </a:t>
            </a:r>
          </a:p>
          <a:p>
            <a:pPr marL="228600" indent="-228600">
              <a:buFont typeface="+mj-lt"/>
              <a:buAutoNum type="arabicPeriod"/>
            </a:pPr>
            <a:endParaRPr lang="en-US" sz="1200" b="0" i="0" kern="1200" dirty="0">
              <a:solidFill>
                <a:schemeClr val="tx1"/>
              </a:solidFill>
              <a:effectLst/>
              <a:latin typeface="+mn-lt"/>
              <a:ea typeface="+mn-ea"/>
              <a:cs typeface="+mn-cs"/>
            </a:endParaRPr>
          </a:p>
          <a:p>
            <a:pPr marL="228600" indent="-228600">
              <a:buFont typeface="+mj-lt"/>
              <a:buAutoNum type="arabicPeriod"/>
            </a:pPr>
            <a:endParaRPr lang="en-US" sz="1200" b="0"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Strategy</a:t>
            </a:r>
            <a:r>
              <a:rPr lang="en-US" sz="1200" b="0" i="0" kern="1200" dirty="0">
                <a:solidFill>
                  <a:schemeClr val="tx1"/>
                </a:solidFill>
                <a:effectLst/>
                <a:latin typeface="+mn-lt"/>
                <a:ea typeface="+mn-ea"/>
                <a:cs typeface="+mn-cs"/>
              </a:rPr>
              <a:t>:  Measure the risks associated with these entities and focus their limited audit resources on high impact areas that could have the greatest impact on the business.</a:t>
            </a:r>
          </a:p>
          <a:p>
            <a:pPr marL="0" indent="0">
              <a:buFont typeface="+mj-lt"/>
              <a:buNone/>
            </a:pPr>
            <a:endParaRPr lang="en-US" sz="1200" b="0" i="0" kern="1200" dirty="0">
              <a:solidFill>
                <a:schemeClr val="tx1"/>
              </a:solidFill>
              <a:effectLst/>
              <a:latin typeface="+mn-lt"/>
              <a:ea typeface="+mn-ea"/>
              <a:cs typeface="+mn-cs"/>
            </a:endParaRPr>
          </a:p>
          <a:p>
            <a:pPr marL="0" indent="0">
              <a:buFont typeface="+mj-lt"/>
              <a:buNone/>
            </a:pPr>
            <a:r>
              <a:rPr lang="en-US" sz="1200" b="0" i="0" kern="1200" dirty="0">
                <a:solidFill>
                  <a:schemeClr val="tx1"/>
                </a:solidFill>
                <a:effectLst/>
                <a:latin typeface="+mn-lt"/>
                <a:ea typeface="+mn-ea"/>
                <a:cs typeface="+mn-cs"/>
              </a:rPr>
              <a:t>There isn’t</a:t>
            </a:r>
            <a:r>
              <a:rPr lang="en-US" sz="1200" b="0" i="0" kern="1200" baseline="0" dirty="0">
                <a:solidFill>
                  <a:schemeClr val="tx1"/>
                </a:solidFill>
                <a:effectLst/>
                <a:latin typeface="+mn-lt"/>
                <a:ea typeface="+mn-ea"/>
                <a:cs typeface="+mn-cs"/>
              </a:rPr>
              <a:t> one way </a:t>
            </a:r>
            <a:r>
              <a:rPr lang="en-US" sz="1200" b="0" i="0" kern="1200" dirty="0">
                <a:solidFill>
                  <a:schemeClr val="tx1"/>
                </a:solidFill>
                <a:effectLst/>
                <a:latin typeface="+mn-lt"/>
                <a:ea typeface="+mn-ea"/>
                <a:cs typeface="+mn-cs"/>
              </a:rPr>
              <a:t>to audit…</a:t>
            </a:r>
          </a:p>
          <a:p>
            <a:pPr marL="0" indent="0">
              <a:buFont typeface="+mj-lt"/>
              <a:buNone/>
            </a:pPr>
            <a:r>
              <a:rPr lang="en-US" sz="1200" b="0" i="0" kern="1200" dirty="0">
                <a:solidFill>
                  <a:schemeClr val="tx1"/>
                </a:solidFill>
                <a:effectLst/>
                <a:latin typeface="+mn-lt"/>
                <a:ea typeface="+mn-ea"/>
                <a:cs typeface="+mn-cs"/>
              </a:rPr>
              <a:t>How you determine what to audit and in what sequence will be based on risk tolerance of the organization and the criteria used to identify the impact of, and likelihood that, conditions or events may occur that would harm the organization.</a:t>
            </a:r>
          </a:p>
          <a:p>
            <a:pPr marL="0" indent="0">
              <a:buFont typeface="+mj-lt"/>
              <a:buNone/>
            </a:pPr>
            <a:endParaRPr lang="en-US" sz="1200" b="0"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Risk assessments </a:t>
            </a:r>
            <a:r>
              <a:rPr lang="en-US" sz="1200" b="0" i="0" kern="1200" dirty="0">
                <a:solidFill>
                  <a:schemeClr val="tx1"/>
                </a:solidFill>
                <a:effectLst/>
                <a:latin typeface="+mn-lt"/>
                <a:ea typeface="+mn-ea"/>
                <a:cs typeface="+mn-cs"/>
              </a:rPr>
              <a:t>address the likelihood and potential adverse impacts to organizational operations, assets and individuals. </a:t>
            </a:r>
          </a:p>
          <a:p>
            <a:pPr marL="0" indent="0">
              <a:buFont typeface="+mj-lt"/>
              <a:buNone/>
            </a:pPr>
            <a:r>
              <a:rPr lang="en-US" sz="1200" b="0" i="0" kern="1200" dirty="0">
                <a:solidFill>
                  <a:schemeClr val="tx1"/>
                </a:solidFill>
                <a:effectLst/>
                <a:latin typeface="+mn-lt"/>
                <a:ea typeface="+mn-ea"/>
                <a:cs typeface="+mn-cs"/>
              </a:rPr>
              <a:t>Define “adverse impact“ – C, I, A</a:t>
            </a:r>
          </a:p>
          <a:p>
            <a:pPr marL="0" indent="0">
              <a:buFont typeface="+mj-lt"/>
              <a:buNone/>
            </a:pPr>
            <a:endParaRPr lang="en-US" sz="1200" b="0"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Risk scenarios </a:t>
            </a:r>
            <a:r>
              <a:rPr lang="en-US" sz="1200" b="0" i="0" kern="1200" dirty="0">
                <a:solidFill>
                  <a:schemeClr val="tx1"/>
                </a:solidFill>
                <a:effectLst/>
                <a:latin typeface="+mn-lt"/>
                <a:ea typeface="+mn-ea"/>
                <a:cs typeface="+mn-cs"/>
              </a:rPr>
              <a:t>provide the management team with context</a:t>
            </a:r>
            <a:r>
              <a:rPr lang="en-US" sz="1200" b="0" i="0" kern="1200" baseline="0" dirty="0">
                <a:solidFill>
                  <a:schemeClr val="tx1"/>
                </a:solidFill>
                <a:effectLst/>
                <a:latin typeface="+mn-lt"/>
                <a:ea typeface="+mn-ea"/>
                <a:cs typeface="+mn-cs"/>
              </a:rPr>
              <a:t> related to audit scope</a:t>
            </a:r>
            <a:endParaRPr lang="en-US" dirty="0"/>
          </a:p>
        </p:txBody>
      </p:sp>
      <p:sp>
        <p:nvSpPr>
          <p:cNvPr id="4" name="Slide Number Placeholder 3"/>
          <p:cNvSpPr>
            <a:spLocks noGrp="1"/>
          </p:cNvSpPr>
          <p:nvPr>
            <p:ph type="sldNum" sz="quarter" idx="10"/>
          </p:nvPr>
        </p:nvSpPr>
        <p:spPr/>
        <p:txBody>
          <a:bodyPr/>
          <a:lstStyle/>
          <a:p>
            <a:fld id="{178E2723-D268-40E5-B881-C9A87B56967E}" type="slidenum">
              <a:rPr lang="en-US" smtClean="0"/>
              <a:t>30</a:t>
            </a:fld>
            <a:endParaRPr lang="en-US"/>
          </a:p>
        </p:txBody>
      </p:sp>
    </p:spTree>
    <p:extLst>
      <p:ext uri="{BB962C8B-B14F-4D97-AF65-F5344CB8AC3E}">
        <p14:creationId xmlns:p14="http://schemas.microsoft.com/office/powerpoint/2010/main" val="38099356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Where</a:t>
            </a:r>
            <a:r>
              <a:rPr lang="en-US" sz="1200" b="0" i="0" kern="1200" baseline="0" dirty="0">
                <a:solidFill>
                  <a:schemeClr val="tx1"/>
                </a:solidFill>
                <a:effectLst/>
                <a:latin typeface="+mn-lt"/>
                <a:ea typeface="+mn-ea"/>
                <a:cs typeface="+mn-cs"/>
              </a:rPr>
              <a:t> we “add value” is by</a:t>
            </a:r>
            <a:r>
              <a:rPr lang="en-US" sz="1200" b="0" i="0" kern="1200" dirty="0">
                <a:solidFill>
                  <a:schemeClr val="tx1"/>
                </a:solidFill>
                <a:effectLst/>
                <a:latin typeface="+mn-lt"/>
                <a:ea typeface="+mn-ea"/>
                <a:cs typeface="+mn-cs"/>
              </a:rPr>
              <a:t> pinpointing </a:t>
            </a:r>
            <a:r>
              <a:rPr lang="en-US" sz="1200" b="1" i="0" kern="1200" dirty="0">
                <a:solidFill>
                  <a:schemeClr val="tx1"/>
                </a:solidFill>
                <a:effectLst/>
                <a:latin typeface="+mn-lt"/>
                <a:ea typeface="+mn-ea"/>
                <a:cs typeface="+mn-cs"/>
              </a:rPr>
              <a:t>relevant auditable IT objectives. </a:t>
            </a:r>
            <a:r>
              <a:rPr lang="en-US" sz="1200" b="0" i="0" kern="1200" dirty="0">
                <a:solidFill>
                  <a:schemeClr val="tx1"/>
                </a:solidFill>
                <a:effectLst/>
                <a:latin typeface="+mn-lt"/>
                <a:ea typeface="+mn-ea"/>
                <a:cs typeface="+mn-cs"/>
              </a:rPr>
              <a:t>For example: </a:t>
            </a:r>
          </a:p>
          <a:p>
            <a:pPr marL="228600" indent="-228600">
              <a:buFont typeface="+mj-lt"/>
              <a:buAutoNum type="arabicPeriod"/>
            </a:pPr>
            <a:r>
              <a:rPr lang="en-US" sz="1200" b="0" i="0" kern="1200" dirty="0">
                <a:solidFill>
                  <a:schemeClr val="tx1"/>
                </a:solidFill>
                <a:effectLst/>
                <a:latin typeface="+mn-lt"/>
                <a:ea typeface="+mn-ea"/>
                <a:cs typeface="+mn-cs"/>
              </a:rPr>
              <a:t>operating systems</a:t>
            </a:r>
            <a:r>
              <a:rPr lang="en-US" sz="1200" b="0" i="0" kern="1200" baseline="0" dirty="0">
                <a:solidFill>
                  <a:schemeClr val="tx1"/>
                </a:solidFill>
                <a:effectLst/>
                <a:latin typeface="+mn-lt"/>
                <a:ea typeface="+mn-ea"/>
                <a:cs typeface="+mn-cs"/>
              </a:rPr>
              <a:t> “are securely configured and protected from unauthorized modification”.</a:t>
            </a:r>
            <a:endParaRPr lang="en-US" sz="1200" b="0" i="0" kern="1200" dirty="0">
              <a:solidFill>
                <a:schemeClr val="tx1"/>
              </a:solidFill>
              <a:effectLst/>
              <a:latin typeface="+mn-lt"/>
              <a:ea typeface="+mn-ea"/>
              <a:cs typeface="+mn-cs"/>
            </a:endParaRPr>
          </a:p>
          <a:p>
            <a:pPr marL="228600" indent="-228600">
              <a:buFont typeface="+mj-lt"/>
              <a:buAutoNum type="arabicPeriod"/>
            </a:pPr>
            <a:r>
              <a:rPr lang="en-US" sz="1200" b="0" i="0" kern="1200" dirty="0">
                <a:solidFill>
                  <a:schemeClr val="tx1"/>
                </a:solidFill>
                <a:effectLst/>
                <a:latin typeface="+mn-lt"/>
                <a:ea typeface="+mn-ea"/>
                <a:cs typeface="+mn-cs"/>
              </a:rPr>
              <a:t>mission critical business processes and applications are “safeguarded from unauthorized</a:t>
            </a:r>
            <a:r>
              <a:rPr lang="en-US" sz="1200" b="0" i="0" kern="1200" baseline="0" dirty="0">
                <a:solidFill>
                  <a:schemeClr val="tx1"/>
                </a:solidFill>
                <a:effectLst/>
                <a:latin typeface="+mn-lt"/>
                <a:ea typeface="+mn-ea"/>
                <a:cs typeface="+mn-cs"/>
              </a:rPr>
              <a:t> access and modification”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latin typeface="+mn-lt"/>
                <a:ea typeface="+mn-ea"/>
                <a:cs typeface="+mn-cs"/>
              </a:rPr>
              <a:t>databases and networks “are Fill</a:t>
            </a:r>
            <a:r>
              <a:rPr lang="en-US" sz="1200" b="0" i="0" kern="1200" baseline="0" dirty="0">
                <a:solidFill>
                  <a:schemeClr val="tx1"/>
                </a:solidFill>
                <a:effectLst/>
                <a:latin typeface="+mn-lt"/>
                <a:ea typeface="+mn-ea"/>
                <a:cs typeface="+mn-cs"/>
              </a:rPr>
              <a:t> in the Blank”</a:t>
            </a:r>
            <a:r>
              <a:rPr lang="en-US" sz="1200" b="0" i="0" kern="1200" dirty="0">
                <a:solidFill>
                  <a:schemeClr val="tx1"/>
                </a:solidFill>
                <a:effectLst/>
                <a:latin typeface="+mn-lt"/>
                <a:ea typeface="+mn-ea"/>
                <a:cs typeface="+mn-cs"/>
              </a:rPr>
              <a:t> </a:t>
            </a:r>
          </a:p>
          <a:p>
            <a:pPr marL="228600" indent="-228600">
              <a:buFont typeface="+mj-lt"/>
              <a:buAutoNum type="arabicPeriod"/>
            </a:pPr>
            <a:endParaRPr lang="en-US" sz="1200" b="0" i="0" kern="1200" dirty="0">
              <a:solidFill>
                <a:schemeClr val="tx1"/>
              </a:solidFill>
              <a:effectLst/>
              <a:latin typeface="+mn-lt"/>
              <a:ea typeface="+mn-ea"/>
              <a:cs typeface="+mn-cs"/>
            </a:endParaRPr>
          </a:p>
          <a:p>
            <a:pPr marL="228600" indent="-228600">
              <a:buFont typeface="+mj-lt"/>
              <a:buAutoNum type="arabicPeriod"/>
            </a:pPr>
            <a:endParaRPr lang="en-US" sz="1200" b="0"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Strategy</a:t>
            </a:r>
            <a:r>
              <a:rPr lang="en-US" sz="1200" b="0" i="0" kern="1200" dirty="0">
                <a:solidFill>
                  <a:schemeClr val="tx1"/>
                </a:solidFill>
                <a:effectLst/>
                <a:latin typeface="+mn-lt"/>
                <a:ea typeface="+mn-ea"/>
                <a:cs typeface="+mn-cs"/>
              </a:rPr>
              <a:t>:  Measure the risks associated with these entities and focus their limited audit resources on high impact areas that could have the greatest impact on the business.</a:t>
            </a:r>
          </a:p>
          <a:p>
            <a:pPr marL="0" indent="0">
              <a:buFont typeface="+mj-lt"/>
              <a:buNone/>
            </a:pPr>
            <a:endParaRPr lang="en-US" sz="1200" b="0" i="0" kern="1200" dirty="0">
              <a:solidFill>
                <a:schemeClr val="tx1"/>
              </a:solidFill>
              <a:effectLst/>
              <a:latin typeface="+mn-lt"/>
              <a:ea typeface="+mn-ea"/>
              <a:cs typeface="+mn-cs"/>
            </a:endParaRPr>
          </a:p>
          <a:p>
            <a:pPr marL="0" indent="0">
              <a:buFont typeface="+mj-lt"/>
              <a:buNone/>
            </a:pPr>
            <a:r>
              <a:rPr lang="en-US" sz="1200" b="0" i="0" kern="1200" dirty="0">
                <a:solidFill>
                  <a:schemeClr val="tx1"/>
                </a:solidFill>
                <a:effectLst/>
                <a:latin typeface="+mn-lt"/>
                <a:ea typeface="+mn-ea"/>
                <a:cs typeface="+mn-cs"/>
              </a:rPr>
              <a:t>There isn’t</a:t>
            </a:r>
            <a:r>
              <a:rPr lang="en-US" sz="1200" b="0" i="0" kern="1200" baseline="0" dirty="0">
                <a:solidFill>
                  <a:schemeClr val="tx1"/>
                </a:solidFill>
                <a:effectLst/>
                <a:latin typeface="+mn-lt"/>
                <a:ea typeface="+mn-ea"/>
                <a:cs typeface="+mn-cs"/>
              </a:rPr>
              <a:t> one way </a:t>
            </a:r>
            <a:r>
              <a:rPr lang="en-US" sz="1200" b="0" i="0" kern="1200" dirty="0">
                <a:solidFill>
                  <a:schemeClr val="tx1"/>
                </a:solidFill>
                <a:effectLst/>
                <a:latin typeface="+mn-lt"/>
                <a:ea typeface="+mn-ea"/>
                <a:cs typeface="+mn-cs"/>
              </a:rPr>
              <a:t>to audit…</a:t>
            </a:r>
          </a:p>
          <a:p>
            <a:pPr marL="0" indent="0">
              <a:buFont typeface="+mj-lt"/>
              <a:buNone/>
            </a:pPr>
            <a:r>
              <a:rPr lang="en-US" sz="1200" b="0" i="0" kern="1200" dirty="0">
                <a:solidFill>
                  <a:schemeClr val="tx1"/>
                </a:solidFill>
                <a:effectLst/>
                <a:latin typeface="+mn-lt"/>
                <a:ea typeface="+mn-ea"/>
                <a:cs typeface="+mn-cs"/>
              </a:rPr>
              <a:t>How you determine what to audit and in what sequence will be based on risk tolerance of the organization and the criteria used to identify the impact of, and likelihood that, conditions or events may occur that would harm the organization.</a:t>
            </a:r>
          </a:p>
          <a:p>
            <a:pPr marL="0" indent="0">
              <a:buFont typeface="+mj-lt"/>
              <a:buNone/>
            </a:pPr>
            <a:endParaRPr lang="en-US" sz="1200" b="0"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Risk assessments </a:t>
            </a:r>
            <a:r>
              <a:rPr lang="en-US" sz="1200" b="0" i="0" kern="1200" dirty="0">
                <a:solidFill>
                  <a:schemeClr val="tx1"/>
                </a:solidFill>
                <a:effectLst/>
                <a:latin typeface="+mn-lt"/>
                <a:ea typeface="+mn-ea"/>
                <a:cs typeface="+mn-cs"/>
              </a:rPr>
              <a:t>address the likelihood and potential adverse impacts to organizational operations, assets and individuals. </a:t>
            </a:r>
          </a:p>
          <a:p>
            <a:pPr marL="0" indent="0">
              <a:buFont typeface="+mj-lt"/>
              <a:buNone/>
            </a:pPr>
            <a:r>
              <a:rPr lang="en-US" sz="1200" b="0" i="0" kern="1200" dirty="0">
                <a:solidFill>
                  <a:schemeClr val="tx1"/>
                </a:solidFill>
                <a:effectLst/>
                <a:latin typeface="+mn-lt"/>
                <a:ea typeface="+mn-ea"/>
                <a:cs typeface="+mn-cs"/>
              </a:rPr>
              <a:t>Define “adverse impact“ – C, I, A</a:t>
            </a:r>
          </a:p>
          <a:p>
            <a:pPr marL="0" indent="0">
              <a:buFont typeface="+mj-lt"/>
              <a:buNone/>
            </a:pPr>
            <a:endParaRPr lang="en-US" sz="1200" b="0"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Risk scenarios </a:t>
            </a:r>
            <a:r>
              <a:rPr lang="en-US" sz="1200" b="0" i="0" kern="1200" dirty="0">
                <a:solidFill>
                  <a:schemeClr val="tx1"/>
                </a:solidFill>
                <a:effectLst/>
                <a:latin typeface="+mn-lt"/>
                <a:ea typeface="+mn-ea"/>
                <a:cs typeface="+mn-cs"/>
              </a:rPr>
              <a:t>provide the management team with context</a:t>
            </a:r>
            <a:r>
              <a:rPr lang="en-US" sz="1200" b="0" i="0" kern="1200" baseline="0" dirty="0">
                <a:solidFill>
                  <a:schemeClr val="tx1"/>
                </a:solidFill>
                <a:effectLst/>
                <a:latin typeface="+mn-lt"/>
                <a:ea typeface="+mn-ea"/>
                <a:cs typeface="+mn-cs"/>
              </a:rPr>
              <a:t> related to audit scope</a:t>
            </a:r>
            <a:endParaRPr lang="en-US" dirty="0"/>
          </a:p>
        </p:txBody>
      </p:sp>
      <p:sp>
        <p:nvSpPr>
          <p:cNvPr id="4" name="Slide Number Placeholder 3"/>
          <p:cNvSpPr>
            <a:spLocks noGrp="1"/>
          </p:cNvSpPr>
          <p:nvPr>
            <p:ph type="sldNum" sz="quarter" idx="10"/>
          </p:nvPr>
        </p:nvSpPr>
        <p:spPr/>
        <p:txBody>
          <a:bodyPr/>
          <a:lstStyle/>
          <a:p>
            <a:fld id="{178E2723-D268-40E5-B881-C9A87B56967E}" type="slidenum">
              <a:rPr lang="en-US" smtClean="0"/>
              <a:t>31</a:t>
            </a:fld>
            <a:endParaRPr lang="en-US"/>
          </a:p>
        </p:txBody>
      </p:sp>
    </p:spTree>
    <p:extLst>
      <p:ext uri="{BB962C8B-B14F-4D97-AF65-F5344CB8AC3E}">
        <p14:creationId xmlns:p14="http://schemas.microsoft.com/office/powerpoint/2010/main" val="25776629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Where</a:t>
            </a:r>
            <a:r>
              <a:rPr lang="en-US" sz="1200" b="0" i="0" kern="1200" baseline="0" dirty="0">
                <a:solidFill>
                  <a:schemeClr val="tx1"/>
                </a:solidFill>
                <a:effectLst/>
                <a:latin typeface="+mn-lt"/>
                <a:ea typeface="+mn-ea"/>
                <a:cs typeface="+mn-cs"/>
              </a:rPr>
              <a:t> we “add value” is by</a:t>
            </a:r>
            <a:r>
              <a:rPr lang="en-US" sz="1200" b="0" i="0" kern="1200" dirty="0">
                <a:solidFill>
                  <a:schemeClr val="tx1"/>
                </a:solidFill>
                <a:effectLst/>
                <a:latin typeface="+mn-lt"/>
                <a:ea typeface="+mn-ea"/>
                <a:cs typeface="+mn-cs"/>
              </a:rPr>
              <a:t> pinpointing </a:t>
            </a:r>
            <a:r>
              <a:rPr lang="en-US" sz="1200" b="1" i="0" kern="1200" dirty="0">
                <a:solidFill>
                  <a:schemeClr val="tx1"/>
                </a:solidFill>
                <a:effectLst/>
                <a:latin typeface="+mn-lt"/>
                <a:ea typeface="+mn-ea"/>
                <a:cs typeface="+mn-cs"/>
              </a:rPr>
              <a:t>relevant auditable IT objectives. </a:t>
            </a:r>
            <a:r>
              <a:rPr lang="en-US" sz="1200" b="0" i="0" kern="1200" dirty="0">
                <a:solidFill>
                  <a:schemeClr val="tx1"/>
                </a:solidFill>
                <a:effectLst/>
                <a:latin typeface="+mn-lt"/>
                <a:ea typeface="+mn-ea"/>
                <a:cs typeface="+mn-cs"/>
              </a:rPr>
              <a:t>For example: </a:t>
            </a:r>
          </a:p>
          <a:p>
            <a:pPr marL="228600" indent="-228600">
              <a:buFont typeface="+mj-lt"/>
              <a:buAutoNum type="arabicPeriod"/>
            </a:pPr>
            <a:r>
              <a:rPr lang="en-US" sz="1200" b="0" i="0" kern="1200" dirty="0">
                <a:solidFill>
                  <a:schemeClr val="tx1"/>
                </a:solidFill>
                <a:effectLst/>
                <a:latin typeface="+mn-lt"/>
                <a:ea typeface="+mn-ea"/>
                <a:cs typeface="+mn-cs"/>
              </a:rPr>
              <a:t>operating systems</a:t>
            </a:r>
            <a:r>
              <a:rPr lang="en-US" sz="1200" b="0" i="0" kern="1200" baseline="0" dirty="0">
                <a:solidFill>
                  <a:schemeClr val="tx1"/>
                </a:solidFill>
                <a:effectLst/>
                <a:latin typeface="+mn-lt"/>
                <a:ea typeface="+mn-ea"/>
                <a:cs typeface="+mn-cs"/>
              </a:rPr>
              <a:t> “are securely configured and protected from unauthorized modification”.</a:t>
            </a:r>
            <a:endParaRPr lang="en-US" sz="1200" b="0" i="0" kern="1200" dirty="0">
              <a:solidFill>
                <a:schemeClr val="tx1"/>
              </a:solidFill>
              <a:effectLst/>
              <a:latin typeface="+mn-lt"/>
              <a:ea typeface="+mn-ea"/>
              <a:cs typeface="+mn-cs"/>
            </a:endParaRPr>
          </a:p>
          <a:p>
            <a:pPr marL="228600" indent="-228600">
              <a:buFont typeface="+mj-lt"/>
              <a:buAutoNum type="arabicPeriod"/>
            </a:pPr>
            <a:r>
              <a:rPr lang="en-US" sz="1200" b="0" i="0" kern="1200" dirty="0">
                <a:solidFill>
                  <a:schemeClr val="tx1"/>
                </a:solidFill>
                <a:effectLst/>
                <a:latin typeface="+mn-lt"/>
                <a:ea typeface="+mn-ea"/>
                <a:cs typeface="+mn-cs"/>
              </a:rPr>
              <a:t>mission critical business processes and applications are “safeguarded from unauthorized</a:t>
            </a:r>
            <a:r>
              <a:rPr lang="en-US" sz="1200" b="0" i="0" kern="1200" baseline="0" dirty="0">
                <a:solidFill>
                  <a:schemeClr val="tx1"/>
                </a:solidFill>
                <a:effectLst/>
                <a:latin typeface="+mn-lt"/>
                <a:ea typeface="+mn-ea"/>
                <a:cs typeface="+mn-cs"/>
              </a:rPr>
              <a:t> access and modification”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latin typeface="+mn-lt"/>
                <a:ea typeface="+mn-ea"/>
                <a:cs typeface="+mn-cs"/>
              </a:rPr>
              <a:t>databases and networks “are Fill</a:t>
            </a:r>
            <a:r>
              <a:rPr lang="en-US" sz="1200" b="0" i="0" kern="1200" baseline="0" dirty="0">
                <a:solidFill>
                  <a:schemeClr val="tx1"/>
                </a:solidFill>
                <a:effectLst/>
                <a:latin typeface="+mn-lt"/>
                <a:ea typeface="+mn-ea"/>
                <a:cs typeface="+mn-cs"/>
              </a:rPr>
              <a:t> in the Blank”</a:t>
            </a:r>
            <a:r>
              <a:rPr lang="en-US" sz="1200" b="0" i="0" kern="1200" dirty="0">
                <a:solidFill>
                  <a:schemeClr val="tx1"/>
                </a:solidFill>
                <a:effectLst/>
                <a:latin typeface="+mn-lt"/>
                <a:ea typeface="+mn-ea"/>
                <a:cs typeface="+mn-cs"/>
              </a:rPr>
              <a:t> </a:t>
            </a:r>
          </a:p>
          <a:p>
            <a:pPr marL="228600" indent="-228600">
              <a:buFont typeface="+mj-lt"/>
              <a:buAutoNum type="arabicPeriod"/>
            </a:pPr>
            <a:endParaRPr lang="en-US" sz="1200" b="0" i="0" kern="1200" dirty="0">
              <a:solidFill>
                <a:schemeClr val="tx1"/>
              </a:solidFill>
              <a:effectLst/>
              <a:latin typeface="+mn-lt"/>
              <a:ea typeface="+mn-ea"/>
              <a:cs typeface="+mn-cs"/>
            </a:endParaRPr>
          </a:p>
          <a:p>
            <a:pPr marL="228600" indent="-228600">
              <a:buFont typeface="+mj-lt"/>
              <a:buAutoNum type="arabicPeriod"/>
            </a:pPr>
            <a:endParaRPr lang="en-US" sz="1200" b="0"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Strategy</a:t>
            </a:r>
            <a:r>
              <a:rPr lang="en-US" sz="1200" b="0" i="0" kern="1200" dirty="0">
                <a:solidFill>
                  <a:schemeClr val="tx1"/>
                </a:solidFill>
                <a:effectLst/>
                <a:latin typeface="+mn-lt"/>
                <a:ea typeface="+mn-ea"/>
                <a:cs typeface="+mn-cs"/>
              </a:rPr>
              <a:t>:  Measure the risks associated with these entities and focus their limited audit resources on high impact areas that could have the greatest impact on the business.</a:t>
            </a:r>
          </a:p>
          <a:p>
            <a:pPr marL="0" indent="0">
              <a:buFont typeface="+mj-lt"/>
              <a:buNone/>
            </a:pPr>
            <a:endParaRPr lang="en-US" sz="1200" b="0" i="0" kern="1200" dirty="0">
              <a:solidFill>
                <a:schemeClr val="tx1"/>
              </a:solidFill>
              <a:effectLst/>
              <a:latin typeface="+mn-lt"/>
              <a:ea typeface="+mn-ea"/>
              <a:cs typeface="+mn-cs"/>
            </a:endParaRPr>
          </a:p>
          <a:p>
            <a:pPr marL="0" indent="0">
              <a:buFont typeface="+mj-lt"/>
              <a:buNone/>
            </a:pPr>
            <a:r>
              <a:rPr lang="en-US" sz="1200" b="0" i="0" kern="1200" dirty="0">
                <a:solidFill>
                  <a:schemeClr val="tx1"/>
                </a:solidFill>
                <a:effectLst/>
                <a:latin typeface="+mn-lt"/>
                <a:ea typeface="+mn-ea"/>
                <a:cs typeface="+mn-cs"/>
              </a:rPr>
              <a:t>There isn’t</a:t>
            </a:r>
            <a:r>
              <a:rPr lang="en-US" sz="1200" b="0" i="0" kern="1200" baseline="0" dirty="0">
                <a:solidFill>
                  <a:schemeClr val="tx1"/>
                </a:solidFill>
                <a:effectLst/>
                <a:latin typeface="+mn-lt"/>
                <a:ea typeface="+mn-ea"/>
                <a:cs typeface="+mn-cs"/>
              </a:rPr>
              <a:t> one way </a:t>
            </a:r>
            <a:r>
              <a:rPr lang="en-US" sz="1200" b="0" i="0" kern="1200" dirty="0">
                <a:solidFill>
                  <a:schemeClr val="tx1"/>
                </a:solidFill>
                <a:effectLst/>
                <a:latin typeface="+mn-lt"/>
                <a:ea typeface="+mn-ea"/>
                <a:cs typeface="+mn-cs"/>
              </a:rPr>
              <a:t>to audit…</a:t>
            </a:r>
          </a:p>
          <a:p>
            <a:pPr marL="0" indent="0">
              <a:buFont typeface="+mj-lt"/>
              <a:buNone/>
            </a:pPr>
            <a:r>
              <a:rPr lang="en-US" sz="1200" b="0" i="0" kern="1200" dirty="0">
                <a:solidFill>
                  <a:schemeClr val="tx1"/>
                </a:solidFill>
                <a:effectLst/>
                <a:latin typeface="+mn-lt"/>
                <a:ea typeface="+mn-ea"/>
                <a:cs typeface="+mn-cs"/>
              </a:rPr>
              <a:t>How you determine what to audit and in what sequence will be based on risk tolerance of the organization and the criteria used to identify the impact of, and likelihood that, conditions or events may occur that would harm the organization.</a:t>
            </a:r>
          </a:p>
          <a:p>
            <a:pPr marL="0" indent="0">
              <a:buFont typeface="+mj-lt"/>
              <a:buNone/>
            </a:pPr>
            <a:endParaRPr lang="en-US" sz="1200" b="0"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Risk assessments </a:t>
            </a:r>
            <a:r>
              <a:rPr lang="en-US" sz="1200" b="0" i="0" kern="1200" dirty="0">
                <a:solidFill>
                  <a:schemeClr val="tx1"/>
                </a:solidFill>
                <a:effectLst/>
                <a:latin typeface="+mn-lt"/>
                <a:ea typeface="+mn-ea"/>
                <a:cs typeface="+mn-cs"/>
              </a:rPr>
              <a:t>address the likelihood and potential adverse impacts to organizational operations, assets and individuals. </a:t>
            </a:r>
          </a:p>
          <a:p>
            <a:pPr marL="0" indent="0">
              <a:buFont typeface="+mj-lt"/>
              <a:buNone/>
            </a:pPr>
            <a:r>
              <a:rPr lang="en-US" sz="1200" b="0" i="0" kern="1200" dirty="0">
                <a:solidFill>
                  <a:schemeClr val="tx1"/>
                </a:solidFill>
                <a:effectLst/>
                <a:latin typeface="+mn-lt"/>
                <a:ea typeface="+mn-ea"/>
                <a:cs typeface="+mn-cs"/>
              </a:rPr>
              <a:t>Define “adverse impact“ – C, I, A</a:t>
            </a:r>
          </a:p>
          <a:p>
            <a:pPr marL="0" indent="0">
              <a:buFont typeface="+mj-lt"/>
              <a:buNone/>
            </a:pPr>
            <a:endParaRPr lang="en-US" sz="1200" b="0"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Risk scenarios </a:t>
            </a:r>
            <a:r>
              <a:rPr lang="en-US" sz="1200" b="0" i="0" kern="1200" dirty="0">
                <a:solidFill>
                  <a:schemeClr val="tx1"/>
                </a:solidFill>
                <a:effectLst/>
                <a:latin typeface="+mn-lt"/>
                <a:ea typeface="+mn-ea"/>
                <a:cs typeface="+mn-cs"/>
              </a:rPr>
              <a:t>provide the management team with context</a:t>
            </a:r>
            <a:r>
              <a:rPr lang="en-US" sz="1200" b="0" i="0" kern="1200" baseline="0" dirty="0">
                <a:solidFill>
                  <a:schemeClr val="tx1"/>
                </a:solidFill>
                <a:effectLst/>
                <a:latin typeface="+mn-lt"/>
                <a:ea typeface="+mn-ea"/>
                <a:cs typeface="+mn-cs"/>
              </a:rPr>
              <a:t> related to audit scope</a:t>
            </a:r>
            <a:endParaRPr lang="en-US" dirty="0"/>
          </a:p>
        </p:txBody>
      </p:sp>
      <p:sp>
        <p:nvSpPr>
          <p:cNvPr id="4" name="Slide Number Placeholder 3"/>
          <p:cNvSpPr>
            <a:spLocks noGrp="1"/>
          </p:cNvSpPr>
          <p:nvPr>
            <p:ph type="sldNum" sz="quarter" idx="10"/>
          </p:nvPr>
        </p:nvSpPr>
        <p:spPr/>
        <p:txBody>
          <a:bodyPr/>
          <a:lstStyle/>
          <a:p>
            <a:fld id="{178E2723-D268-40E5-B881-C9A87B56967E}" type="slidenum">
              <a:rPr lang="en-US" smtClean="0"/>
              <a:t>32</a:t>
            </a:fld>
            <a:endParaRPr lang="en-US"/>
          </a:p>
        </p:txBody>
      </p:sp>
    </p:spTree>
    <p:extLst>
      <p:ext uri="{BB962C8B-B14F-4D97-AF65-F5344CB8AC3E}">
        <p14:creationId xmlns:p14="http://schemas.microsoft.com/office/powerpoint/2010/main" val="20679299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An example - </a:t>
            </a:r>
          </a:p>
          <a:p>
            <a:r>
              <a:rPr lang="en-US" sz="1200" b="0" i="0" kern="1200" dirty="0">
                <a:solidFill>
                  <a:schemeClr val="tx1"/>
                </a:solidFill>
                <a:effectLst/>
                <a:latin typeface="+mn-lt"/>
                <a:ea typeface="+mn-ea"/>
                <a:cs typeface="+mn-cs"/>
              </a:rPr>
              <a:t>Where</a:t>
            </a:r>
            <a:r>
              <a:rPr lang="en-US" sz="1200" b="0" i="0" kern="1200" baseline="0" dirty="0">
                <a:solidFill>
                  <a:schemeClr val="tx1"/>
                </a:solidFill>
                <a:effectLst/>
                <a:latin typeface="+mn-lt"/>
                <a:ea typeface="+mn-ea"/>
                <a:cs typeface="+mn-cs"/>
              </a:rPr>
              <a:t> we “add value” is by</a:t>
            </a:r>
            <a:r>
              <a:rPr lang="en-US" sz="1200" b="0" i="0" kern="1200" dirty="0">
                <a:solidFill>
                  <a:schemeClr val="tx1"/>
                </a:solidFill>
                <a:effectLst/>
                <a:latin typeface="+mn-lt"/>
                <a:ea typeface="+mn-ea"/>
                <a:cs typeface="+mn-cs"/>
              </a:rPr>
              <a:t> pinpointing </a:t>
            </a:r>
            <a:r>
              <a:rPr lang="en-US" sz="1200" b="1" i="0" kern="1200" dirty="0">
                <a:solidFill>
                  <a:schemeClr val="tx1"/>
                </a:solidFill>
                <a:effectLst/>
                <a:latin typeface="+mn-lt"/>
                <a:ea typeface="+mn-ea"/>
                <a:cs typeface="+mn-cs"/>
              </a:rPr>
              <a:t>relevant auditable IT objectives.  For example</a:t>
            </a:r>
            <a:r>
              <a:rPr lang="en-US" sz="1200" b="0" i="0" kern="1200" dirty="0">
                <a:solidFill>
                  <a:schemeClr val="tx1"/>
                </a:solidFill>
                <a:effectLst/>
                <a:latin typeface="+mn-lt"/>
                <a:ea typeface="+mn-ea"/>
                <a:cs typeface="+mn-cs"/>
              </a:rPr>
              <a:t>: </a:t>
            </a:r>
          </a:p>
          <a:p>
            <a:pPr marL="228600" indent="-228600">
              <a:buFont typeface="+mj-lt"/>
              <a:buAutoNum type="arabicPeriod"/>
            </a:pPr>
            <a:r>
              <a:rPr lang="en-US" sz="1200" b="0" i="0" kern="1200" dirty="0">
                <a:solidFill>
                  <a:schemeClr val="tx1"/>
                </a:solidFill>
                <a:effectLst/>
                <a:latin typeface="+mn-lt"/>
                <a:ea typeface="+mn-ea"/>
                <a:cs typeface="+mn-cs"/>
              </a:rPr>
              <a:t>operating systems</a:t>
            </a:r>
            <a:r>
              <a:rPr lang="en-US" sz="1200" b="0" i="0" kern="1200" baseline="0" dirty="0">
                <a:solidFill>
                  <a:schemeClr val="tx1"/>
                </a:solidFill>
                <a:effectLst/>
                <a:latin typeface="+mn-lt"/>
                <a:ea typeface="+mn-ea"/>
                <a:cs typeface="+mn-cs"/>
              </a:rPr>
              <a:t> “are configured and protected from unauthorized modification”.</a:t>
            </a:r>
            <a:endParaRPr lang="en-US" sz="1200" b="0" i="0" kern="1200" dirty="0">
              <a:solidFill>
                <a:schemeClr val="tx1"/>
              </a:solidFill>
              <a:effectLst/>
              <a:latin typeface="+mn-lt"/>
              <a:ea typeface="+mn-ea"/>
              <a:cs typeface="+mn-cs"/>
            </a:endParaRPr>
          </a:p>
          <a:p>
            <a:pPr marL="228600" indent="-228600">
              <a:buFont typeface="+mj-lt"/>
              <a:buAutoNum type="arabicPeriod"/>
            </a:pPr>
            <a:r>
              <a:rPr lang="en-US" sz="1200" b="1" i="0" kern="1200" dirty="0">
                <a:solidFill>
                  <a:schemeClr val="tx1"/>
                </a:solidFill>
                <a:effectLst/>
                <a:latin typeface="+mn-lt"/>
                <a:ea typeface="+mn-ea"/>
                <a:cs typeface="+mn-cs"/>
              </a:rPr>
              <a:t>mission critical business processes and applications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latin typeface="+mn-lt"/>
                <a:ea typeface="+mn-ea"/>
                <a:cs typeface="+mn-cs"/>
              </a:rPr>
              <a:t>databases and networks “are</a:t>
            </a:r>
          </a:p>
          <a:p>
            <a:pPr marL="228600" indent="-228600">
              <a:buFont typeface="+mj-lt"/>
              <a:buAutoNum type="arabicPeriod"/>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sz="1200" b="0"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Strategy</a:t>
            </a:r>
            <a:r>
              <a:rPr lang="en-US" sz="1200" b="0" i="0" kern="1200" dirty="0">
                <a:solidFill>
                  <a:schemeClr val="tx1"/>
                </a:solidFill>
                <a:effectLst/>
                <a:latin typeface="+mn-lt"/>
                <a:ea typeface="+mn-ea"/>
                <a:cs typeface="+mn-cs"/>
              </a:rPr>
              <a:t>:  Entities measure risks and focus their limited audit resources on </a:t>
            </a:r>
            <a:r>
              <a:rPr lang="en-US" sz="1200" b="1" i="0" kern="1200" dirty="0">
                <a:solidFill>
                  <a:schemeClr val="tx1"/>
                </a:solidFill>
                <a:effectLst/>
                <a:latin typeface="+mn-lt"/>
                <a:ea typeface="+mn-ea"/>
                <a:cs typeface="+mn-cs"/>
              </a:rPr>
              <a:t>high impact areas </a:t>
            </a:r>
            <a:r>
              <a:rPr lang="en-US" sz="1200" b="0" i="0" kern="1200" dirty="0">
                <a:solidFill>
                  <a:schemeClr val="tx1"/>
                </a:solidFill>
                <a:effectLst/>
                <a:latin typeface="+mn-lt"/>
                <a:ea typeface="+mn-ea"/>
                <a:cs typeface="+mn-cs"/>
              </a:rPr>
              <a:t>that could have the greatest impact on the business.</a:t>
            </a:r>
          </a:p>
          <a:p>
            <a:pPr marL="0" indent="0">
              <a:buFont typeface="+mj-lt"/>
              <a:buNone/>
            </a:pPr>
            <a:endParaRPr lang="en-US" sz="1200" b="0"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Risk scenarios </a:t>
            </a:r>
            <a:r>
              <a:rPr lang="en-US" sz="1200" b="0" i="0" kern="1200" dirty="0">
                <a:solidFill>
                  <a:schemeClr val="tx1"/>
                </a:solidFill>
                <a:effectLst/>
                <a:latin typeface="+mn-lt"/>
                <a:ea typeface="+mn-ea"/>
                <a:cs typeface="+mn-cs"/>
              </a:rPr>
              <a:t>provide the management team with context</a:t>
            </a:r>
            <a:r>
              <a:rPr lang="en-US" sz="1200" b="0" i="0" kern="1200" baseline="0" dirty="0">
                <a:solidFill>
                  <a:schemeClr val="tx1"/>
                </a:solidFill>
                <a:effectLst/>
                <a:latin typeface="+mn-lt"/>
                <a:ea typeface="+mn-ea"/>
                <a:cs typeface="+mn-cs"/>
              </a:rPr>
              <a:t> related to audit scope.</a:t>
            </a:r>
          </a:p>
          <a:p>
            <a:pPr marL="0" indent="0">
              <a:buFont typeface="+mj-lt"/>
              <a:buNone/>
            </a:pPr>
            <a:endParaRPr lang="en-US" sz="1200" b="0" i="0" kern="1200" baseline="0" dirty="0">
              <a:solidFill>
                <a:schemeClr val="tx1"/>
              </a:solidFill>
              <a:effectLst/>
              <a:latin typeface="+mn-lt"/>
              <a:ea typeface="+mn-ea"/>
              <a:cs typeface="+mn-cs"/>
            </a:endParaRPr>
          </a:p>
          <a:p>
            <a:pPr marL="0" indent="0">
              <a:buFont typeface="+mj-lt"/>
              <a:buNone/>
            </a:pPr>
            <a:r>
              <a:rPr lang="en-US" dirty="0"/>
              <a:t>Your company uses an</a:t>
            </a:r>
            <a:r>
              <a:rPr lang="en-US" baseline="0" dirty="0"/>
              <a:t> </a:t>
            </a:r>
            <a:r>
              <a:rPr lang="en-US" dirty="0"/>
              <a:t>enterprise resource planning (ERP) system with </a:t>
            </a:r>
            <a:r>
              <a:rPr lang="en-US" b="1" dirty="0"/>
              <a:t>pre-configured rules and tolerance levels </a:t>
            </a:r>
            <a:r>
              <a:rPr lang="en-US" dirty="0"/>
              <a:t>to pay vendors. </a:t>
            </a:r>
          </a:p>
          <a:p>
            <a:pPr marL="0" indent="0">
              <a:buFont typeface="+mj-lt"/>
              <a:buNone/>
            </a:pPr>
            <a:r>
              <a:rPr lang="en-US" dirty="0"/>
              <a:t>A </a:t>
            </a:r>
            <a:r>
              <a:rPr lang="en-US" b="1" dirty="0"/>
              <a:t>misconfiguration of a business rules </a:t>
            </a:r>
            <a:r>
              <a:rPr lang="en-US" dirty="0"/>
              <a:t>would result in</a:t>
            </a:r>
            <a:r>
              <a:rPr lang="en-US" baseline="0" dirty="0"/>
              <a:t> multiple errors for every business transaction which fits the rule</a:t>
            </a:r>
            <a:r>
              <a:rPr lang="en-US" dirty="0"/>
              <a:t>.</a:t>
            </a:r>
          </a:p>
          <a:p>
            <a:pPr marL="0" indent="0">
              <a:buFont typeface="+mj-lt"/>
              <a:buNone/>
            </a:pPr>
            <a:endParaRPr lang="en-US" dirty="0"/>
          </a:p>
          <a:p>
            <a:pPr marL="0" indent="0">
              <a:buFont typeface="+mj-lt"/>
              <a:buNone/>
            </a:pPr>
            <a:r>
              <a:rPr lang="en-US" dirty="0"/>
              <a:t>Let’s go over a few others that are often</a:t>
            </a:r>
            <a:r>
              <a:rPr lang="en-US" baseline="0" dirty="0"/>
              <a:t> overlooked but that, in my opinion, are “low-hanging fruit”.</a:t>
            </a:r>
          </a:p>
          <a:p>
            <a:pPr marL="0" indent="0">
              <a:buFont typeface="+mj-lt"/>
              <a:buNone/>
            </a:pPr>
            <a:r>
              <a:rPr lang="en-US" baseline="0" dirty="0"/>
              <a:t>The next few slides will </a:t>
            </a:r>
            <a:r>
              <a:rPr lang="en-US" b="1" baseline="0" dirty="0"/>
              <a:t>provide risk scenarios for discussion</a:t>
            </a:r>
            <a:r>
              <a:rPr lang="en-US" baseline="0" dirty="0"/>
              <a:t>.</a:t>
            </a:r>
            <a:endParaRPr lang="en-US" dirty="0"/>
          </a:p>
        </p:txBody>
      </p:sp>
      <p:sp>
        <p:nvSpPr>
          <p:cNvPr id="4" name="Slide Number Placeholder 3"/>
          <p:cNvSpPr>
            <a:spLocks noGrp="1"/>
          </p:cNvSpPr>
          <p:nvPr>
            <p:ph type="sldNum" sz="quarter" idx="10"/>
          </p:nvPr>
        </p:nvSpPr>
        <p:spPr/>
        <p:txBody>
          <a:bodyPr/>
          <a:lstStyle/>
          <a:p>
            <a:fld id="{178E2723-D268-40E5-B881-C9A87B56967E}" type="slidenum">
              <a:rPr lang="en-US" smtClean="0"/>
              <a:t>33</a:t>
            </a:fld>
            <a:endParaRPr lang="en-US"/>
          </a:p>
        </p:txBody>
      </p:sp>
    </p:spTree>
    <p:extLst>
      <p:ext uri="{BB962C8B-B14F-4D97-AF65-F5344CB8AC3E}">
        <p14:creationId xmlns:p14="http://schemas.microsoft.com/office/powerpoint/2010/main" val="11955344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An example - </a:t>
            </a:r>
          </a:p>
          <a:p>
            <a:r>
              <a:rPr lang="en-US" sz="1200" b="0" i="0" kern="1200" dirty="0">
                <a:solidFill>
                  <a:schemeClr val="tx1"/>
                </a:solidFill>
                <a:effectLst/>
                <a:latin typeface="+mn-lt"/>
                <a:ea typeface="+mn-ea"/>
                <a:cs typeface="+mn-cs"/>
              </a:rPr>
              <a:t>Where</a:t>
            </a:r>
            <a:r>
              <a:rPr lang="en-US" sz="1200" b="0" i="0" kern="1200" baseline="0" dirty="0">
                <a:solidFill>
                  <a:schemeClr val="tx1"/>
                </a:solidFill>
                <a:effectLst/>
                <a:latin typeface="+mn-lt"/>
                <a:ea typeface="+mn-ea"/>
                <a:cs typeface="+mn-cs"/>
              </a:rPr>
              <a:t> we “add value” is by</a:t>
            </a:r>
            <a:r>
              <a:rPr lang="en-US" sz="1200" b="0" i="0" kern="1200" dirty="0">
                <a:solidFill>
                  <a:schemeClr val="tx1"/>
                </a:solidFill>
                <a:effectLst/>
                <a:latin typeface="+mn-lt"/>
                <a:ea typeface="+mn-ea"/>
                <a:cs typeface="+mn-cs"/>
              </a:rPr>
              <a:t> pinpointing </a:t>
            </a:r>
            <a:r>
              <a:rPr lang="en-US" sz="1200" b="1" i="0" kern="1200" dirty="0">
                <a:solidFill>
                  <a:schemeClr val="tx1"/>
                </a:solidFill>
                <a:effectLst/>
                <a:latin typeface="+mn-lt"/>
                <a:ea typeface="+mn-ea"/>
                <a:cs typeface="+mn-cs"/>
              </a:rPr>
              <a:t>relevant auditable IT objectives.  For example</a:t>
            </a:r>
            <a:r>
              <a:rPr lang="en-US" sz="1200" b="0" i="0" kern="1200" dirty="0">
                <a:solidFill>
                  <a:schemeClr val="tx1"/>
                </a:solidFill>
                <a:effectLst/>
                <a:latin typeface="+mn-lt"/>
                <a:ea typeface="+mn-ea"/>
                <a:cs typeface="+mn-cs"/>
              </a:rPr>
              <a:t>: </a:t>
            </a:r>
          </a:p>
          <a:p>
            <a:pPr marL="228600" indent="-228600">
              <a:buFont typeface="+mj-lt"/>
              <a:buAutoNum type="arabicPeriod"/>
            </a:pPr>
            <a:r>
              <a:rPr lang="en-US" sz="1200" b="0" i="0" kern="1200" dirty="0">
                <a:solidFill>
                  <a:schemeClr val="tx1"/>
                </a:solidFill>
                <a:effectLst/>
                <a:latin typeface="+mn-lt"/>
                <a:ea typeface="+mn-ea"/>
                <a:cs typeface="+mn-cs"/>
              </a:rPr>
              <a:t>operating systems</a:t>
            </a:r>
            <a:r>
              <a:rPr lang="en-US" sz="1200" b="0" i="0" kern="1200" baseline="0" dirty="0">
                <a:solidFill>
                  <a:schemeClr val="tx1"/>
                </a:solidFill>
                <a:effectLst/>
                <a:latin typeface="+mn-lt"/>
                <a:ea typeface="+mn-ea"/>
                <a:cs typeface="+mn-cs"/>
              </a:rPr>
              <a:t> “are configured and protected from unauthorized modification”.</a:t>
            </a:r>
            <a:endParaRPr lang="en-US" sz="1200" b="0" i="0" kern="1200" dirty="0">
              <a:solidFill>
                <a:schemeClr val="tx1"/>
              </a:solidFill>
              <a:effectLst/>
              <a:latin typeface="+mn-lt"/>
              <a:ea typeface="+mn-ea"/>
              <a:cs typeface="+mn-cs"/>
            </a:endParaRPr>
          </a:p>
          <a:p>
            <a:pPr marL="228600" indent="-228600">
              <a:buFont typeface="+mj-lt"/>
              <a:buAutoNum type="arabicPeriod"/>
            </a:pPr>
            <a:r>
              <a:rPr lang="en-US" sz="1200" b="1" i="0" kern="1200" dirty="0">
                <a:solidFill>
                  <a:schemeClr val="tx1"/>
                </a:solidFill>
                <a:effectLst/>
                <a:latin typeface="+mn-lt"/>
                <a:ea typeface="+mn-ea"/>
                <a:cs typeface="+mn-cs"/>
              </a:rPr>
              <a:t>mission critical business processes and applications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latin typeface="+mn-lt"/>
                <a:ea typeface="+mn-ea"/>
                <a:cs typeface="+mn-cs"/>
              </a:rPr>
              <a:t>databases and networks “are</a:t>
            </a:r>
          </a:p>
          <a:p>
            <a:pPr marL="228600" indent="-228600">
              <a:buFont typeface="+mj-lt"/>
              <a:buAutoNum type="arabicPeriod"/>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sz="1200" b="0"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Strategy</a:t>
            </a:r>
            <a:r>
              <a:rPr lang="en-US" sz="1200" b="0" i="0" kern="1200" dirty="0">
                <a:solidFill>
                  <a:schemeClr val="tx1"/>
                </a:solidFill>
                <a:effectLst/>
                <a:latin typeface="+mn-lt"/>
                <a:ea typeface="+mn-ea"/>
                <a:cs typeface="+mn-cs"/>
              </a:rPr>
              <a:t>:  Entities measure risks and focus their limited audit resources on </a:t>
            </a:r>
            <a:r>
              <a:rPr lang="en-US" sz="1200" b="1" i="0" kern="1200" dirty="0">
                <a:solidFill>
                  <a:schemeClr val="tx1"/>
                </a:solidFill>
                <a:effectLst/>
                <a:latin typeface="+mn-lt"/>
                <a:ea typeface="+mn-ea"/>
                <a:cs typeface="+mn-cs"/>
              </a:rPr>
              <a:t>high impact areas </a:t>
            </a:r>
            <a:r>
              <a:rPr lang="en-US" sz="1200" b="0" i="0" kern="1200" dirty="0">
                <a:solidFill>
                  <a:schemeClr val="tx1"/>
                </a:solidFill>
                <a:effectLst/>
                <a:latin typeface="+mn-lt"/>
                <a:ea typeface="+mn-ea"/>
                <a:cs typeface="+mn-cs"/>
              </a:rPr>
              <a:t>that could have the greatest impact on the business.</a:t>
            </a:r>
          </a:p>
          <a:p>
            <a:pPr marL="0" indent="0">
              <a:buFont typeface="+mj-lt"/>
              <a:buNone/>
            </a:pPr>
            <a:endParaRPr lang="en-US" sz="1200" b="0"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Risk scenarios </a:t>
            </a:r>
            <a:r>
              <a:rPr lang="en-US" sz="1200" b="0" i="0" kern="1200" dirty="0">
                <a:solidFill>
                  <a:schemeClr val="tx1"/>
                </a:solidFill>
                <a:effectLst/>
                <a:latin typeface="+mn-lt"/>
                <a:ea typeface="+mn-ea"/>
                <a:cs typeface="+mn-cs"/>
              </a:rPr>
              <a:t>provide the management team with context</a:t>
            </a:r>
            <a:r>
              <a:rPr lang="en-US" sz="1200" b="0" i="0" kern="1200" baseline="0" dirty="0">
                <a:solidFill>
                  <a:schemeClr val="tx1"/>
                </a:solidFill>
                <a:effectLst/>
                <a:latin typeface="+mn-lt"/>
                <a:ea typeface="+mn-ea"/>
                <a:cs typeface="+mn-cs"/>
              </a:rPr>
              <a:t> related to audit scope.</a:t>
            </a:r>
          </a:p>
          <a:p>
            <a:pPr marL="0" indent="0">
              <a:buFont typeface="+mj-lt"/>
              <a:buNone/>
            </a:pPr>
            <a:endParaRPr lang="en-US" sz="1200" b="0" i="0" kern="1200" baseline="0" dirty="0">
              <a:solidFill>
                <a:schemeClr val="tx1"/>
              </a:solidFill>
              <a:effectLst/>
              <a:latin typeface="+mn-lt"/>
              <a:ea typeface="+mn-ea"/>
              <a:cs typeface="+mn-cs"/>
            </a:endParaRPr>
          </a:p>
          <a:p>
            <a:pPr marL="0" indent="0">
              <a:buFont typeface="+mj-lt"/>
              <a:buNone/>
            </a:pPr>
            <a:r>
              <a:rPr lang="en-US" dirty="0"/>
              <a:t>Your company uses an</a:t>
            </a:r>
            <a:r>
              <a:rPr lang="en-US" baseline="0" dirty="0"/>
              <a:t> </a:t>
            </a:r>
            <a:r>
              <a:rPr lang="en-US" dirty="0"/>
              <a:t>enterprise resource planning (ERP) system with </a:t>
            </a:r>
            <a:r>
              <a:rPr lang="en-US" b="1" dirty="0"/>
              <a:t>pre-configured rules and tolerance levels </a:t>
            </a:r>
            <a:r>
              <a:rPr lang="en-US" dirty="0"/>
              <a:t>to pay vendors. </a:t>
            </a:r>
          </a:p>
          <a:p>
            <a:pPr marL="0" indent="0">
              <a:buFont typeface="+mj-lt"/>
              <a:buNone/>
            </a:pPr>
            <a:r>
              <a:rPr lang="en-US" dirty="0"/>
              <a:t>A </a:t>
            </a:r>
            <a:r>
              <a:rPr lang="en-US" b="1" dirty="0"/>
              <a:t>misconfiguration of a business rule </a:t>
            </a:r>
            <a:r>
              <a:rPr lang="en-US" dirty="0"/>
              <a:t>would result in</a:t>
            </a:r>
            <a:r>
              <a:rPr lang="en-US" baseline="0" dirty="0"/>
              <a:t> multiple errors for every business transaction which fits the rule</a:t>
            </a:r>
            <a:r>
              <a:rPr lang="en-US" dirty="0"/>
              <a:t>.</a:t>
            </a:r>
          </a:p>
          <a:p>
            <a:pPr marL="0" indent="0">
              <a:buFont typeface="+mj-lt"/>
              <a:buNone/>
            </a:pPr>
            <a:endParaRPr lang="en-US" dirty="0"/>
          </a:p>
          <a:p>
            <a:pPr marL="0" indent="0">
              <a:buFont typeface="+mj-lt"/>
              <a:buNone/>
            </a:pPr>
            <a:r>
              <a:rPr lang="en-US" dirty="0"/>
              <a:t>Let’s go over a few others that are often</a:t>
            </a:r>
            <a:r>
              <a:rPr lang="en-US" baseline="0" dirty="0"/>
              <a:t> overlooked but that, in my opinion, are critical to achieving your objectives.</a:t>
            </a:r>
          </a:p>
          <a:p>
            <a:pPr marL="0" indent="0">
              <a:buFont typeface="+mj-lt"/>
              <a:buNone/>
            </a:pPr>
            <a:r>
              <a:rPr lang="en-US" baseline="0" dirty="0"/>
              <a:t>The next few slides will </a:t>
            </a:r>
            <a:r>
              <a:rPr lang="en-US" b="1" baseline="0" dirty="0"/>
              <a:t>provide risk scenarios for discussion</a:t>
            </a:r>
            <a:r>
              <a:rPr lang="en-US" baseline="0" dirty="0"/>
              <a:t>.</a:t>
            </a:r>
            <a:endParaRPr lang="en-US" dirty="0"/>
          </a:p>
        </p:txBody>
      </p:sp>
      <p:sp>
        <p:nvSpPr>
          <p:cNvPr id="4" name="Slide Number Placeholder 3"/>
          <p:cNvSpPr>
            <a:spLocks noGrp="1"/>
          </p:cNvSpPr>
          <p:nvPr>
            <p:ph type="sldNum" sz="quarter" idx="10"/>
          </p:nvPr>
        </p:nvSpPr>
        <p:spPr/>
        <p:txBody>
          <a:bodyPr/>
          <a:lstStyle/>
          <a:p>
            <a:fld id="{178E2723-D268-40E5-B881-C9A87B56967E}" type="slidenum">
              <a:rPr lang="en-US" smtClean="0"/>
              <a:t>34</a:t>
            </a:fld>
            <a:endParaRPr lang="en-US"/>
          </a:p>
        </p:txBody>
      </p:sp>
    </p:spTree>
    <p:extLst>
      <p:ext uri="{BB962C8B-B14F-4D97-AF65-F5344CB8AC3E}">
        <p14:creationId xmlns:p14="http://schemas.microsoft.com/office/powerpoint/2010/main" val="13631242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Audit Area: </a:t>
            </a:r>
            <a:r>
              <a:rPr lang="en-US" sz="1200" b="0" i="0" u="none" strike="noStrike" kern="1200" baseline="0" dirty="0">
                <a:solidFill>
                  <a:schemeClr val="tx1"/>
                </a:solidFill>
                <a:latin typeface="+mn-lt"/>
                <a:ea typeface="+mn-ea"/>
                <a:cs typeface="+mn-cs"/>
              </a:rPr>
              <a:t>Software Licenses</a:t>
            </a:r>
          </a:p>
          <a:p>
            <a:r>
              <a:rPr lang="en-US" sz="1200" b="0" i="0" u="none" strike="noStrike" kern="1200" baseline="0" dirty="0">
                <a:solidFill>
                  <a:schemeClr val="tx1"/>
                </a:solidFill>
                <a:latin typeface="+mn-lt"/>
                <a:ea typeface="+mn-ea"/>
                <a:cs typeface="+mn-cs"/>
              </a:rPr>
              <a:t>The use of unlicensed software or violations of a licensing agreement expose organizations to possible litigation.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Examples</a:t>
            </a:r>
            <a:r>
              <a:rPr lang="en-US" sz="1200" b="0" i="0" u="none" strike="noStrike" kern="1200" baseline="0" dirty="0">
                <a:solidFill>
                  <a:schemeClr val="tx1"/>
                </a:solidFill>
                <a:latin typeface="+mn-lt"/>
                <a:ea typeface="+mn-ea"/>
                <a:cs typeface="+mn-cs"/>
              </a:rPr>
              <a:t> – What if there are </a:t>
            </a:r>
            <a:r>
              <a:rPr lang="en-US" sz="1200" b="1" i="0" u="none" strike="noStrike" kern="1200" baseline="0" dirty="0">
                <a:solidFill>
                  <a:schemeClr val="tx1"/>
                </a:solidFill>
                <a:latin typeface="+mn-lt"/>
                <a:ea typeface="+mn-ea"/>
                <a:cs typeface="+mn-cs"/>
              </a:rPr>
              <a:t>programs not licensed for shared use</a:t>
            </a:r>
            <a:r>
              <a:rPr lang="en-US" sz="1200" b="0" i="0" u="none" strike="noStrike" kern="1200" baseline="0" dirty="0">
                <a:solidFill>
                  <a:schemeClr val="tx1"/>
                </a:solidFill>
                <a:latin typeface="+mn-lt"/>
                <a:ea typeface="+mn-ea"/>
                <a:cs typeface="+mn-cs"/>
              </a:rPr>
              <a:t>, and the contract specifically requires the purchase individual copies for each network user?  </a:t>
            </a:r>
          </a:p>
          <a:p>
            <a:r>
              <a:rPr lang="en-US" sz="1200" b="0" i="0" u="none" strike="noStrike" kern="1200" baseline="0" dirty="0">
                <a:solidFill>
                  <a:schemeClr val="tx1"/>
                </a:solidFill>
                <a:latin typeface="+mn-lt"/>
                <a:ea typeface="+mn-ea"/>
                <a:cs typeface="+mn-cs"/>
              </a:rPr>
              <a:t>Some </a:t>
            </a:r>
            <a:r>
              <a:rPr lang="en-US" sz="1200" b="1" i="0" u="none" strike="noStrike" kern="1200" baseline="0" dirty="0">
                <a:solidFill>
                  <a:schemeClr val="tx1"/>
                </a:solidFill>
                <a:latin typeface="+mn-lt"/>
                <a:ea typeface="+mn-ea"/>
                <a:cs typeface="+mn-cs"/>
              </a:rPr>
              <a:t>network licenses only allow a predetermined number of persons </a:t>
            </a:r>
            <a:r>
              <a:rPr lang="en-US" sz="1200" b="0" i="0" u="none" strike="noStrike" kern="1200" baseline="0" dirty="0">
                <a:solidFill>
                  <a:schemeClr val="tx1"/>
                </a:solidFill>
                <a:latin typeface="+mn-lt"/>
                <a:ea typeface="+mn-ea"/>
                <a:cs typeface="+mn-cs"/>
              </a:rPr>
              <a:t>to use the programs concurrently.</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Corporate policy </a:t>
            </a:r>
            <a:r>
              <a:rPr lang="en-US" sz="1200" b="0" i="0" u="none" strike="noStrike" kern="1200" baseline="0" dirty="0">
                <a:solidFill>
                  <a:schemeClr val="tx1"/>
                </a:solidFill>
                <a:latin typeface="+mn-lt"/>
                <a:ea typeface="+mn-ea"/>
                <a:cs typeface="+mn-cs"/>
              </a:rPr>
              <a:t>regarding copyright violations.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Procedures</a:t>
            </a:r>
            <a:r>
              <a:rPr lang="en-US" sz="1200" b="0" i="0" u="none" strike="noStrike" kern="1200" baseline="0" dirty="0">
                <a:solidFill>
                  <a:schemeClr val="tx1"/>
                </a:solidFill>
                <a:latin typeface="+mn-lt"/>
                <a:ea typeface="+mn-ea"/>
                <a:cs typeface="+mn-cs"/>
              </a:rPr>
              <a:t> which assign responsibility to the organization's security administrator for monitoring and enforcing the policy.</a:t>
            </a:r>
            <a:endParaRPr lang="en-US"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Controls to protect against copyright violations include: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Obtaining a </a:t>
            </a:r>
            <a:r>
              <a:rPr lang="en-US" sz="1200" b="1" i="0" u="none" strike="noStrike" kern="1200" baseline="0" dirty="0">
                <a:solidFill>
                  <a:schemeClr val="tx1"/>
                </a:solidFill>
                <a:latin typeface="+mn-lt"/>
                <a:ea typeface="+mn-ea"/>
                <a:cs typeface="+mn-cs"/>
              </a:rPr>
              <a:t>site license </a:t>
            </a:r>
            <a:r>
              <a:rPr lang="en-US" sz="1200" b="0" i="0" u="none" strike="noStrike" kern="1200" baseline="0" dirty="0">
                <a:solidFill>
                  <a:schemeClr val="tx1"/>
                </a:solidFill>
                <a:latin typeface="+mn-lt"/>
                <a:ea typeface="+mn-ea"/>
                <a:cs typeface="+mn-cs"/>
              </a:rPr>
              <a:t>that authorizes software use at all organization locations</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Training</a:t>
            </a:r>
            <a:r>
              <a:rPr lang="en-US" sz="1200" b="0" i="0" u="none" strike="noStrike" kern="1200" baseline="0" dirty="0">
                <a:solidFill>
                  <a:schemeClr val="tx1"/>
                </a:solidFill>
                <a:latin typeface="+mn-lt"/>
                <a:ea typeface="+mn-ea"/>
                <a:cs typeface="+mn-cs"/>
              </a:rPr>
              <a:t> and informing employees of the rules governing programs that they use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Acquiring a </a:t>
            </a:r>
            <a:r>
              <a:rPr lang="en-US" sz="1200" b="1" i="0" u="none" strike="noStrike" kern="1200" baseline="0" dirty="0">
                <a:solidFill>
                  <a:schemeClr val="tx1"/>
                </a:solidFill>
                <a:latin typeface="+mn-lt"/>
                <a:ea typeface="+mn-ea"/>
                <a:cs typeface="+mn-cs"/>
              </a:rPr>
              <a:t>software management program </a:t>
            </a:r>
            <a:r>
              <a:rPr lang="en-US" sz="1200" b="0" i="0" u="none" strike="noStrike" kern="1200" baseline="0" dirty="0">
                <a:solidFill>
                  <a:schemeClr val="tx1"/>
                </a:solidFill>
                <a:latin typeface="+mn-lt"/>
                <a:ea typeface="+mn-ea"/>
                <a:cs typeface="+mn-cs"/>
              </a:rPr>
              <a:t>that scans for unauthorized software use or copyright violations.</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8E2723-D268-40E5-B881-C9A87B56967E}" type="slidenum">
              <a:rPr lang="en-US" smtClean="0"/>
              <a:t>35</a:t>
            </a:fld>
            <a:endParaRPr lang="en-US"/>
          </a:p>
        </p:txBody>
      </p:sp>
    </p:spTree>
    <p:extLst>
      <p:ext uri="{BB962C8B-B14F-4D97-AF65-F5344CB8AC3E}">
        <p14:creationId xmlns:p14="http://schemas.microsoft.com/office/powerpoint/2010/main" val="39386078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Audit Area:  </a:t>
            </a:r>
            <a:r>
              <a:rPr lang="en-US" sz="1200" b="0" i="0" u="none" strike="noStrike" kern="1200" baseline="0" dirty="0">
                <a:solidFill>
                  <a:schemeClr val="tx1"/>
                </a:solidFill>
                <a:latin typeface="+mn-lt"/>
                <a:ea typeface="+mn-ea"/>
                <a:cs typeface="+mn-cs"/>
              </a:rPr>
              <a:t>Data Conversions</a:t>
            </a:r>
          </a:p>
          <a:p>
            <a:r>
              <a:rPr lang="en-US" sz="1200" b="0" i="0" u="none" strike="noStrike" kern="1200" baseline="0" dirty="0">
                <a:solidFill>
                  <a:schemeClr val="tx1"/>
                </a:solidFill>
                <a:latin typeface="+mn-lt"/>
                <a:ea typeface="+mn-ea"/>
                <a:cs typeface="+mn-cs"/>
              </a:rPr>
              <a:t>Conversions impact operational activities. </a:t>
            </a:r>
          </a:p>
          <a:p>
            <a:r>
              <a:rPr lang="en-US" sz="1200" b="0" i="0" u="none" strike="noStrike" kern="1200" baseline="0" dirty="0">
                <a:solidFill>
                  <a:schemeClr val="tx1"/>
                </a:solidFill>
                <a:latin typeface="+mn-lt"/>
                <a:ea typeface="+mn-ea"/>
                <a:cs typeface="+mn-cs"/>
              </a:rPr>
              <a:t>Therefore, Management should closely </a:t>
            </a:r>
            <a:r>
              <a:rPr lang="en-US" sz="1200" b="1" i="0" u="none" strike="noStrike" kern="1200" baseline="0" dirty="0">
                <a:solidFill>
                  <a:schemeClr val="tx1"/>
                </a:solidFill>
                <a:latin typeface="+mn-lt"/>
                <a:ea typeface="+mn-ea"/>
                <a:cs typeface="+mn-cs"/>
              </a:rPr>
              <a:t>evaluate all technology operations </a:t>
            </a:r>
            <a:r>
              <a:rPr lang="en-US" sz="1200" b="0" i="0" u="none" strike="noStrike" kern="1200" baseline="0" dirty="0">
                <a:solidFill>
                  <a:schemeClr val="tx1"/>
                </a:solidFill>
                <a:latin typeface="+mn-lt"/>
                <a:ea typeface="+mn-ea"/>
                <a:cs typeface="+mn-cs"/>
              </a:rPr>
              <a:t>and determine if a </a:t>
            </a:r>
            <a:r>
              <a:rPr lang="en-US" sz="1200" b="1" i="0" u="none" strike="noStrike" kern="1200" baseline="0" dirty="0">
                <a:solidFill>
                  <a:schemeClr val="tx1"/>
                </a:solidFill>
                <a:latin typeface="+mn-lt"/>
                <a:ea typeface="+mn-ea"/>
                <a:cs typeface="+mn-cs"/>
              </a:rPr>
              <a:t>proposed conversion </a:t>
            </a:r>
            <a:r>
              <a:rPr lang="en-US" sz="1200" b="0" i="0" u="none" strike="noStrike" kern="1200" baseline="0" dirty="0">
                <a:solidFill>
                  <a:schemeClr val="tx1"/>
                </a:solidFill>
                <a:latin typeface="+mn-lt"/>
                <a:ea typeface="+mn-ea"/>
                <a:cs typeface="+mn-cs"/>
              </a:rPr>
              <a:t>is feasible and </a:t>
            </a:r>
            <a:r>
              <a:rPr lang="en-US" sz="1200" b="1" i="0" u="none" strike="noStrike" kern="1200" baseline="0" dirty="0">
                <a:solidFill>
                  <a:schemeClr val="tx1"/>
                </a:solidFill>
                <a:latin typeface="+mn-lt"/>
                <a:ea typeface="+mn-ea"/>
                <a:cs typeface="+mn-cs"/>
              </a:rPr>
              <a:t>supports organizational objectives.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Major changes to existing applications or systems and the introduction of new systems or data involve complex system changes that span multiple platforms.  The elevated complexity increases risk levels surrounding:</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Data corruption,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Performance degradation, and</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Operational disruptions.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The impacts of poorly controlled conversions can result in </a:t>
            </a:r>
            <a:r>
              <a:rPr lang="en-US" sz="1200" b="1" i="0" u="none" strike="noStrike" kern="1200" baseline="0" dirty="0">
                <a:solidFill>
                  <a:schemeClr val="tx1"/>
                </a:solidFill>
                <a:latin typeface="+mn-lt"/>
                <a:ea typeface="+mn-ea"/>
                <a:cs typeface="+mn-cs"/>
              </a:rPr>
              <a:t>security or accounting problems</a:t>
            </a:r>
            <a:r>
              <a:rPr lang="en-US" sz="1200" b="0" i="0" u="none" strike="noStrike" kern="1200" baseline="0" dirty="0">
                <a:solidFill>
                  <a:schemeClr val="tx1"/>
                </a:solidFill>
                <a:latin typeface="+mn-lt"/>
                <a:ea typeface="+mn-ea"/>
                <a:cs typeface="+mn-cs"/>
              </a:rPr>
              <a:t>, user or customer dissatisfaction, or reputation damage.</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Strong conversion controls are critical, and should include: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Procedures to:</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a:solidFill>
                  <a:schemeClr val="tx1"/>
                </a:solidFill>
                <a:latin typeface="+mn-lt"/>
                <a:ea typeface="+mn-ea"/>
                <a:cs typeface="+mn-cs"/>
              </a:rPr>
              <a:t>evaluate if a conversion is feasible </a:t>
            </a:r>
            <a:r>
              <a:rPr lang="en-US" sz="1200" b="0" i="0" u="none" strike="noStrike" kern="1200" baseline="0" dirty="0">
                <a:solidFill>
                  <a:schemeClr val="tx1"/>
                </a:solidFill>
                <a:latin typeface="+mn-lt"/>
                <a:ea typeface="+mn-ea"/>
                <a:cs typeface="+mn-cs"/>
              </a:rPr>
              <a:t>and supports the organization’s objectives.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Use of structured project management techniques with comprehensive senior management oversight</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Detailed file mapping</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Use of standardized conversion methodologies implemented by specialized conversion teams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Consider including: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a comprehensive analysis of a conversion’s impact on its current operations.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Assessment of the current and projected requirements for transaction and data storage, processing and communication requirements.</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8E2723-D268-40E5-B881-C9A87B56967E}" type="slidenum">
              <a:rPr lang="en-US" smtClean="0"/>
              <a:t>36</a:t>
            </a:fld>
            <a:endParaRPr lang="en-US"/>
          </a:p>
        </p:txBody>
      </p:sp>
    </p:spTree>
    <p:extLst>
      <p:ext uri="{BB962C8B-B14F-4D97-AF65-F5344CB8AC3E}">
        <p14:creationId xmlns:p14="http://schemas.microsoft.com/office/powerpoint/2010/main" val="20652628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a:t>
            </a:r>
            <a:r>
              <a:rPr lang="en-US" b="1" baseline="0" dirty="0"/>
              <a:t> have covered some low hanging fruit that could have significant impact to organizations</a:t>
            </a:r>
            <a:endParaRPr lang="en-US" b="1" dirty="0"/>
          </a:p>
          <a:p>
            <a:endParaRPr lang="en-US" b="1" dirty="0"/>
          </a:p>
          <a:p>
            <a:r>
              <a:rPr lang="en-US" b="1" dirty="0"/>
              <a:t>Establishing a “risk-based IT Audit plan” </a:t>
            </a:r>
            <a:r>
              <a:rPr lang="en-US" dirty="0"/>
              <a:t>determines the priorities of the internal audit activity, and</a:t>
            </a:r>
            <a:r>
              <a:rPr lang="en-US" baseline="0" dirty="0"/>
              <a:t> will help to </a:t>
            </a:r>
            <a:r>
              <a:rPr lang="en-US" b="1" dirty="0"/>
              <a:t>Link critical risks to specific objectives and business processes. </a:t>
            </a:r>
            <a:r>
              <a:rPr lang="en-US" b="0" dirty="0"/>
              <a:t>This helps the </a:t>
            </a:r>
            <a:r>
              <a:rPr lang="en-US" dirty="0"/>
              <a:t>internal audit function organize the audit universe into areas of prioritized risks</a:t>
            </a:r>
            <a:r>
              <a:rPr lang="en-US" baseline="0" dirty="0"/>
              <a:t>, resulting in an a risk-agile and resilient audit program.</a:t>
            </a:r>
            <a:endParaRPr lang="en-US" dirty="0"/>
          </a:p>
          <a:p>
            <a:endParaRPr lang="en-US" dirty="0"/>
          </a:p>
          <a:p>
            <a:r>
              <a:rPr lang="en-US" dirty="0"/>
              <a:t>**************************</a:t>
            </a:r>
          </a:p>
          <a:p>
            <a:endParaRPr lang="en-US" dirty="0"/>
          </a:p>
          <a:p>
            <a:r>
              <a:rPr lang="en-US" b="1" dirty="0"/>
              <a:t>Standard 2010 – Planning </a:t>
            </a:r>
          </a:p>
          <a:p>
            <a:r>
              <a:rPr lang="en-US" dirty="0"/>
              <a:t>The chief audit executive must establish a risk-based plan to determine the priorities of the internal audit activity, consistent with the organization’s goals. </a:t>
            </a:r>
          </a:p>
          <a:p>
            <a:r>
              <a:rPr lang="en-US" b="1" dirty="0"/>
              <a:t>Interpretation</a:t>
            </a:r>
            <a:r>
              <a:rPr lang="en-US" dirty="0"/>
              <a:t>: To develop the risk-based plan, the chief audit executive consults with senior management and the board and obtains an understanding of the organization’s strategies, key business objectives, associated risks, and risk management processes. The chief audit executive must review and adjust the plan, as necessary, in response to changes in the organization’s business, risks, operations, programs, systems, and controls. </a:t>
            </a:r>
          </a:p>
          <a:p>
            <a:endParaRPr lang="en-US" dirty="0"/>
          </a:p>
        </p:txBody>
      </p:sp>
      <p:sp>
        <p:nvSpPr>
          <p:cNvPr id="4" name="Slide Number Placeholder 3"/>
          <p:cNvSpPr>
            <a:spLocks noGrp="1"/>
          </p:cNvSpPr>
          <p:nvPr>
            <p:ph type="sldNum" sz="quarter" idx="10"/>
          </p:nvPr>
        </p:nvSpPr>
        <p:spPr/>
        <p:txBody>
          <a:bodyPr/>
          <a:lstStyle/>
          <a:p>
            <a:fld id="{178E2723-D268-40E5-B881-C9A87B56967E}" type="slidenum">
              <a:rPr lang="en-US" smtClean="0"/>
              <a:t>37</a:t>
            </a:fld>
            <a:endParaRPr lang="en-US"/>
          </a:p>
        </p:txBody>
      </p:sp>
    </p:spTree>
    <p:extLst>
      <p:ext uri="{BB962C8B-B14F-4D97-AF65-F5344CB8AC3E}">
        <p14:creationId xmlns:p14="http://schemas.microsoft.com/office/powerpoint/2010/main" val="10722883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effective risk-based approach provides an early warning system.</a:t>
            </a:r>
          </a:p>
          <a:p>
            <a:endParaRPr lang="en-US" dirty="0"/>
          </a:p>
          <a:p>
            <a:r>
              <a:rPr lang="en-US" dirty="0"/>
              <a:t>Taking a “risk-based approach” to IT audit planning that is done in conjunction with business unit and corporate management identifies issues and creates the opportunity for resolution before the issue becomes an accounting or operating “surprise.” </a:t>
            </a:r>
          </a:p>
          <a:p>
            <a:r>
              <a:rPr lang="en-US" sz="1200" b="0" i="0" u="none" strike="noStrike" kern="1200" baseline="0" dirty="0">
                <a:solidFill>
                  <a:schemeClr val="tx1"/>
                </a:solidFill>
                <a:latin typeface="+mn-lt"/>
                <a:ea typeface="+mn-ea"/>
                <a:cs typeface="+mn-cs"/>
              </a:rPr>
              <a:t>Effective audit programs are risk-focused, promote sound IT controls, ensure the timely resolution of audit deficiencies, and inform the board of directors of the effectiveness of risk management practices.</a:t>
            </a:r>
            <a:endParaRPr lang="en-US" dirty="0"/>
          </a:p>
          <a:p>
            <a:endParaRPr lang="en-US" dirty="0"/>
          </a:p>
          <a:p>
            <a:r>
              <a:rPr lang="en-US" dirty="0"/>
              <a:t>The value-adding IA function:</a:t>
            </a:r>
          </a:p>
          <a:p>
            <a:pPr marL="171450" indent="-171450">
              <a:buFont typeface="Arial" panose="020B0604020202020204" pitchFamily="34" charset="0"/>
              <a:buChar char="•"/>
            </a:pPr>
            <a:r>
              <a:rPr lang="en-US" dirty="0"/>
              <a:t>Works closely with business and operations management to identify opportunities for business process improvements, cycle time reductions, and cost savings. </a:t>
            </a:r>
          </a:p>
          <a:p>
            <a:pPr marL="171450" indent="-171450">
              <a:buFont typeface="Arial" panose="020B0604020202020204" pitchFamily="34" charset="0"/>
              <a:buChar char="•"/>
            </a:pPr>
            <a:r>
              <a:rPr lang="en-US" dirty="0"/>
              <a:t>Involves subject matter specialists in the conduct of IT audits that can bring new perspectives and industry better practices to the areas under review.</a:t>
            </a:r>
          </a:p>
          <a:p>
            <a:endParaRPr lang="en-US" dirty="0"/>
          </a:p>
          <a:p>
            <a:r>
              <a:rPr lang="en-US" sz="1200" b="0" i="0" kern="1200" dirty="0">
                <a:solidFill>
                  <a:schemeClr val="tx1"/>
                </a:solidFill>
                <a:effectLst/>
                <a:latin typeface="+mn-lt"/>
                <a:ea typeface="+mn-ea"/>
                <a:cs typeface="+mn-cs"/>
              </a:rPr>
              <a:t>Investing in emerging</a:t>
            </a:r>
            <a:r>
              <a:rPr lang="en-US" sz="1200" b="0" i="0" kern="1200" baseline="0" dirty="0">
                <a:solidFill>
                  <a:schemeClr val="tx1"/>
                </a:solidFill>
                <a:effectLst/>
                <a:latin typeface="+mn-lt"/>
                <a:ea typeface="+mn-ea"/>
                <a:cs typeface="+mn-cs"/>
              </a:rPr>
              <a:t> technologies and </a:t>
            </a:r>
            <a:r>
              <a:rPr lang="en-US" sz="1200" b="0" i="0" kern="1200" dirty="0">
                <a:solidFill>
                  <a:schemeClr val="tx1"/>
                </a:solidFill>
                <a:effectLst/>
                <a:latin typeface="+mn-lt"/>
                <a:ea typeface="+mn-ea"/>
                <a:cs typeface="+mn-cs"/>
              </a:rPr>
              <a:t>data analytics provides a forward-looking view of risk,</a:t>
            </a:r>
            <a:r>
              <a:rPr lang="en-US" sz="1200" b="0" i="0" kern="1200" baseline="0" dirty="0">
                <a:solidFill>
                  <a:schemeClr val="tx1"/>
                </a:solidFill>
                <a:effectLst/>
                <a:latin typeface="+mn-lt"/>
                <a:ea typeface="+mn-ea"/>
                <a:cs typeface="+mn-cs"/>
              </a:rPr>
              <a:t> and the ability to </a:t>
            </a:r>
            <a:r>
              <a:rPr lang="en-US" sz="1200" b="0" i="0" kern="1200" dirty="0">
                <a:solidFill>
                  <a:schemeClr val="tx1"/>
                </a:solidFill>
                <a:effectLst/>
                <a:latin typeface="+mn-lt"/>
                <a:ea typeface="+mn-ea"/>
                <a:cs typeface="+mn-cs"/>
              </a:rPr>
              <a:t>automate security processes.  As examples: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Use of advanced analytics and Machine Learning to detect incidents quicker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Use of RPA to provide access management processes</a:t>
            </a:r>
            <a:endParaRPr lang="en-US" b="0" dirty="0"/>
          </a:p>
        </p:txBody>
      </p:sp>
      <p:sp>
        <p:nvSpPr>
          <p:cNvPr id="4" name="Slide Number Placeholder 3"/>
          <p:cNvSpPr>
            <a:spLocks noGrp="1"/>
          </p:cNvSpPr>
          <p:nvPr>
            <p:ph type="sldNum" sz="quarter" idx="10"/>
          </p:nvPr>
        </p:nvSpPr>
        <p:spPr/>
        <p:txBody>
          <a:bodyPr/>
          <a:lstStyle/>
          <a:p>
            <a:fld id="{178E2723-D268-40E5-B881-C9A87B56967E}" type="slidenum">
              <a:rPr lang="en-US" smtClean="0"/>
              <a:t>38</a:t>
            </a:fld>
            <a:endParaRPr lang="en-US"/>
          </a:p>
        </p:txBody>
      </p:sp>
    </p:spTree>
    <p:extLst>
      <p:ext uri="{BB962C8B-B14F-4D97-AF65-F5344CB8AC3E}">
        <p14:creationId xmlns:p14="http://schemas.microsoft.com/office/powerpoint/2010/main" val="38083332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conclusion</a:t>
            </a:r>
          </a:p>
          <a:p>
            <a:r>
              <a:rPr lang="en-US" b="1" dirty="0"/>
              <a:t>Work closely with business and operations management </a:t>
            </a:r>
            <a:r>
              <a:rPr lang="en-US" dirty="0"/>
              <a:t>to identify opportunities for business process improvements</a:t>
            </a:r>
          </a:p>
          <a:p>
            <a:r>
              <a:rPr lang="en-US" dirty="0"/>
              <a:t>Bring new perspectives by designing</a:t>
            </a:r>
            <a:r>
              <a:rPr lang="en-US" sz="1200" b="0" i="0" u="none" strike="noStrike" kern="1200" baseline="0" dirty="0">
                <a:solidFill>
                  <a:schemeClr val="tx1"/>
                </a:solidFill>
                <a:latin typeface="+mn-lt"/>
                <a:ea typeface="+mn-ea"/>
                <a:cs typeface="+mn-cs"/>
              </a:rPr>
              <a:t> audit programs which are risk-focused, and promote effectiveness risk management practices</a:t>
            </a:r>
            <a:endParaRPr lang="en-US" dirty="0"/>
          </a:p>
        </p:txBody>
      </p:sp>
      <p:sp>
        <p:nvSpPr>
          <p:cNvPr id="4" name="Slide Number Placeholder 3"/>
          <p:cNvSpPr>
            <a:spLocks noGrp="1"/>
          </p:cNvSpPr>
          <p:nvPr>
            <p:ph type="sldNum" sz="quarter" idx="10"/>
          </p:nvPr>
        </p:nvSpPr>
        <p:spPr/>
        <p:txBody>
          <a:bodyPr/>
          <a:lstStyle/>
          <a:p>
            <a:fld id="{178E2723-D268-40E5-B881-C9A87B56967E}" type="slidenum">
              <a:rPr lang="en-US" smtClean="0"/>
              <a:t>39</a:t>
            </a:fld>
            <a:endParaRPr lang="en-US"/>
          </a:p>
        </p:txBody>
      </p:sp>
    </p:spTree>
    <p:extLst>
      <p:ext uri="{BB962C8B-B14F-4D97-AF65-F5344CB8AC3E}">
        <p14:creationId xmlns:p14="http://schemas.microsoft.com/office/powerpoint/2010/main" val="2363055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5 minutes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Perspective of “Value”</a:t>
            </a:r>
          </a:p>
          <a:p>
            <a:r>
              <a:rPr lang="en-US" sz="1200" b="0" i="0" kern="1200" dirty="0">
                <a:solidFill>
                  <a:schemeClr val="tx1"/>
                </a:solidFill>
                <a:effectLst/>
                <a:latin typeface="+mn-lt"/>
                <a:ea typeface="+mn-ea"/>
                <a:cs typeface="+mn-cs"/>
              </a:rPr>
              <a:t>Changes in technology are</a:t>
            </a:r>
            <a:r>
              <a:rPr lang="en-US" sz="1200" b="0" i="0" kern="1200" baseline="0" dirty="0">
                <a:solidFill>
                  <a:schemeClr val="tx1"/>
                </a:solidFill>
                <a:effectLst/>
                <a:latin typeface="+mn-lt"/>
                <a:ea typeface="+mn-ea"/>
                <a:cs typeface="+mn-cs"/>
              </a:rPr>
              <a:t> fast-moving, and </a:t>
            </a:r>
            <a:r>
              <a:rPr lang="en-US" sz="1200" b="0" i="0" kern="1200" dirty="0">
                <a:solidFill>
                  <a:schemeClr val="tx1"/>
                </a:solidFill>
                <a:effectLst/>
                <a:latin typeface="+mn-lt"/>
                <a:ea typeface="+mn-ea"/>
                <a:cs typeface="+mn-cs"/>
              </a:rPr>
              <a:t>add to the potential risks companies face. </a:t>
            </a:r>
          </a:p>
          <a:p>
            <a:pPr lvl="1"/>
            <a:r>
              <a:rPr lang="en-US" sz="1200" b="0" i="0" kern="1200" dirty="0">
                <a:solidFill>
                  <a:schemeClr val="tx1"/>
                </a:solidFill>
                <a:effectLst/>
                <a:latin typeface="+mn-lt"/>
                <a:ea typeface="+mn-ea"/>
                <a:cs typeface="+mn-cs"/>
              </a:rPr>
              <a:t>Do</a:t>
            </a:r>
            <a:r>
              <a:rPr lang="en-US" sz="1200" b="0" i="0" kern="1200" baseline="0" dirty="0">
                <a:solidFill>
                  <a:schemeClr val="tx1"/>
                </a:solidFill>
                <a:effectLst/>
                <a:latin typeface="+mn-lt"/>
                <a:ea typeface="+mn-ea"/>
                <a:cs typeface="+mn-cs"/>
              </a:rPr>
              <a:t> remember dial-up? Availability of internet meant your family didn’t need the phone.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Risk is changing at the same speed.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Zero-day exploits…</a:t>
            </a:r>
          </a:p>
          <a:p>
            <a:r>
              <a:rPr lang="en-US" sz="1200" b="0" i="0" kern="1200" dirty="0">
                <a:solidFill>
                  <a:schemeClr val="tx1"/>
                </a:solidFill>
                <a:effectLst/>
                <a:latin typeface="+mn-lt"/>
                <a:ea typeface="+mn-ea"/>
                <a:cs typeface="+mn-cs"/>
              </a:rPr>
              <a:t>Zero-day controls?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It is not easy to keep up with the information technology risks confronting an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organization.  That’s where an</a:t>
            </a:r>
            <a:r>
              <a:rPr lang="en-US" sz="1200" b="0" i="0" kern="1200" baseline="0" dirty="0">
                <a:solidFill>
                  <a:schemeClr val="tx1"/>
                </a:solidFill>
                <a:effectLst/>
                <a:latin typeface="+mn-lt"/>
                <a:ea typeface="+mn-ea"/>
                <a:cs typeface="+mn-cs"/>
              </a:rPr>
              <a:t> established </a:t>
            </a:r>
            <a:r>
              <a:rPr lang="en-US" sz="1200" b="0" i="0" kern="1200" dirty="0">
                <a:solidFill>
                  <a:schemeClr val="tx1"/>
                </a:solidFill>
                <a:effectLst/>
                <a:latin typeface="+mn-lt"/>
                <a:ea typeface="+mn-ea"/>
                <a:cs typeface="+mn-cs"/>
              </a:rPr>
              <a:t>internal audit department can help shed light on IT risks.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What</a:t>
            </a:r>
            <a:r>
              <a:rPr lang="en-US" sz="1200" b="0" i="0" kern="1200" baseline="0" dirty="0">
                <a:solidFill>
                  <a:schemeClr val="tx1"/>
                </a:solidFill>
                <a:effectLst/>
                <a:latin typeface="+mn-lt"/>
                <a:ea typeface="+mn-ea"/>
                <a:cs typeface="+mn-cs"/>
              </a:rPr>
              <a:t> is the value in that? Prioritization and consensus.</a:t>
            </a:r>
          </a:p>
          <a:p>
            <a:endParaRPr lang="en-US" sz="1200" b="0" i="0" kern="1200" baseline="0" dirty="0">
              <a:solidFill>
                <a:schemeClr val="tx1"/>
              </a:solidFill>
              <a:effectLst/>
              <a:latin typeface="+mn-lt"/>
              <a:ea typeface="+mn-ea"/>
              <a:cs typeface="+mn-cs"/>
            </a:endParaRPr>
          </a:p>
          <a:p>
            <a:r>
              <a:rPr lang="en-US" sz="1200" b="1" i="0" kern="1200" baseline="0" dirty="0">
                <a:solidFill>
                  <a:schemeClr val="tx1"/>
                </a:solidFill>
                <a:effectLst/>
                <a:latin typeface="+mn-lt"/>
                <a:ea typeface="+mn-ea"/>
                <a:cs typeface="+mn-cs"/>
              </a:rPr>
              <a:t>Concept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Value means different things to different people, depending on their perspective.”</a:t>
            </a:r>
            <a:endParaRPr lang="en-US" dirty="0"/>
          </a:p>
        </p:txBody>
      </p:sp>
      <p:sp>
        <p:nvSpPr>
          <p:cNvPr id="4" name="Slide Number Placeholder 3"/>
          <p:cNvSpPr>
            <a:spLocks noGrp="1"/>
          </p:cNvSpPr>
          <p:nvPr>
            <p:ph type="sldNum" sz="quarter" idx="10"/>
          </p:nvPr>
        </p:nvSpPr>
        <p:spPr/>
        <p:txBody>
          <a:bodyPr/>
          <a:lstStyle/>
          <a:p>
            <a:fld id="{178E2723-D268-40E5-B881-C9A87B56967E}" type="slidenum">
              <a:rPr lang="en-US" smtClean="0"/>
              <a:t>4</a:t>
            </a:fld>
            <a:endParaRPr lang="en-US"/>
          </a:p>
        </p:txBody>
      </p:sp>
    </p:spTree>
    <p:extLst>
      <p:ext uri="{BB962C8B-B14F-4D97-AF65-F5344CB8AC3E}">
        <p14:creationId xmlns:p14="http://schemas.microsoft.com/office/powerpoint/2010/main" val="3264139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15 minutes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Perception of “Value”</a:t>
            </a:r>
          </a:p>
          <a:p>
            <a:r>
              <a:rPr lang="en-US" sz="1200" b="0" i="0" kern="1200" dirty="0">
                <a:solidFill>
                  <a:schemeClr val="tx1"/>
                </a:solidFill>
                <a:effectLst/>
                <a:latin typeface="+mn-lt"/>
                <a:ea typeface="+mn-ea"/>
                <a:cs typeface="+mn-cs"/>
              </a:rPr>
              <a:t>Changes in technology are</a:t>
            </a:r>
            <a:r>
              <a:rPr lang="en-US" sz="1200" b="0" i="0" kern="1200" baseline="0" dirty="0">
                <a:solidFill>
                  <a:schemeClr val="tx1"/>
                </a:solidFill>
                <a:effectLst/>
                <a:latin typeface="+mn-lt"/>
                <a:ea typeface="+mn-ea"/>
                <a:cs typeface="+mn-cs"/>
              </a:rPr>
              <a:t> fast-moving, and </a:t>
            </a:r>
            <a:r>
              <a:rPr lang="en-US" sz="1200" b="0" i="0" kern="1200" dirty="0">
                <a:solidFill>
                  <a:schemeClr val="tx1"/>
                </a:solidFill>
                <a:effectLst/>
                <a:latin typeface="+mn-lt"/>
                <a:ea typeface="+mn-ea"/>
                <a:cs typeface="+mn-cs"/>
              </a:rPr>
              <a:t>add to the potential risks companies face. </a:t>
            </a:r>
            <a:endParaRPr lang="en-US" sz="1200" b="0" i="0" kern="1200" baseline="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Risk change at the same speed.  </a:t>
            </a:r>
          </a:p>
          <a:p>
            <a:r>
              <a:rPr lang="en-US" sz="1200" b="0" i="0" kern="1200" dirty="0">
                <a:solidFill>
                  <a:schemeClr val="tx1"/>
                </a:solidFill>
                <a:effectLst/>
                <a:latin typeface="+mn-lt"/>
                <a:ea typeface="+mn-ea"/>
                <a:cs typeface="+mn-cs"/>
              </a:rPr>
              <a:t>Every</a:t>
            </a:r>
            <a:r>
              <a:rPr lang="en-US" sz="1200" b="0" i="0" kern="1200" baseline="0" dirty="0">
                <a:solidFill>
                  <a:schemeClr val="tx1"/>
                </a:solidFill>
                <a:effectLst/>
                <a:latin typeface="+mn-lt"/>
                <a:ea typeface="+mn-ea"/>
                <a:cs typeface="+mn-cs"/>
              </a:rPr>
              <a:t> patch, every system update, every new device…every link introduces risks to the organization.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Zero-day exploits…likely</a:t>
            </a:r>
            <a:r>
              <a:rPr lang="en-US" sz="1200" b="0" i="0" kern="1200" baseline="0" dirty="0">
                <a:solidFill>
                  <a:schemeClr val="tx1"/>
                </a:solidFill>
                <a:effectLst/>
                <a:latin typeface="+mn-lt"/>
                <a:ea typeface="+mn-ea"/>
                <a:cs typeface="+mn-cs"/>
              </a:rPr>
              <a:t> breaches to databases that store your information.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Zero-day controls?  Maybe…with</a:t>
            </a:r>
            <a:r>
              <a:rPr lang="en-US" sz="1200" b="0" i="0" kern="1200" baseline="0" dirty="0">
                <a:solidFill>
                  <a:schemeClr val="tx1"/>
                </a:solidFill>
                <a:effectLst/>
                <a:latin typeface="+mn-lt"/>
                <a:ea typeface="+mn-ea"/>
                <a:cs typeface="+mn-cs"/>
              </a:rPr>
              <a:t> AI.</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It is not easy to keep up with the information technology risks confronting an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organization.  That’s where an</a:t>
            </a:r>
            <a:r>
              <a:rPr lang="en-US" sz="1200" b="0" i="0" kern="1200" baseline="0" dirty="0">
                <a:solidFill>
                  <a:schemeClr val="tx1"/>
                </a:solidFill>
                <a:effectLst/>
                <a:latin typeface="+mn-lt"/>
                <a:ea typeface="+mn-ea"/>
                <a:cs typeface="+mn-cs"/>
              </a:rPr>
              <a:t> established </a:t>
            </a:r>
            <a:r>
              <a:rPr lang="en-US" sz="1200" b="0" i="0" kern="1200" dirty="0">
                <a:solidFill>
                  <a:schemeClr val="tx1"/>
                </a:solidFill>
                <a:effectLst/>
                <a:latin typeface="+mn-lt"/>
                <a:ea typeface="+mn-ea"/>
                <a:cs typeface="+mn-cs"/>
              </a:rPr>
              <a:t>internal audit department can help shed light on IT risks.  By developing an informed perspective of your organization, we can establish, demonstrate, and maintain our team's value.</a:t>
            </a:r>
          </a:p>
          <a:p>
            <a:r>
              <a:rPr lang="en-US" sz="1200" b="0" i="0" kern="1200" dirty="0">
                <a:solidFill>
                  <a:schemeClr val="tx1"/>
                </a:solidFill>
                <a:effectLst/>
                <a:latin typeface="+mn-lt"/>
                <a:ea typeface="+mn-ea"/>
                <a:cs typeface="+mn-cs"/>
              </a:rPr>
              <a:t>Be aware!</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Case Study:</a:t>
            </a:r>
          </a:p>
          <a:p>
            <a:r>
              <a:rPr lang="en-US" sz="1200" b="0" i="0" kern="1200" dirty="0">
                <a:solidFill>
                  <a:schemeClr val="tx1"/>
                </a:solidFill>
                <a:effectLst/>
                <a:latin typeface="+mn-lt"/>
                <a:ea typeface="+mn-ea"/>
                <a:cs typeface="+mn-cs"/>
              </a:rPr>
              <a:t>To better identify and assess IT risks, internal audit needs to evaluate risks and controls, identify gaps, determine root causes, and recommend improvements.  </a:t>
            </a:r>
          </a:p>
          <a:p>
            <a:r>
              <a:rPr lang="en-US" sz="1200" b="0" i="0" kern="1200" dirty="0">
                <a:solidFill>
                  <a:schemeClr val="tx1"/>
                </a:solidFill>
                <a:effectLst/>
                <a:latin typeface="+mn-lt"/>
                <a:ea typeface="+mn-ea"/>
                <a:cs typeface="+mn-cs"/>
              </a:rPr>
              <a:t>Unfortunately, I’ve found that staffing limitations and tight deliverable deadlines often don’t leave enough time for management to provide in-depth reviews on emerging risks.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Recommendation</a:t>
            </a:r>
            <a:r>
              <a:rPr lang="en-US" sz="1200" b="0" i="0" kern="1200" dirty="0">
                <a:solidFill>
                  <a:schemeClr val="tx1"/>
                </a:solidFill>
                <a:effectLst/>
                <a:latin typeface="+mn-lt"/>
                <a:ea typeface="+mn-ea"/>
                <a:cs typeface="+mn-cs"/>
              </a:rPr>
              <a:t>: Improving Internal Audit Process through the</a:t>
            </a:r>
            <a:r>
              <a:rPr lang="en-US" sz="1200" b="0" i="0" kern="1200" baseline="0" dirty="0">
                <a:solidFill>
                  <a:schemeClr val="tx1"/>
                </a:solidFill>
                <a:effectLst/>
                <a:latin typeface="+mn-lt"/>
                <a:ea typeface="+mn-ea"/>
                <a:cs typeface="+mn-cs"/>
              </a:rPr>
              <a:t> u</a:t>
            </a:r>
            <a:r>
              <a:rPr lang="en-US" sz="1200" b="0" i="0" kern="1200" dirty="0">
                <a:solidFill>
                  <a:schemeClr val="tx1"/>
                </a:solidFill>
                <a:effectLst/>
                <a:latin typeface="+mn-lt"/>
                <a:ea typeface="+mn-ea"/>
                <a:cs typeface="+mn-cs"/>
              </a:rPr>
              <a:t>se of technology to automate routine reviews and reports so that they can be performed faster.  This frees up resources to perform</a:t>
            </a:r>
            <a:r>
              <a:rPr lang="en-US" sz="1200" b="0" i="0" kern="1200" baseline="0" dirty="0">
                <a:solidFill>
                  <a:schemeClr val="tx1"/>
                </a:solidFill>
                <a:effectLst/>
                <a:latin typeface="+mn-lt"/>
                <a:ea typeface="+mn-ea"/>
                <a:cs typeface="+mn-cs"/>
              </a:rPr>
              <a:t> in-depth risk assessments</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Audience Participation</a:t>
            </a:r>
          </a:p>
          <a:p>
            <a:r>
              <a:rPr lang="en-US" sz="1200" b="0" i="0" kern="1200" dirty="0">
                <a:solidFill>
                  <a:schemeClr val="tx1"/>
                </a:solidFill>
                <a:effectLst/>
                <a:latin typeface="+mn-lt"/>
                <a:ea typeface="+mn-ea"/>
                <a:cs typeface="+mn-cs"/>
              </a:rPr>
              <a:t>Provide</a:t>
            </a:r>
            <a:r>
              <a:rPr lang="en-US" sz="1200" b="0" i="0" kern="1200" baseline="0" dirty="0">
                <a:solidFill>
                  <a:schemeClr val="tx1"/>
                </a:solidFill>
                <a:effectLst/>
                <a:latin typeface="+mn-lt"/>
                <a:ea typeface="+mn-ea"/>
                <a:cs typeface="+mn-cs"/>
              </a:rPr>
              <a:t> examples from the use of ACL and </a:t>
            </a:r>
            <a:r>
              <a:rPr lang="en-US" sz="1200" b="0" i="0" kern="1200" baseline="0" dirty="0" err="1">
                <a:solidFill>
                  <a:schemeClr val="tx1"/>
                </a:solidFill>
                <a:effectLst/>
                <a:latin typeface="+mn-lt"/>
                <a:ea typeface="+mn-ea"/>
                <a:cs typeface="+mn-cs"/>
              </a:rPr>
              <a:t>TeamMate</a:t>
            </a:r>
            <a:r>
              <a:rPr lang="en-US" sz="1200" b="0" i="0" kern="1200" baseline="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1" i="0" kern="1200" baseline="0" dirty="0">
                <a:solidFill>
                  <a:schemeClr val="tx1"/>
                </a:solidFill>
                <a:effectLst/>
                <a:latin typeface="+mn-lt"/>
                <a:ea typeface="+mn-ea"/>
                <a:cs typeface="+mn-cs"/>
              </a:rPr>
              <a:t>Concept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Value means different things to different people, depending on their perspective.”</a:t>
            </a:r>
            <a:endParaRPr lang="en-US" dirty="0"/>
          </a:p>
        </p:txBody>
      </p:sp>
      <p:sp>
        <p:nvSpPr>
          <p:cNvPr id="4" name="Slide Number Placeholder 3"/>
          <p:cNvSpPr>
            <a:spLocks noGrp="1"/>
          </p:cNvSpPr>
          <p:nvPr>
            <p:ph type="sldNum" sz="quarter" idx="10"/>
          </p:nvPr>
        </p:nvSpPr>
        <p:spPr/>
        <p:txBody>
          <a:bodyPr/>
          <a:lstStyle/>
          <a:p>
            <a:fld id="{178E2723-D268-40E5-B881-C9A87B56967E}" type="slidenum">
              <a:rPr lang="en-US" smtClean="0"/>
              <a:t>5</a:t>
            </a:fld>
            <a:endParaRPr lang="en-US"/>
          </a:p>
        </p:txBody>
      </p:sp>
    </p:spTree>
    <p:extLst>
      <p:ext uri="{BB962C8B-B14F-4D97-AF65-F5344CB8AC3E}">
        <p14:creationId xmlns:p14="http://schemas.microsoft.com/office/powerpoint/2010/main" val="727278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10 minutes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wise man once said to me “So what?”</a:t>
            </a:r>
          </a:p>
          <a:p>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Clients will ask “What do auditors do?”</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Auditors should ask “What is our value?”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&lt;</a:t>
            </a:r>
            <a:r>
              <a:rPr lang="en-US" sz="1200" b="1" i="0" kern="1200" dirty="0">
                <a:solidFill>
                  <a:schemeClr val="tx1"/>
                </a:solidFill>
                <a:effectLst/>
                <a:latin typeface="+mn-lt"/>
                <a:ea typeface="+mn-ea"/>
                <a:cs typeface="+mn-cs"/>
              </a:rPr>
              <a:t>Audience participation</a:t>
            </a:r>
            <a:r>
              <a:rPr lang="en-US" sz="1200" b="0" i="0" kern="1200" dirty="0">
                <a:solidFill>
                  <a:schemeClr val="tx1"/>
                </a:solidFill>
                <a:effectLst/>
                <a:latin typeface="+mn-lt"/>
                <a:ea typeface="+mn-ea"/>
                <a:cs typeface="+mn-cs"/>
              </a:rPr>
              <a:t>&gt;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Auditors assess: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effectiveness of Operations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effectiveness of Business processes, risks and related controls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Opportunities to reduce c</a:t>
            </a:r>
            <a:r>
              <a:rPr lang="en-US" sz="1200" b="0" i="0" kern="1200" dirty="0">
                <a:solidFill>
                  <a:schemeClr val="tx1"/>
                </a:solidFill>
                <a:effectLst/>
                <a:latin typeface="+mn-lt"/>
                <a:ea typeface="+mn-ea"/>
                <a:cs typeface="+mn-cs"/>
              </a:rPr>
              <a:t>osts and/or eliminate waste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Compliance with Governance</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baseline="0" dirty="0">
                <a:solidFill>
                  <a:schemeClr val="tx1"/>
                </a:solidFill>
                <a:effectLst/>
                <a:latin typeface="+mn-lt"/>
                <a:ea typeface="+mn-ea"/>
                <a:cs typeface="+mn-cs"/>
              </a:rPr>
              <a:t>Concept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Value means different things to different people, depending on their perspective.”</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8E2723-D268-40E5-B881-C9A87B56967E}" type="slidenum">
              <a:rPr lang="en-US" smtClean="0"/>
              <a:t>6</a:t>
            </a:fld>
            <a:endParaRPr lang="en-US"/>
          </a:p>
        </p:txBody>
      </p:sp>
    </p:spTree>
    <p:extLst>
      <p:ext uri="{BB962C8B-B14F-4D97-AF65-F5344CB8AC3E}">
        <p14:creationId xmlns:p14="http://schemas.microsoft.com/office/powerpoint/2010/main" val="1304352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wise man once said to me “So what?”</a:t>
            </a:r>
          </a:p>
          <a:p>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Clients will ask “What do auditors do?”</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Auditors should ask “What is our value?”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&lt;</a:t>
            </a:r>
            <a:r>
              <a:rPr lang="en-US" sz="1200" b="1" i="0" kern="1200" dirty="0">
                <a:solidFill>
                  <a:schemeClr val="tx1"/>
                </a:solidFill>
                <a:effectLst/>
                <a:latin typeface="+mn-lt"/>
                <a:ea typeface="+mn-ea"/>
                <a:cs typeface="+mn-cs"/>
              </a:rPr>
              <a:t>Audience participation</a:t>
            </a:r>
            <a:r>
              <a:rPr lang="en-US" sz="1200" b="0" i="0" kern="1200" dirty="0">
                <a:solidFill>
                  <a:schemeClr val="tx1"/>
                </a:solidFill>
                <a:effectLst/>
                <a:latin typeface="+mn-lt"/>
                <a:ea typeface="+mn-ea"/>
                <a:cs typeface="+mn-cs"/>
              </a:rPr>
              <a:t>&gt;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Auditors assess: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effectiveness of Operations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effectiveness of Business processes, risks and related controls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Opportunities to reduce c</a:t>
            </a:r>
            <a:r>
              <a:rPr lang="en-US" sz="1200" b="0" i="0" kern="1200" dirty="0">
                <a:solidFill>
                  <a:schemeClr val="tx1"/>
                </a:solidFill>
                <a:effectLst/>
                <a:latin typeface="+mn-lt"/>
                <a:ea typeface="+mn-ea"/>
                <a:cs typeface="+mn-cs"/>
              </a:rPr>
              <a:t>osts and/or eliminate waste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Compliance with Governance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baseline="0" dirty="0">
                <a:solidFill>
                  <a:schemeClr val="tx1"/>
                </a:solidFill>
                <a:effectLst/>
                <a:latin typeface="+mn-lt"/>
                <a:ea typeface="+mn-ea"/>
                <a:cs typeface="+mn-cs"/>
              </a:rPr>
              <a:t>Concept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Value means different things to different people, depending on their perspective.”</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8E2723-D268-40E5-B881-C9A87B56967E}" type="slidenum">
              <a:rPr lang="en-US" smtClean="0"/>
              <a:t>7</a:t>
            </a:fld>
            <a:endParaRPr lang="en-US"/>
          </a:p>
        </p:txBody>
      </p:sp>
    </p:spTree>
    <p:extLst>
      <p:ext uri="{BB962C8B-B14F-4D97-AF65-F5344CB8AC3E}">
        <p14:creationId xmlns:p14="http://schemas.microsoft.com/office/powerpoint/2010/main" val="2413907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25 minutes</a:t>
            </a:r>
          </a:p>
          <a:p>
            <a:endParaRPr lang="en-US" sz="1200" b="1" i="0" kern="1200" baseline="0" dirty="0">
              <a:solidFill>
                <a:schemeClr val="tx1"/>
              </a:solidFill>
              <a:effectLst/>
              <a:latin typeface="+mn-lt"/>
              <a:ea typeface="+mn-ea"/>
              <a:cs typeface="+mn-cs"/>
            </a:endParaRPr>
          </a:p>
          <a:p>
            <a:r>
              <a:rPr lang="en-US" sz="1200" b="1" i="0" kern="1200" baseline="0" dirty="0">
                <a:solidFill>
                  <a:schemeClr val="tx1"/>
                </a:solidFill>
                <a:effectLst/>
                <a:latin typeface="+mn-lt"/>
                <a:ea typeface="+mn-ea"/>
                <a:cs typeface="+mn-cs"/>
              </a:rPr>
              <a:t>Concept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Value means different things to different people, depending on their perspective.”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Internal auditing </a:t>
            </a:r>
            <a:r>
              <a:rPr lang="en-US" sz="1200" b="0" i="0" kern="1200" dirty="0">
                <a:solidFill>
                  <a:schemeClr val="tx1"/>
                </a:solidFill>
                <a:effectLst/>
                <a:latin typeface="+mn-lt"/>
                <a:ea typeface="+mn-ea"/>
                <a:cs typeface="+mn-cs"/>
              </a:rPr>
              <a:t>is an independent, objective assurance and consulting activity designed to add value and improve an organization's operations. It helps an organization accomplish its objectives by bringing </a:t>
            </a:r>
            <a:r>
              <a:rPr lang="en-US" sz="1200" b="1" i="0" kern="1200" dirty="0">
                <a:solidFill>
                  <a:schemeClr val="tx1"/>
                </a:solidFill>
                <a:effectLst/>
                <a:latin typeface="+mn-lt"/>
                <a:ea typeface="+mn-ea"/>
                <a:cs typeface="+mn-cs"/>
              </a:rPr>
              <a:t>a systematic, disciplined approach </a:t>
            </a:r>
            <a:r>
              <a:rPr lang="en-US" sz="1200" b="0" i="0" kern="1200" dirty="0">
                <a:solidFill>
                  <a:schemeClr val="tx1"/>
                </a:solidFill>
                <a:effectLst/>
                <a:latin typeface="+mn-lt"/>
                <a:ea typeface="+mn-ea"/>
                <a:cs typeface="+mn-cs"/>
              </a:rPr>
              <a:t>to evaluate and improve the effectiveness of risk management, control, and governance processes.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Story Time **********************************************</a:t>
            </a:r>
          </a:p>
          <a:p>
            <a:pPr marL="0" indent="0">
              <a:buFont typeface="Arial" panose="020B0604020202020204" pitchFamily="34" charset="0"/>
              <a:buNone/>
            </a:pPr>
            <a:r>
              <a:rPr lang="en-US" sz="1200" b="0" i="0" kern="1200" dirty="0">
                <a:solidFill>
                  <a:schemeClr val="tx1"/>
                </a:solidFill>
                <a:effectLst/>
                <a:latin typeface="+mn-lt"/>
                <a:ea typeface="+mn-ea"/>
                <a:cs typeface="+mn-cs"/>
              </a:rPr>
              <a:t>My wife doesn’t know what I do.  When we started dating, she asked what I do…so, I told her: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a:t>
            </a:r>
            <a:r>
              <a:rPr lang="en-US" sz="1200" b="0" i="0" kern="1200" baseline="0" dirty="0">
                <a:solidFill>
                  <a:schemeClr val="tx1"/>
                </a:solidFill>
                <a:effectLst/>
                <a:latin typeface="+mn-lt"/>
                <a:ea typeface="+mn-ea"/>
                <a:cs typeface="+mn-cs"/>
              </a:rPr>
              <a:t> p</a:t>
            </a:r>
            <a:r>
              <a:rPr lang="en-US" sz="1200" b="0" i="0" kern="1200" dirty="0">
                <a:solidFill>
                  <a:schemeClr val="tx1"/>
                </a:solidFill>
                <a:effectLst/>
                <a:latin typeface="+mn-lt"/>
                <a:ea typeface="+mn-ea"/>
                <a:cs typeface="+mn-cs"/>
              </a:rPr>
              <a:t>rovide an independent and/or objective operational analysis following a </a:t>
            </a:r>
            <a:r>
              <a:rPr lang="en-US" sz="1200" b="1" i="0" kern="1200" dirty="0">
                <a:solidFill>
                  <a:schemeClr val="tx1"/>
                </a:solidFill>
                <a:effectLst/>
                <a:latin typeface="+mn-lt"/>
                <a:ea typeface="+mn-ea"/>
                <a:cs typeface="+mn-cs"/>
              </a:rPr>
              <a:t>systematic and disciplined approach </a:t>
            </a:r>
            <a:r>
              <a:rPr lang="en-US" sz="1200" b="0" i="0" kern="1200" dirty="0">
                <a:solidFill>
                  <a:schemeClr val="tx1"/>
                </a:solidFill>
                <a:effectLst/>
                <a:latin typeface="+mn-lt"/>
                <a:ea typeface="+mn-ea"/>
                <a:cs typeface="+mn-cs"/>
              </a:rPr>
              <a:t>to examine business functions and control activities, and provide</a:t>
            </a:r>
            <a:r>
              <a:rPr lang="en-US" sz="1200" b="0" i="0" kern="1200" baseline="0" dirty="0">
                <a:solidFill>
                  <a:schemeClr val="tx1"/>
                </a:solidFill>
                <a:effectLst/>
                <a:latin typeface="+mn-lt"/>
                <a:ea typeface="+mn-ea"/>
                <a:cs typeface="+mn-cs"/>
              </a:rPr>
              <a:t> recommendations which improve control and governance processes thereby helping the organization achieve its strategies and objectives.</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She looked at me funny.</a:t>
            </a:r>
          </a:p>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a:t>
            </a:r>
          </a:p>
          <a:p>
            <a:r>
              <a:rPr lang="en-US" sz="1200" b="0" i="0" u="none" strike="noStrike" kern="1200" baseline="0" dirty="0">
                <a:solidFill>
                  <a:schemeClr val="tx1"/>
                </a:solidFill>
                <a:latin typeface="+mn-lt"/>
                <a:ea typeface="+mn-ea"/>
                <a:cs typeface="+mn-cs"/>
              </a:rPr>
              <a:t>The approach I use relies on my understanding of the business process and its related risks.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Implement risk-based IT audit procedures based on a formal risk assessment methodology…</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Discussion </a:t>
            </a:r>
          </a:p>
          <a:p>
            <a:r>
              <a:rPr lang="en-US" sz="1200" b="0" i="0" u="none" strike="noStrike" kern="1200" baseline="0" dirty="0">
                <a:solidFill>
                  <a:schemeClr val="tx1"/>
                </a:solidFill>
                <a:latin typeface="+mn-lt"/>
                <a:ea typeface="+mn-ea"/>
                <a:cs typeface="+mn-cs"/>
              </a:rPr>
              <a:t>IT audit procedures will vary depending on: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philosophy and technical expertise of the audit department;  and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sophistication of end-user systems and supporting technologies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Take-away:</a:t>
            </a:r>
            <a:r>
              <a:rPr lang="en-US" sz="1200" b="0" i="0" u="none" strike="noStrike" kern="1200" baseline="0" dirty="0">
                <a:solidFill>
                  <a:schemeClr val="tx1"/>
                </a:solidFill>
                <a:latin typeface="+mn-lt"/>
                <a:ea typeface="+mn-ea"/>
                <a:cs typeface="+mn-cs"/>
              </a:rPr>
              <a:t>  To achieve effective coverage, the </a:t>
            </a:r>
            <a:r>
              <a:rPr lang="en-US" sz="1200" b="1" i="0" u="none" strike="noStrike" kern="1200" baseline="0" dirty="0">
                <a:solidFill>
                  <a:schemeClr val="tx1"/>
                </a:solidFill>
                <a:latin typeface="+mn-lt"/>
                <a:ea typeface="+mn-ea"/>
                <a:cs typeface="+mn-cs"/>
              </a:rPr>
              <a:t>audit program </a:t>
            </a:r>
            <a:r>
              <a:rPr lang="en-US" sz="1200" b="0" i="0" u="none" strike="noStrike" kern="1200" baseline="0" dirty="0">
                <a:solidFill>
                  <a:schemeClr val="tx1"/>
                </a:solidFill>
                <a:latin typeface="+mn-lt"/>
                <a:ea typeface="+mn-ea"/>
                <a:cs typeface="+mn-cs"/>
              </a:rPr>
              <a:t>must be consistent with the complexity of data processing activities reviewed. The audit procedures may include manual testing processes or computer-assisted audit programs</a:t>
            </a:r>
          </a:p>
          <a:p>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78E2723-D268-40E5-B881-C9A87B56967E}" type="slidenum">
              <a:rPr lang="en-US" smtClean="0"/>
              <a:t>8</a:t>
            </a:fld>
            <a:endParaRPr lang="en-US"/>
          </a:p>
        </p:txBody>
      </p:sp>
    </p:spTree>
    <p:extLst>
      <p:ext uri="{BB962C8B-B14F-4D97-AF65-F5344CB8AC3E}">
        <p14:creationId xmlns:p14="http://schemas.microsoft.com/office/powerpoint/2010/main" val="2707417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baseline="0" dirty="0">
                <a:solidFill>
                  <a:schemeClr val="tx1"/>
                </a:solidFill>
                <a:effectLst/>
                <a:latin typeface="+mn-lt"/>
                <a:ea typeface="+mn-ea"/>
                <a:cs typeface="+mn-cs"/>
              </a:rPr>
              <a:t>Concept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Value means different things to different people, depending on their perspective.”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Internal auditing </a:t>
            </a:r>
            <a:r>
              <a:rPr lang="en-US" sz="1200" b="0" i="0" kern="1200" dirty="0">
                <a:solidFill>
                  <a:schemeClr val="tx1"/>
                </a:solidFill>
                <a:effectLst/>
                <a:latin typeface="+mn-lt"/>
                <a:ea typeface="+mn-ea"/>
                <a:cs typeface="+mn-cs"/>
              </a:rPr>
              <a:t>is an independent, objective assurance and consulting activity designed to add value and improve an organization's operations. It helps an organization accomplish its objectives by bringing </a:t>
            </a:r>
            <a:r>
              <a:rPr lang="en-US" sz="1200" b="1" i="0" kern="1200" dirty="0">
                <a:solidFill>
                  <a:schemeClr val="tx1"/>
                </a:solidFill>
                <a:effectLst/>
                <a:latin typeface="+mn-lt"/>
                <a:ea typeface="+mn-ea"/>
                <a:cs typeface="+mn-cs"/>
              </a:rPr>
              <a:t>a systematic, disciplined approach </a:t>
            </a:r>
            <a:r>
              <a:rPr lang="en-US" sz="1200" b="0" i="0" kern="1200" dirty="0">
                <a:solidFill>
                  <a:schemeClr val="tx1"/>
                </a:solidFill>
                <a:effectLst/>
                <a:latin typeface="+mn-lt"/>
                <a:ea typeface="+mn-ea"/>
                <a:cs typeface="+mn-cs"/>
              </a:rPr>
              <a:t>to evaluate and improve the effectiveness of risk management, control, and governance processes.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Story Time **********************************************</a:t>
            </a:r>
          </a:p>
          <a:p>
            <a:pPr marL="0" indent="0">
              <a:buFont typeface="Arial" panose="020B0604020202020204" pitchFamily="34" charset="0"/>
              <a:buNone/>
            </a:pPr>
            <a:r>
              <a:rPr lang="en-US" sz="1200" b="0" i="0" kern="1200" dirty="0">
                <a:solidFill>
                  <a:schemeClr val="tx1"/>
                </a:solidFill>
                <a:effectLst/>
                <a:latin typeface="+mn-lt"/>
                <a:ea typeface="+mn-ea"/>
                <a:cs typeface="+mn-cs"/>
              </a:rPr>
              <a:t>My wife doesn’t know what I do.  When we started dating, she asked what I do…so, I told her: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a:t>
            </a:r>
            <a:r>
              <a:rPr lang="en-US" sz="1200" b="0" i="0" kern="1200" baseline="0" dirty="0">
                <a:solidFill>
                  <a:schemeClr val="tx1"/>
                </a:solidFill>
                <a:effectLst/>
                <a:latin typeface="+mn-lt"/>
                <a:ea typeface="+mn-ea"/>
                <a:cs typeface="+mn-cs"/>
              </a:rPr>
              <a:t> p</a:t>
            </a:r>
            <a:r>
              <a:rPr lang="en-US" sz="1200" b="0" i="0" kern="1200" dirty="0">
                <a:solidFill>
                  <a:schemeClr val="tx1"/>
                </a:solidFill>
                <a:effectLst/>
                <a:latin typeface="+mn-lt"/>
                <a:ea typeface="+mn-ea"/>
                <a:cs typeface="+mn-cs"/>
              </a:rPr>
              <a:t>rovide an independent and/or objective operational analysis following a </a:t>
            </a:r>
            <a:r>
              <a:rPr lang="en-US" sz="1200" b="1" i="0" kern="1200" dirty="0">
                <a:solidFill>
                  <a:schemeClr val="tx1"/>
                </a:solidFill>
                <a:effectLst/>
                <a:latin typeface="+mn-lt"/>
                <a:ea typeface="+mn-ea"/>
                <a:cs typeface="+mn-cs"/>
              </a:rPr>
              <a:t>systematic and disciplined approach </a:t>
            </a:r>
            <a:r>
              <a:rPr lang="en-US" sz="1200" b="0" i="0" kern="1200" dirty="0">
                <a:solidFill>
                  <a:schemeClr val="tx1"/>
                </a:solidFill>
                <a:effectLst/>
                <a:latin typeface="+mn-lt"/>
                <a:ea typeface="+mn-ea"/>
                <a:cs typeface="+mn-cs"/>
              </a:rPr>
              <a:t>to examine business functions and control activities, and provide</a:t>
            </a:r>
            <a:r>
              <a:rPr lang="en-US" sz="1200" b="0" i="0" kern="1200" baseline="0" dirty="0">
                <a:solidFill>
                  <a:schemeClr val="tx1"/>
                </a:solidFill>
                <a:effectLst/>
                <a:latin typeface="+mn-lt"/>
                <a:ea typeface="+mn-ea"/>
                <a:cs typeface="+mn-cs"/>
              </a:rPr>
              <a:t> recommendations which improve control and governance processes thereby helping the organization achieve its strategies and objectives.</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She looked at me funny.</a:t>
            </a: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Discussion</a:t>
            </a:r>
          </a:p>
          <a:p>
            <a:r>
              <a:rPr lang="en-US" sz="1200" b="0" i="0" u="none" strike="noStrike" kern="1200" baseline="0" dirty="0">
                <a:solidFill>
                  <a:schemeClr val="tx1"/>
                </a:solidFill>
                <a:latin typeface="+mn-lt"/>
                <a:ea typeface="+mn-ea"/>
                <a:cs typeface="+mn-cs"/>
              </a:rPr>
              <a:t>The approach I use relies on my </a:t>
            </a:r>
            <a:r>
              <a:rPr lang="en-US" sz="1200" b="1" i="0" u="none" strike="noStrike" kern="1200" baseline="0" dirty="0">
                <a:solidFill>
                  <a:schemeClr val="tx1"/>
                </a:solidFill>
                <a:latin typeface="+mn-lt"/>
                <a:ea typeface="+mn-ea"/>
                <a:cs typeface="+mn-cs"/>
              </a:rPr>
              <a:t>understanding of the business process and its related risks</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Implement risk-based IT audit procedures based on a formal risk assessment methodology.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audit procedures will vary depending on: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philosophy and technical expertise of the audit department;  and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sophistication of end-user systems and supporting technologies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Take-away:</a:t>
            </a:r>
            <a:r>
              <a:rPr lang="en-US" sz="1200" b="0" i="0" u="none" strike="noStrike" kern="1200" baseline="0" dirty="0">
                <a:solidFill>
                  <a:schemeClr val="tx1"/>
                </a:solidFill>
                <a:latin typeface="+mn-lt"/>
                <a:ea typeface="+mn-ea"/>
                <a:cs typeface="+mn-cs"/>
              </a:rPr>
              <a:t>  To achieve effective coverage, the audit program must be consistent with the complexity of data processing activities reviewed. The audit procedures may include manual testing processes or computer-assisted audit programs</a:t>
            </a:r>
          </a:p>
          <a:p>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78E2723-D268-40E5-B881-C9A87B56967E}" type="slidenum">
              <a:rPr lang="en-US" smtClean="0"/>
              <a:t>9</a:t>
            </a:fld>
            <a:endParaRPr lang="en-US"/>
          </a:p>
        </p:txBody>
      </p:sp>
    </p:spTree>
    <p:extLst>
      <p:ext uri="{BB962C8B-B14F-4D97-AF65-F5344CB8AC3E}">
        <p14:creationId xmlns:p14="http://schemas.microsoft.com/office/powerpoint/2010/main" val="2381290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0FD68EF-1B4B-49D3-BF71-C76734D257F0}" type="datetimeFigureOut">
              <a:rPr lang="en-US" smtClean="0"/>
              <a:t>5/2/2019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CD38997-5D6F-43B4-8883-97A986687B0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4699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0FD68EF-1B4B-49D3-BF71-C76734D257F0}"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38997-5D6F-43B4-8883-97A986687B09}" type="slidenum">
              <a:rPr lang="en-US" smtClean="0"/>
              <a:t>‹#›</a:t>
            </a:fld>
            <a:endParaRPr lang="en-US"/>
          </a:p>
        </p:txBody>
      </p:sp>
    </p:spTree>
    <p:extLst>
      <p:ext uri="{BB962C8B-B14F-4D97-AF65-F5344CB8AC3E}">
        <p14:creationId xmlns:p14="http://schemas.microsoft.com/office/powerpoint/2010/main" val="3212534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FD68EF-1B4B-49D3-BF71-C76734D257F0}"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38997-5D6F-43B4-8883-97A986687B0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8662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FD68EF-1B4B-49D3-BF71-C76734D257F0}"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38997-5D6F-43B4-8883-97A986687B0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7166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FD68EF-1B4B-49D3-BF71-C76734D257F0}"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38997-5D6F-43B4-8883-97A986687B09}" type="slidenum">
              <a:rPr lang="en-US" smtClean="0"/>
              <a:t>‹#›</a:t>
            </a:fld>
            <a:endParaRPr lang="en-US"/>
          </a:p>
        </p:txBody>
      </p:sp>
    </p:spTree>
    <p:extLst>
      <p:ext uri="{BB962C8B-B14F-4D97-AF65-F5344CB8AC3E}">
        <p14:creationId xmlns:p14="http://schemas.microsoft.com/office/powerpoint/2010/main" val="809611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FD68EF-1B4B-49D3-BF71-C76734D257F0}"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38997-5D6F-43B4-8883-97A986687B0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6163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FD68EF-1B4B-49D3-BF71-C76734D257F0}"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38997-5D6F-43B4-8883-97A986687B0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7375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FD68EF-1B4B-49D3-BF71-C76734D257F0}"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38997-5D6F-43B4-8883-97A986687B0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9384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FD68EF-1B4B-49D3-BF71-C76734D257F0}"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38997-5D6F-43B4-8883-97A986687B0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055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FD68EF-1B4B-49D3-BF71-C76734D257F0}"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38997-5D6F-43B4-8883-97A986687B09}" type="slidenum">
              <a:rPr lang="en-US" smtClean="0"/>
              <a:t>‹#›</a:t>
            </a:fld>
            <a:endParaRPr lang="en-US"/>
          </a:p>
        </p:txBody>
      </p:sp>
    </p:spTree>
    <p:extLst>
      <p:ext uri="{BB962C8B-B14F-4D97-AF65-F5344CB8AC3E}">
        <p14:creationId xmlns:p14="http://schemas.microsoft.com/office/powerpoint/2010/main" val="166593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FD68EF-1B4B-49D3-BF71-C76734D257F0}"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38997-5D6F-43B4-8883-97A986687B0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8583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FD68EF-1B4B-49D3-BF71-C76734D257F0}"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38997-5D6F-43B4-8883-97A986687B09}" type="slidenum">
              <a:rPr lang="en-US" smtClean="0"/>
              <a:t>‹#›</a:t>
            </a:fld>
            <a:endParaRPr lang="en-US"/>
          </a:p>
        </p:txBody>
      </p:sp>
    </p:spTree>
    <p:extLst>
      <p:ext uri="{BB962C8B-B14F-4D97-AF65-F5344CB8AC3E}">
        <p14:creationId xmlns:p14="http://schemas.microsoft.com/office/powerpoint/2010/main" val="1607985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FD68EF-1B4B-49D3-BF71-C76734D257F0}" type="datetimeFigureOut">
              <a:rPr lang="en-US" smtClean="0"/>
              <a:t>5/2/2019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D38997-5D6F-43B4-8883-97A986687B0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7974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FD68EF-1B4B-49D3-BF71-C76734D257F0}" type="datetimeFigureOut">
              <a:rPr lang="en-US" smtClean="0"/>
              <a:t>5/2/2019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D38997-5D6F-43B4-8883-97A986687B0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3808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D68EF-1B4B-49D3-BF71-C76734D257F0}" type="datetimeFigureOut">
              <a:rPr lang="en-US" smtClean="0"/>
              <a:t>5/2/2019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D38997-5D6F-43B4-8883-97A986687B09}" type="slidenum">
              <a:rPr lang="en-US" smtClean="0"/>
              <a:t>‹#›</a:t>
            </a:fld>
            <a:endParaRPr lang="en-US"/>
          </a:p>
        </p:txBody>
      </p:sp>
    </p:spTree>
    <p:extLst>
      <p:ext uri="{BB962C8B-B14F-4D97-AF65-F5344CB8AC3E}">
        <p14:creationId xmlns:p14="http://schemas.microsoft.com/office/powerpoint/2010/main" val="1536870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0FD68EF-1B4B-49D3-BF71-C76734D257F0}"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38997-5D6F-43B4-8883-97A986687B0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8513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0FD68EF-1B4B-49D3-BF71-C76734D257F0}"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38997-5D6F-43B4-8883-97A986687B09}" type="slidenum">
              <a:rPr lang="en-US" smtClean="0"/>
              <a:t>‹#›</a:t>
            </a:fld>
            <a:endParaRPr lang="en-US"/>
          </a:p>
        </p:txBody>
      </p:sp>
    </p:spTree>
    <p:extLst>
      <p:ext uri="{BB962C8B-B14F-4D97-AF65-F5344CB8AC3E}">
        <p14:creationId xmlns:p14="http://schemas.microsoft.com/office/powerpoint/2010/main" val="1711743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D68EF-1B4B-49D3-BF71-C76734D257F0}" type="datetimeFigureOut">
              <a:rPr lang="en-US" smtClean="0"/>
              <a:t>5/2/2019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CD38997-5D6F-43B4-8883-97A986687B09}" type="slidenum">
              <a:rPr lang="en-US" smtClean="0"/>
              <a:t>‹#›</a:t>
            </a:fld>
            <a:endParaRPr lang="en-US"/>
          </a:p>
        </p:txBody>
      </p:sp>
    </p:spTree>
    <p:extLst>
      <p:ext uri="{BB962C8B-B14F-4D97-AF65-F5344CB8AC3E}">
        <p14:creationId xmlns:p14="http://schemas.microsoft.com/office/powerpoint/2010/main" val="2727222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7062" y="2317531"/>
            <a:ext cx="9144000" cy="2695903"/>
          </a:xfrm>
        </p:spPr>
        <p:txBody>
          <a:bodyPr>
            <a:normAutofit/>
          </a:bodyPr>
          <a:lstStyle/>
          <a:p>
            <a:r>
              <a:rPr lang="en-US" sz="4400" dirty="0"/>
              <a:t>Basics to Performing</a:t>
            </a:r>
            <a:br>
              <a:rPr lang="en-US" dirty="0"/>
            </a:br>
            <a:r>
              <a:rPr lang="en-US" b="1" dirty="0"/>
              <a:t>Value-added</a:t>
            </a:r>
            <a:r>
              <a:rPr lang="en-US" dirty="0"/>
              <a:t> </a:t>
            </a:r>
            <a:br>
              <a:rPr lang="en-US" dirty="0"/>
            </a:br>
            <a:r>
              <a:rPr lang="en-US" sz="4400" dirty="0"/>
              <a:t>IT Audits</a:t>
            </a:r>
          </a:p>
        </p:txBody>
      </p:sp>
      <p:sp>
        <p:nvSpPr>
          <p:cNvPr id="3" name="Subtitle 2"/>
          <p:cNvSpPr>
            <a:spLocks noGrp="1"/>
          </p:cNvSpPr>
          <p:nvPr>
            <p:ph type="subTitle" idx="1"/>
          </p:nvPr>
        </p:nvSpPr>
        <p:spPr>
          <a:xfrm>
            <a:off x="6842234" y="5806396"/>
            <a:ext cx="5349767" cy="759941"/>
          </a:xfrm>
        </p:spPr>
        <p:txBody>
          <a:bodyPr anchor="b">
            <a:normAutofit fontScale="77500" lnSpcReduction="20000"/>
          </a:bodyPr>
          <a:lstStyle/>
          <a:p>
            <a:pPr algn="l"/>
            <a:r>
              <a:rPr lang="en-US" sz="2900" b="1" dirty="0"/>
              <a:t>Presented by</a:t>
            </a:r>
            <a:r>
              <a:rPr lang="en-US" sz="2900" dirty="0"/>
              <a:t>: </a:t>
            </a:r>
          </a:p>
          <a:p>
            <a:pPr algn="l"/>
            <a:r>
              <a:rPr lang="en-US" sz="2700" dirty="0"/>
              <a:t>Edwin Caron, CISM, CRISC, CIA, CISA, CBE</a:t>
            </a:r>
          </a:p>
        </p:txBody>
      </p:sp>
    </p:spTree>
    <p:extLst>
      <p:ext uri="{BB962C8B-B14F-4D97-AF65-F5344CB8AC3E}">
        <p14:creationId xmlns:p14="http://schemas.microsoft.com/office/powerpoint/2010/main" val="49590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“Value-added”</a:t>
            </a:r>
          </a:p>
        </p:txBody>
      </p:sp>
      <p:sp>
        <p:nvSpPr>
          <p:cNvPr id="3" name="Content Placeholder 2"/>
          <p:cNvSpPr>
            <a:spLocks noGrp="1"/>
          </p:cNvSpPr>
          <p:nvPr>
            <p:ph idx="1"/>
          </p:nvPr>
        </p:nvSpPr>
        <p:spPr/>
        <p:txBody>
          <a:bodyPr anchor="ctr"/>
          <a:lstStyle/>
          <a:p>
            <a:pPr marL="0" indent="0">
              <a:buNone/>
            </a:pPr>
            <a:r>
              <a:rPr lang="en-US" dirty="0"/>
              <a:t>Provide independent and/or objective operational analysis following a </a:t>
            </a:r>
            <a:r>
              <a:rPr lang="en-US" b="1" dirty="0"/>
              <a:t>systematic and disciplined approach </a:t>
            </a:r>
            <a:r>
              <a:rPr lang="en-US" dirty="0"/>
              <a:t>to examine business functions and control activities and provide recommendations which improve control and governance processes thereby helping the organization achieve its strategies and objectives.</a:t>
            </a:r>
          </a:p>
        </p:txBody>
      </p:sp>
    </p:spTree>
    <p:extLst>
      <p:ext uri="{BB962C8B-B14F-4D97-AF65-F5344CB8AC3E}">
        <p14:creationId xmlns:p14="http://schemas.microsoft.com/office/powerpoint/2010/main" val="9387831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“Value-added”</a:t>
            </a:r>
          </a:p>
        </p:txBody>
      </p:sp>
      <p:sp>
        <p:nvSpPr>
          <p:cNvPr id="3" name="Content Placeholder 2"/>
          <p:cNvSpPr>
            <a:spLocks noGrp="1"/>
          </p:cNvSpPr>
          <p:nvPr>
            <p:ph idx="1"/>
          </p:nvPr>
        </p:nvSpPr>
        <p:spPr>
          <a:xfrm>
            <a:off x="1295401" y="2556932"/>
            <a:ext cx="9601196" cy="2093896"/>
          </a:xfrm>
        </p:spPr>
        <p:txBody>
          <a:bodyPr anchor="ctr"/>
          <a:lstStyle/>
          <a:p>
            <a:pPr marL="0" indent="0">
              <a:buNone/>
            </a:pPr>
            <a:r>
              <a:rPr lang="en-US" b="1" dirty="0"/>
              <a:t>Implement risk-based IT audit procedures </a:t>
            </a:r>
            <a:r>
              <a:rPr lang="en-US" dirty="0"/>
              <a:t>based on a formal risk assessment methodology</a:t>
            </a:r>
          </a:p>
        </p:txBody>
      </p:sp>
    </p:spTree>
    <p:extLst>
      <p:ext uri="{BB962C8B-B14F-4D97-AF65-F5344CB8AC3E}">
        <p14:creationId xmlns:p14="http://schemas.microsoft.com/office/powerpoint/2010/main" val="13668266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we auditing</a:t>
            </a:r>
          </a:p>
        </p:txBody>
      </p:sp>
      <p:sp>
        <p:nvSpPr>
          <p:cNvPr id="3" name="Content Placeholder 2"/>
          <p:cNvSpPr>
            <a:spLocks noGrp="1"/>
          </p:cNvSpPr>
          <p:nvPr>
            <p:ph idx="1"/>
          </p:nvPr>
        </p:nvSpPr>
        <p:spPr>
          <a:xfrm>
            <a:off x="1295401" y="2556932"/>
            <a:ext cx="9601196" cy="2346144"/>
          </a:xfrm>
        </p:spPr>
        <p:txBody>
          <a:bodyPr anchor="ctr"/>
          <a:lstStyle/>
          <a:p>
            <a:pPr marL="0" indent="0" algn="ctr">
              <a:buNone/>
            </a:pPr>
            <a:r>
              <a:rPr lang="en-US" sz="4400" b="1" dirty="0"/>
              <a:t>The “IT audit universe”</a:t>
            </a:r>
          </a:p>
          <a:p>
            <a:endParaRPr lang="en-US" b="1" dirty="0"/>
          </a:p>
        </p:txBody>
      </p:sp>
    </p:spTree>
    <p:extLst>
      <p:ext uri="{BB962C8B-B14F-4D97-AF65-F5344CB8AC3E}">
        <p14:creationId xmlns:p14="http://schemas.microsoft.com/office/powerpoint/2010/main" val="1197354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we auditing</a:t>
            </a:r>
          </a:p>
        </p:txBody>
      </p:sp>
      <p:sp>
        <p:nvSpPr>
          <p:cNvPr id="3" name="Content Placeholder 2"/>
          <p:cNvSpPr>
            <a:spLocks noGrp="1"/>
          </p:cNvSpPr>
          <p:nvPr>
            <p:ph idx="1"/>
          </p:nvPr>
        </p:nvSpPr>
        <p:spPr>
          <a:xfrm>
            <a:off x="1295401" y="2767914"/>
            <a:ext cx="9601196" cy="1198605"/>
          </a:xfrm>
        </p:spPr>
        <p:txBody>
          <a:bodyPr anchor="ctr">
            <a:normAutofit/>
          </a:bodyPr>
          <a:lstStyle/>
          <a:p>
            <a:pPr marL="0" indent="0" algn="ctr">
              <a:buNone/>
            </a:pPr>
            <a:r>
              <a:rPr lang="en-US" sz="4400" b="1" dirty="0">
                <a:solidFill>
                  <a:schemeClr val="tx1"/>
                </a:solidFill>
              </a:rPr>
              <a:t>Common Controls</a:t>
            </a:r>
          </a:p>
        </p:txBody>
      </p:sp>
    </p:spTree>
    <p:extLst>
      <p:ext uri="{BB962C8B-B14F-4D97-AF65-F5344CB8AC3E}">
        <p14:creationId xmlns:p14="http://schemas.microsoft.com/office/powerpoint/2010/main" val="12972810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we auditing</a:t>
            </a:r>
          </a:p>
        </p:txBody>
      </p:sp>
      <p:sp>
        <p:nvSpPr>
          <p:cNvPr id="3" name="Content Placeholder 2"/>
          <p:cNvSpPr>
            <a:spLocks noGrp="1"/>
          </p:cNvSpPr>
          <p:nvPr>
            <p:ph idx="1"/>
          </p:nvPr>
        </p:nvSpPr>
        <p:spPr>
          <a:xfrm>
            <a:off x="1295401" y="2767914"/>
            <a:ext cx="9601196" cy="1322172"/>
          </a:xfrm>
        </p:spPr>
        <p:txBody>
          <a:bodyPr anchor="ctr">
            <a:normAutofit/>
          </a:bodyPr>
          <a:lstStyle/>
          <a:p>
            <a:pPr marL="0" indent="0" algn="ctr">
              <a:buFont typeface="Arial" panose="020B0604020202020204" pitchFamily="34" charset="0"/>
              <a:buNone/>
            </a:pPr>
            <a:r>
              <a:rPr lang="en-US" sz="4400" b="1" dirty="0">
                <a:solidFill>
                  <a:schemeClr val="tx1"/>
                </a:solidFill>
              </a:rPr>
              <a:t>Technical Controls</a:t>
            </a:r>
          </a:p>
        </p:txBody>
      </p:sp>
    </p:spTree>
    <p:extLst>
      <p:ext uri="{BB962C8B-B14F-4D97-AF65-F5344CB8AC3E}">
        <p14:creationId xmlns:p14="http://schemas.microsoft.com/office/powerpoint/2010/main" val="21300029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we auditing</a:t>
            </a:r>
          </a:p>
        </p:txBody>
      </p:sp>
      <p:sp>
        <p:nvSpPr>
          <p:cNvPr id="3" name="Content Placeholder 2"/>
          <p:cNvSpPr>
            <a:spLocks noGrp="1"/>
          </p:cNvSpPr>
          <p:nvPr>
            <p:ph idx="1"/>
          </p:nvPr>
        </p:nvSpPr>
        <p:spPr>
          <a:xfrm>
            <a:off x="1295401" y="2572698"/>
            <a:ext cx="9601196" cy="1776880"/>
          </a:xfrm>
        </p:spPr>
        <p:txBody>
          <a:bodyPr anchor="ctr">
            <a:noAutofit/>
          </a:bodyPr>
          <a:lstStyle/>
          <a:p>
            <a:pPr marL="0" indent="0" algn="ctr">
              <a:buFont typeface="Arial" panose="020B0604020202020204" pitchFamily="34" charset="0"/>
              <a:buNone/>
            </a:pPr>
            <a:r>
              <a:rPr lang="en-US" sz="4400" b="1" dirty="0">
                <a:solidFill>
                  <a:schemeClr val="tx1"/>
                </a:solidFill>
              </a:rPr>
              <a:t>Other Reviews</a:t>
            </a:r>
          </a:p>
        </p:txBody>
      </p:sp>
    </p:spTree>
    <p:extLst>
      <p:ext uri="{BB962C8B-B14F-4D97-AF65-F5344CB8AC3E}">
        <p14:creationId xmlns:p14="http://schemas.microsoft.com/office/powerpoint/2010/main" val="33547873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Other Words</a:t>
            </a:r>
          </a:p>
        </p:txBody>
      </p:sp>
      <p:sp>
        <p:nvSpPr>
          <p:cNvPr id="3" name="Content Placeholder 2"/>
          <p:cNvSpPr>
            <a:spLocks noGrp="1"/>
          </p:cNvSpPr>
          <p:nvPr>
            <p:ph idx="1"/>
          </p:nvPr>
        </p:nvSpPr>
        <p:spPr>
          <a:xfrm>
            <a:off x="1295401" y="3058510"/>
            <a:ext cx="9601196" cy="2817358"/>
          </a:xfrm>
        </p:spPr>
        <p:txBody>
          <a:bodyPr>
            <a:normAutofit/>
          </a:bodyPr>
          <a:lstStyle/>
          <a:p>
            <a:r>
              <a:rPr lang="en-US" sz="3200" b="1" dirty="0"/>
              <a:t>The “IT audit universe”</a:t>
            </a:r>
          </a:p>
          <a:p>
            <a:pPr lvl="1"/>
            <a:r>
              <a:rPr lang="en-US" sz="3200" dirty="0"/>
              <a:t>An inventory of </a:t>
            </a:r>
            <a:r>
              <a:rPr lang="en-US" sz="3200" b="1" dirty="0"/>
              <a:t>audit areas </a:t>
            </a:r>
            <a:r>
              <a:rPr lang="en-US" sz="3200" dirty="0"/>
              <a:t>that is compiled and maintained to identify areas for </a:t>
            </a:r>
            <a:r>
              <a:rPr lang="en-US" sz="3200" b="1" dirty="0"/>
              <a:t>audit</a:t>
            </a:r>
            <a:r>
              <a:rPr lang="en-US" sz="3200" dirty="0"/>
              <a:t> during the </a:t>
            </a:r>
            <a:r>
              <a:rPr lang="en-US" sz="3200" b="1" dirty="0"/>
              <a:t>audit</a:t>
            </a:r>
            <a:r>
              <a:rPr lang="en-US" sz="3200" dirty="0"/>
              <a:t> planning process.</a:t>
            </a:r>
            <a:endParaRPr lang="en-US" sz="3200" b="1" dirty="0"/>
          </a:p>
        </p:txBody>
      </p:sp>
    </p:spTree>
    <p:extLst>
      <p:ext uri="{BB962C8B-B14F-4D97-AF65-F5344CB8AC3E}">
        <p14:creationId xmlns:p14="http://schemas.microsoft.com/office/powerpoint/2010/main" val="21253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Control Areas</a:t>
            </a:r>
          </a:p>
        </p:txBody>
      </p:sp>
      <p:sp>
        <p:nvSpPr>
          <p:cNvPr id="3" name="Content Placeholder 2"/>
          <p:cNvSpPr>
            <a:spLocks noGrp="1"/>
          </p:cNvSpPr>
          <p:nvPr>
            <p:ph idx="1"/>
          </p:nvPr>
        </p:nvSpPr>
        <p:spPr/>
        <p:txBody>
          <a:bodyPr/>
          <a:lstStyle/>
          <a:p>
            <a:pPr marL="171450" indent="-171450"/>
            <a:r>
              <a:rPr lang="en-US" b="1" dirty="0"/>
              <a:t>Governance - </a:t>
            </a:r>
            <a:r>
              <a:rPr lang="en-US" dirty="0"/>
              <a:t>IS/IT strategy, policies, remediation of findings, performance monitoring and continuous audits;</a:t>
            </a:r>
          </a:p>
          <a:p>
            <a:pPr marL="171450" indent="-171450"/>
            <a:endParaRPr lang="en-US" dirty="0"/>
          </a:p>
        </p:txBody>
      </p:sp>
    </p:spTree>
    <p:extLst>
      <p:ext uri="{BB962C8B-B14F-4D97-AF65-F5344CB8AC3E}">
        <p14:creationId xmlns:p14="http://schemas.microsoft.com/office/powerpoint/2010/main" val="2196153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Control Areas</a:t>
            </a:r>
          </a:p>
        </p:txBody>
      </p:sp>
      <p:sp>
        <p:nvSpPr>
          <p:cNvPr id="3" name="Content Placeholder 2"/>
          <p:cNvSpPr>
            <a:spLocks noGrp="1"/>
          </p:cNvSpPr>
          <p:nvPr>
            <p:ph idx="1"/>
          </p:nvPr>
        </p:nvSpPr>
        <p:spPr/>
        <p:txBody>
          <a:bodyPr/>
          <a:lstStyle/>
          <a:p>
            <a:pPr marL="171450" indent="-171450"/>
            <a:r>
              <a:rPr lang="en-US" b="1" dirty="0"/>
              <a:t>Governance - </a:t>
            </a:r>
            <a:r>
              <a:rPr lang="en-US" dirty="0"/>
              <a:t>IS/IT strategy, policies, remediation of findings, performance monitoring and continuous audits;</a:t>
            </a:r>
          </a:p>
          <a:p>
            <a:pPr marL="171450" indent="-171450"/>
            <a:r>
              <a:rPr lang="en-US" b="1" dirty="0"/>
              <a:t>Operations </a:t>
            </a:r>
            <a:r>
              <a:rPr lang="en-US" dirty="0"/>
              <a:t>- Data centers, secure configuration of local and wide area networks, physical and logical security, disaster recovery and business continuity;</a:t>
            </a:r>
          </a:p>
          <a:p>
            <a:pPr marL="171450" indent="-171450"/>
            <a:endParaRPr lang="en-US" dirty="0"/>
          </a:p>
        </p:txBody>
      </p:sp>
    </p:spTree>
    <p:extLst>
      <p:ext uri="{BB962C8B-B14F-4D97-AF65-F5344CB8AC3E}">
        <p14:creationId xmlns:p14="http://schemas.microsoft.com/office/powerpoint/2010/main" val="884423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Control Areas</a:t>
            </a:r>
          </a:p>
        </p:txBody>
      </p:sp>
      <p:sp>
        <p:nvSpPr>
          <p:cNvPr id="3" name="Content Placeholder 2"/>
          <p:cNvSpPr>
            <a:spLocks noGrp="1"/>
          </p:cNvSpPr>
          <p:nvPr>
            <p:ph idx="1"/>
          </p:nvPr>
        </p:nvSpPr>
        <p:spPr/>
        <p:txBody>
          <a:bodyPr>
            <a:normAutofit fontScale="92500" lnSpcReduction="20000"/>
          </a:bodyPr>
          <a:lstStyle/>
          <a:p>
            <a:pPr marL="171450" indent="-171450"/>
            <a:r>
              <a:rPr lang="en-US" sz="2600" b="1" dirty="0"/>
              <a:t>Governance - </a:t>
            </a:r>
            <a:r>
              <a:rPr lang="en-US" sz="2600" dirty="0"/>
              <a:t>IS/IT strategy, policies, remediation of findings, performance monitoring and continuous audits;</a:t>
            </a:r>
          </a:p>
          <a:p>
            <a:pPr marL="171450" indent="-171450"/>
            <a:r>
              <a:rPr lang="en-US" sz="2600" b="1" dirty="0"/>
              <a:t>Operations </a:t>
            </a:r>
            <a:r>
              <a:rPr lang="en-US" sz="2600" dirty="0"/>
              <a:t>- Data centers, secure configuration of local and wide area networks, physical and logical security, disaster recovery and business continuity;</a:t>
            </a:r>
          </a:p>
          <a:p>
            <a:pPr marL="171450" indent="-171450"/>
            <a:r>
              <a:rPr lang="en-US" sz="2600" b="1" dirty="0"/>
              <a:t>External service providers</a:t>
            </a:r>
            <a:r>
              <a:rPr lang="en-US" sz="2600" dirty="0"/>
              <a:t>—Telecommunications, outsourcers, cloud service providers, maintenance companies, consultants, auditors, contract and relationship management, performance monitoring, and management (both at headquarters and delegated to remote offices)</a:t>
            </a:r>
          </a:p>
          <a:p>
            <a:pPr marL="171450" indent="-171450"/>
            <a:endParaRPr lang="en-US" dirty="0"/>
          </a:p>
        </p:txBody>
      </p:sp>
    </p:spTree>
    <p:extLst>
      <p:ext uri="{BB962C8B-B14F-4D97-AF65-F5344CB8AC3E}">
        <p14:creationId xmlns:p14="http://schemas.microsoft.com/office/powerpoint/2010/main" val="2596147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1295401" y="2572698"/>
            <a:ext cx="9601196" cy="3318936"/>
          </a:xfrm>
        </p:spPr>
        <p:txBody>
          <a:bodyPr anchor="ctr">
            <a:normAutofit fontScale="92500"/>
          </a:bodyPr>
          <a:lstStyle/>
          <a:p>
            <a:pPr marL="0" indent="0">
              <a:buNone/>
            </a:pPr>
            <a:r>
              <a:rPr lang="en-US" dirty="0"/>
              <a:t>Edwin Caron, CIA, CISM, CRISC, CISA, CBE - A Management Consultant with </a:t>
            </a:r>
            <a:r>
              <a:rPr lang="en-US" dirty="0" err="1"/>
              <a:t>Guidehouse</a:t>
            </a:r>
            <a:r>
              <a:rPr lang="en-US" dirty="0"/>
              <a:t> LLC (formerly, PwC’s National Security Practice), Mr. Caron began his career at The Navy Exchange Service Command (NEXCOM) as an internal auditor. He has almost 20 years of experience in IT Risk Management and Audit, and Audit Readiness consulting.</a:t>
            </a:r>
          </a:p>
          <a:p>
            <a:pPr marL="0" indent="0">
              <a:buNone/>
            </a:pPr>
            <a:r>
              <a:rPr lang="en-US" dirty="0"/>
              <a:t>Edwin grew up in Norfolk, Virginia, and graduated from Old Dominion University with a BS/BA in Finance. </a:t>
            </a:r>
          </a:p>
          <a:p>
            <a:pPr marL="0" indent="0">
              <a:buNone/>
            </a:pPr>
            <a:r>
              <a:rPr lang="en-US" dirty="0"/>
              <a:t>He lives in Springfield VA with his wife (Erica), son (</a:t>
            </a:r>
            <a:r>
              <a:rPr lang="en-US" dirty="0" err="1"/>
              <a:t>Sixto</a:t>
            </a:r>
            <a:r>
              <a:rPr lang="en-US" dirty="0"/>
              <a:t>) and pup (Isabella Stinker).</a:t>
            </a:r>
          </a:p>
          <a:p>
            <a:endParaRPr lang="en-US" dirty="0"/>
          </a:p>
        </p:txBody>
      </p:sp>
    </p:spTree>
    <p:extLst>
      <p:ext uri="{BB962C8B-B14F-4D97-AF65-F5344CB8AC3E}">
        <p14:creationId xmlns:p14="http://schemas.microsoft.com/office/powerpoint/2010/main" val="1512613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Areas</a:t>
            </a:r>
          </a:p>
        </p:txBody>
      </p:sp>
      <p:sp>
        <p:nvSpPr>
          <p:cNvPr id="3" name="Content Placeholder 2"/>
          <p:cNvSpPr>
            <a:spLocks noGrp="1"/>
          </p:cNvSpPr>
          <p:nvPr>
            <p:ph idx="1"/>
          </p:nvPr>
        </p:nvSpPr>
        <p:spPr/>
        <p:txBody>
          <a:bodyPr>
            <a:normAutofit/>
          </a:bodyPr>
          <a:lstStyle/>
          <a:p>
            <a:pPr marL="171450" indent="-171450"/>
            <a:r>
              <a:rPr lang="en-US" sz="2200" b="1" dirty="0"/>
              <a:t>Business applications</a:t>
            </a:r>
            <a:r>
              <a:rPr lang="en-US" sz="2200" dirty="0"/>
              <a:t>—Software (both packaged and custom), mobile apps, end-user computing (particularly spreadsheets and personal databases), license management, updates, patches and fixes, change management, accreditation, etc.</a:t>
            </a:r>
          </a:p>
          <a:p>
            <a:pPr marL="171450" indent="-171450"/>
            <a:endParaRPr lang="en-US" dirty="0"/>
          </a:p>
        </p:txBody>
      </p:sp>
    </p:spTree>
    <p:extLst>
      <p:ext uri="{BB962C8B-B14F-4D97-AF65-F5344CB8AC3E}">
        <p14:creationId xmlns:p14="http://schemas.microsoft.com/office/powerpoint/2010/main" val="2081982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Areas</a:t>
            </a:r>
          </a:p>
        </p:txBody>
      </p:sp>
      <p:sp>
        <p:nvSpPr>
          <p:cNvPr id="3" name="Content Placeholder 2"/>
          <p:cNvSpPr>
            <a:spLocks noGrp="1"/>
          </p:cNvSpPr>
          <p:nvPr>
            <p:ph idx="1"/>
          </p:nvPr>
        </p:nvSpPr>
        <p:spPr/>
        <p:txBody>
          <a:bodyPr>
            <a:normAutofit/>
          </a:bodyPr>
          <a:lstStyle/>
          <a:p>
            <a:pPr marL="171450" indent="-171450"/>
            <a:r>
              <a:rPr lang="en-US" sz="2200" b="1" dirty="0"/>
              <a:t>Business applications</a:t>
            </a:r>
            <a:r>
              <a:rPr lang="en-US" sz="2200" dirty="0"/>
              <a:t>—Software (both packaged and custom), mobile apps, end-user computing (particularly spreadsheets and personal databases), license management, updates, patches and fixes, change management, accreditation, etc.</a:t>
            </a:r>
          </a:p>
          <a:p>
            <a:pPr marL="171450" indent="-171450"/>
            <a:r>
              <a:rPr lang="en-US" sz="2200" b="1" dirty="0"/>
              <a:t>Mobile</a:t>
            </a:r>
            <a:r>
              <a:rPr lang="en-US" sz="2200" dirty="0"/>
              <a:t>—Bring your own device (BYOD), lost and compromised devices, access to sensitive corporate data, participation in social networks, disclosures of sensitive information, etc.</a:t>
            </a:r>
          </a:p>
          <a:p>
            <a:pPr marL="171450" indent="-171450"/>
            <a:endParaRPr lang="en-US" dirty="0"/>
          </a:p>
        </p:txBody>
      </p:sp>
    </p:spTree>
    <p:extLst>
      <p:ext uri="{BB962C8B-B14F-4D97-AF65-F5344CB8AC3E}">
        <p14:creationId xmlns:p14="http://schemas.microsoft.com/office/powerpoint/2010/main" val="864740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Areas</a:t>
            </a:r>
          </a:p>
        </p:txBody>
      </p:sp>
      <p:sp>
        <p:nvSpPr>
          <p:cNvPr id="3" name="Content Placeholder 2"/>
          <p:cNvSpPr>
            <a:spLocks noGrp="1"/>
          </p:cNvSpPr>
          <p:nvPr>
            <p:ph idx="1"/>
          </p:nvPr>
        </p:nvSpPr>
        <p:spPr/>
        <p:txBody>
          <a:bodyPr>
            <a:normAutofit fontScale="92500"/>
          </a:bodyPr>
          <a:lstStyle/>
          <a:p>
            <a:pPr marL="171450" indent="-171450"/>
            <a:r>
              <a:rPr lang="en-US" b="1" dirty="0"/>
              <a:t>Business applications</a:t>
            </a:r>
            <a:r>
              <a:rPr lang="en-US" dirty="0"/>
              <a:t>—Software (both packaged and custom), mobile apps, end-user computing (particularly spreadsheets and personal databases), license management, updates, patches and fixes, change management, accreditation, etc.</a:t>
            </a:r>
          </a:p>
          <a:p>
            <a:pPr marL="171450" indent="-171450"/>
            <a:r>
              <a:rPr lang="en-US" b="1" dirty="0"/>
              <a:t>Mobile</a:t>
            </a:r>
            <a:r>
              <a:rPr lang="en-US" dirty="0"/>
              <a:t>—Bring your own device (BYOD), lost and compromised devices, access to sensitive corporate data, participation in social networks, disclosures of sensitive information, etc.</a:t>
            </a:r>
          </a:p>
          <a:p>
            <a:pPr marL="171450" indent="-171450"/>
            <a:r>
              <a:rPr lang="en-US" b="1" dirty="0"/>
              <a:t>Emerging Technologies</a:t>
            </a:r>
            <a:r>
              <a:rPr lang="en-US" dirty="0"/>
              <a:t> – Artificial Intelligence, RPA and Distributed Ledger Technology</a:t>
            </a:r>
          </a:p>
          <a:p>
            <a:pPr marL="171450" indent="-171450"/>
            <a:endParaRPr lang="en-US" dirty="0"/>
          </a:p>
        </p:txBody>
      </p:sp>
    </p:spTree>
    <p:extLst>
      <p:ext uri="{BB962C8B-B14F-4D97-AF65-F5344CB8AC3E}">
        <p14:creationId xmlns:p14="http://schemas.microsoft.com/office/powerpoint/2010/main" val="560774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Reviews and Assessment Areas</a:t>
            </a:r>
          </a:p>
        </p:txBody>
      </p:sp>
      <p:sp>
        <p:nvSpPr>
          <p:cNvPr id="3" name="Content Placeholder 2"/>
          <p:cNvSpPr>
            <a:spLocks noGrp="1"/>
          </p:cNvSpPr>
          <p:nvPr>
            <p:ph idx="1"/>
          </p:nvPr>
        </p:nvSpPr>
        <p:spPr/>
        <p:txBody>
          <a:bodyPr>
            <a:normAutofit lnSpcReduction="10000"/>
          </a:bodyPr>
          <a:lstStyle/>
          <a:p>
            <a:pPr marL="171450" indent="-171450">
              <a:buFont typeface="Arial" panose="020B0604020202020204" pitchFamily="34" charset="0"/>
              <a:buChar char="•"/>
            </a:pPr>
            <a:r>
              <a:rPr lang="en-US" b="1" dirty="0">
                <a:solidFill>
                  <a:schemeClr val="tx1"/>
                </a:solidFill>
              </a:rPr>
              <a:t>Security</a:t>
            </a:r>
            <a:r>
              <a:rPr lang="en-US" dirty="0">
                <a:solidFill>
                  <a:schemeClr val="tx1"/>
                </a:solidFill>
              </a:rPr>
              <a:t>—Frameworks (e.g., ISO 27001 or NIST SP800-xx), awareness, certifications, breaches, etc.</a:t>
            </a:r>
          </a:p>
          <a:p>
            <a:pPr marL="171450" indent="-171450">
              <a:buFont typeface="Arial" panose="020B0604020202020204" pitchFamily="34" charset="0"/>
              <a:buChar char="•"/>
            </a:pPr>
            <a:r>
              <a:rPr lang="en-US" b="1" dirty="0">
                <a:solidFill>
                  <a:schemeClr val="tx1"/>
                </a:solidFill>
              </a:rPr>
              <a:t>Risk management</a:t>
            </a:r>
            <a:r>
              <a:rPr lang="en-US" dirty="0">
                <a:solidFill>
                  <a:schemeClr val="tx1"/>
                </a:solidFill>
              </a:rPr>
              <a:t>—Frameworks (e.g., COBIT 5 for Risk), risk assessments, mitigation measures, reviews, etc.</a:t>
            </a:r>
          </a:p>
          <a:p>
            <a:pPr marL="171450" indent="-171450">
              <a:buFont typeface="Arial" panose="020B0604020202020204" pitchFamily="34" charset="0"/>
              <a:buChar char="•"/>
            </a:pPr>
            <a:r>
              <a:rPr lang="en-US" b="1" dirty="0">
                <a:solidFill>
                  <a:schemeClr val="tx1"/>
                </a:solidFill>
              </a:rPr>
              <a:t>Data</a:t>
            </a:r>
            <a:r>
              <a:rPr lang="en-US" dirty="0">
                <a:solidFill>
                  <a:schemeClr val="tx1"/>
                </a:solidFill>
              </a:rPr>
              <a:t>—Quality, classification, data models, database administration, etc., and guidelines used </a:t>
            </a:r>
          </a:p>
          <a:p>
            <a:pPr marL="171450" indent="-171450">
              <a:buFont typeface="Arial" panose="020B0604020202020204" pitchFamily="34" charset="0"/>
              <a:buChar char="•"/>
            </a:pPr>
            <a:r>
              <a:rPr lang="en-US" b="1" dirty="0">
                <a:solidFill>
                  <a:schemeClr val="tx1"/>
                </a:solidFill>
              </a:rPr>
              <a:t>IS/IT projects</a:t>
            </a:r>
            <a:r>
              <a:rPr lang="en-US" dirty="0">
                <a:solidFill>
                  <a:schemeClr val="tx1"/>
                </a:solidFill>
              </a:rPr>
              <a:t>—Departures from plan (time/budget), change management, project management, changing risk areas, etc.</a:t>
            </a:r>
            <a:endParaRPr lang="en-US" dirty="0"/>
          </a:p>
          <a:p>
            <a:pPr marL="171450" indent="-171450"/>
            <a:endParaRPr lang="en-US" dirty="0"/>
          </a:p>
        </p:txBody>
      </p:sp>
    </p:spTree>
    <p:extLst>
      <p:ext uri="{BB962C8B-B14F-4D97-AF65-F5344CB8AC3E}">
        <p14:creationId xmlns:p14="http://schemas.microsoft.com/office/powerpoint/2010/main" val="2975075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audit</a:t>
            </a:r>
          </a:p>
        </p:txBody>
      </p:sp>
      <p:sp>
        <p:nvSpPr>
          <p:cNvPr id="3" name="Content Placeholder 2"/>
          <p:cNvSpPr>
            <a:spLocks noGrp="1"/>
          </p:cNvSpPr>
          <p:nvPr>
            <p:ph idx="1"/>
          </p:nvPr>
        </p:nvSpPr>
        <p:spPr>
          <a:xfrm>
            <a:off x="1295401" y="3150972"/>
            <a:ext cx="9601196" cy="2724895"/>
          </a:xfrm>
        </p:spPr>
        <p:txBody>
          <a:bodyPr/>
          <a:lstStyle/>
          <a:p>
            <a:pPr marL="0" indent="0" algn="ctr">
              <a:buNone/>
            </a:pPr>
            <a:r>
              <a:rPr lang="en-US" sz="3600" dirty="0"/>
              <a:t>Defining </a:t>
            </a:r>
            <a:r>
              <a:rPr lang="en-US" sz="3600" b="1" dirty="0"/>
              <a:t>audit objectives for each audit area</a:t>
            </a:r>
          </a:p>
          <a:p>
            <a:endParaRPr lang="en-US" dirty="0"/>
          </a:p>
          <a:p>
            <a:endParaRPr lang="en-US" dirty="0"/>
          </a:p>
        </p:txBody>
      </p:sp>
    </p:spTree>
    <p:extLst>
      <p:ext uri="{BB962C8B-B14F-4D97-AF65-F5344CB8AC3E}">
        <p14:creationId xmlns:p14="http://schemas.microsoft.com/office/powerpoint/2010/main" val="183537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Audit Objectives</a:t>
            </a:r>
            <a:endParaRPr lang="en-US" dirty="0"/>
          </a:p>
        </p:txBody>
      </p:sp>
      <p:sp>
        <p:nvSpPr>
          <p:cNvPr id="3" name="Content Placeholder 2"/>
          <p:cNvSpPr>
            <a:spLocks noGrp="1"/>
          </p:cNvSpPr>
          <p:nvPr>
            <p:ph idx="1"/>
          </p:nvPr>
        </p:nvSpPr>
        <p:spPr/>
        <p:txBody>
          <a:bodyPr/>
          <a:lstStyle/>
          <a:p>
            <a:pPr marL="0" indent="0">
              <a:buNone/>
            </a:pPr>
            <a:r>
              <a:rPr lang="en-US" b="1" dirty="0"/>
              <a:t>Audit Area</a:t>
            </a:r>
          </a:p>
          <a:p>
            <a:pPr marL="457200" lvl="1" indent="0">
              <a:buNone/>
            </a:pPr>
            <a:r>
              <a:rPr lang="en-US" b="1" dirty="0"/>
              <a:t>Operations </a:t>
            </a:r>
            <a:r>
              <a:rPr lang="en-US" dirty="0"/>
              <a:t>- Data centers, secure configuration of local and wide area networks, physical and logical security, disaster recovery and business continuity.</a:t>
            </a:r>
          </a:p>
          <a:p>
            <a:pPr marL="457200" lvl="1" indent="0">
              <a:buNone/>
            </a:pPr>
            <a:endParaRPr lang="en-US" dirty="0"/>
          </a:p>
          <a:p>
            <a:pPr marL="0" indent="0">
              <a:buNone/>
            </a:pPr>
            <a:r>
              <a:rPr lang="en-US" dirty="0"/>
              <a:t>Audit Objectives could include:</a:t>
            </a:r>
          </a:p>
          <a:p>
            <a:pPr marL="0" indent="0">
              <a:buNone/>
            </a:pPr>
            <a:endParaRPr lang="en-US" dirty="0"/>
          </a:p>
        </p:txBody>
      </p:sp>
    </p:spTree>
    <p:extLst>
      <p:ext uri="{BB962C8B-B14F-4D97-AF65-F5344CB8AC3E}">
        <p14:creationId xmlns:p14="http://schemas.microsoft.com/office/powerpoint/2010/main" val="1484761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Audit Objectives</a:t>
            </a:r>
            <a:endParaRPr lang="en-US" dirty="0"/>
          </a:p>
        </p:txBody>
      </p:sp>
      <p:sp>
        <p:nvSpPr>
          <p:cNvPr id="3" name="Content Placeholder 2"/>
          <p:cNvSpPr>
            <a:spLocks noGrp="1"/>
          </p:cNvSpPr>
          <p:nvPr>
            <p:ph idx="1"/>
          </p:nvPr>
        </p:nvSpPr>
        <p:spPr/>
        <p:txBody>
          <a:bodyPr/>
          <a:lstStyle/>
          <a:p>
            <a:pPr marL="0" indent="0">
              <a:buNone/>
            </a:pPr>
            <a:r>
              <a:rPr lang="en-US" b="1" dirty="0"/>
              <a:t>Audit Area</a:t>
            </a:r>
          </a:p>
          <a:p>
            <a:pPr marL="457200" lvl="1" indent="0">
              <a:buNone/>
            </a:pPr>
            <a:r>
              <a:rPr lang="en-US" b="1" dirty="0"/>
              <a:t>Operations </a:t>
            </a:r>
            <a:r>
              <a:rPr lang="en-US" dirty="0"/>
              <a:t>- Data centers, secure configuration of local and wide area networks, physical and logical security, disaster recovery and business continuity.</a:t>
            </a:r>
          </a:p>
          <a:p>
            <a:pPr marL="457200" lvl="1" indent="0">
              <a:buNone/>
            </a:pPr>
            <a:endParaRPr lang="en-US" dirty="0"/>
          </a:p>
          <a:p>
            <a:pPr marL="0" indent="0">
              <a:buNone/>
            </a:pPr>
            <a:r>
              <a:rPr lang="en-US" dirty="0"/>
              <a:t>Audit Objectives could include:</a:t>
            </a:r>
          </a:p>
          <a:p>
            <a:r>
              <a:rPr lang="en-US" dirty="0"/>
              <a:t>Operating systems “are securely configured and protected from unauthorized modification”.</a:t>
            </a:r>
          </a:p>
          <a:p>
            <a:pPr marL="0" indent="0">
              <a:buNone/>
            </a:pPr>
            <a:endParaRPr lang="en-US" dirty="0"/>
          </a:p>
        </p:txBody>
      </p:sp>
    </p:spTree>
    <p:extLst>
      <p:ext uri="{BB962C8B-B14F-4D97-AF65-F5344CB8AC3E}">
        <p14:creationId xmlns:p14="http://schemas.microsoft.com/office/powerpoint/2010/main" val="1213929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Audit Objectives</a:t>
            </a:r>
            <a:endParaRPr lang="en-US" dirty="0"/>
          </a:p>
        </p:txBody>
      </p:sp>
      <p:sp>
        <p:nvSpPr>
          <p:cNvPr id="3" name="Content Placeholder 2"/>
          <p:cNvSpPr>
            <a:spLocks noGrp="1"/>
          </p:cNvSpPr>
          <p:nvPr>
            <p:ph idx="1"/>
          </p:nvPr>
        </p:nvSpPr>
        <p:spPr/>
        <p:txBody>
          <a:bodyPr/>
          <a:lstStyle/>
          <a:p>
            <a:pPr marL="0" indent="0">
              <a:buNone/>
            </a:pPr>
            <a:r>
              <a:rPr lang="en-US" b="1" dirty="0"/>
              <a:t>Audit Area</a:t>
            </a:r>
          </a:p>
          <a:p>
            <a:pPr marL="457200" lvl="1" indent="0">
              <a:buNone/>
            </a:pPr>
            <a:r>
              <a:rPr lang="en-US" b="1" dirty="0"/>
              <a:t>Operations </a:t>
            </a:r>
            <a:r>
              <a:rPr lang="en-US" dirty="0"/>
              <a:t>- Data centers, secure configuration of local and wide area networks, physical and logical security, disaster recovery and business continuity.</a:t>
            </a:r>
          </a:p>
          <a:p>
            <a:pPr marL="457200" lvl="1" indent="0">
              <a:buNone/>
            </a:pPr>
            <a:endParaRPr lang="en-US" dirty="0"/>
          </a:p>
          <a:p>
            <a:pPr marL="0" indent="0">
              <a:buNone/>
            </a:pPr>
            <a:r>
              <a:rPr lang="en-US" dirty="0"/>
              <a:t>Audit Objectives could include:</a:t>
            </a:r>
          </a:p>
          <a:p>
            <a:r>
              <a:rPr lang="en-US" dirty="0"/>
              <a:t>Review of controls over physical and logical access to data center and hosted applications”.</a:t>
            </a:r>
          </a:p>
          <a:p>
            <a:pPr marL="0" indent="0">
              <a:buNone/>
            </a:pPr>
            <a:endParaRPr lang="en-US" dirty="0"/>
          </a:p>
        </p:txBody>
      </p:sp>
    </p:spTree>
    <p:extLst>
      <p:ext uri="{BB962C8B-B14F-4D97-AF65-F5344CB8AC3E}">
        <p14:creationId xmlns:p14="http://schemas.microsoft.com/office/powerpoint/2010/main" val="4046283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Audit Objectives</a:t>
            </a:r>
            <a:endParaRPr lang="en-US" dirty="0"/>
          </a:p>
        </p:txBody>
      </p:sp>
      <p:sp>
        <p:nvSpPr>
          <p:cNvPr id="3" name="Content Placeholder 2"/>
          <p:cNvSpPr>
            <a:spLocks noGrp="1"/>
          </p:cNvSpPr>
          <p:nvPr>
            <p:ph idx="1"/>
          </p:nvPr>
        </p:nvSpPr>
        <p:spPr/>
        <p:txBody>
          <a:bodyPr/>
          <a:lstStyle/>
          <a:p>
            <a:pPr marL="0" indent="0">
              <a:buNone/>
            </a:pPr>
            <a:r>
              <a:rPr lang="en-US" b="1" dirty="0"/>
              <a:t>Audit Area</a:t>
            </a:r>
          </a:p>
          <a:p>
            <a:pPr marL="457200" lvl="1" indent="0">
              <a:buNone/>
            </a:pPr>
            <a:r>
              <a:rPr lang="en-US" b="1" dirty="0"/>
              <a:t>Operations </a:t>
            </a:r>
            <a:r>
              <a:rPr lang="en-US" dirty="0"/>
              <a:t>- Data centers, secure configuration of local and wide area networks, physical and logical security, disaster recovery and business continuity.</a:t>
            </a:r>
          </a:p>
          <a:p>
            <a:pPr marL="457200" lvl="1" indent="0">
              <a:buNone/>
            </a:pPr>
            <a:endParaRPr lang="en-US" dirty="0"/>
          </a:p>
          <a:p>
            <a:pPr marL="0" indent="0">
              <a:buNone/>
            </a:pPr>
            <a:r>
              <a:rPr lang="en-US" dirty="0"/>
              <a:t>Audit Objectives could include:</a:t>
            </a:r>
          </a:p>
          <a:p>
            <a:r>
              <a:rPr lang="en-US" dirty="0"/>
              <a:t>Assessment of disaster recovery and business continuity plans and test methodologies.</a:t>
            </a:r>
          </a:p>
          <a:p>
            <a:pPr marL="0" indent="0">
              <a:buNone/>
            </a:pPr>
            <a:endParaRPr lang="en-US" dirty="0"/>
          </a:p>
        </p:txBody>
      </p:sp>
    </p:spTree>
    <p:extLst>
      <p:ext uri="{BB962C8B-B14F-4D97-AF65-F5344CB8AC3E}">
        <p14:creationId xmlns:p14="http://schemas.microsoft.com/office/powerpoint/2010/main" val="3442872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audit</a:t>
            </a:r>
          </a:p>
        </p:txBody>
      </p:sp>
      <p:sp>
        <p:nvSpPr>
          <p:cNvPr id="3" name="Content Placeholder 2"/>
          <p:cNvSpPr>
            <a:spLocks noGrp="1"/>
          </p:cNvSpPr>
          <p:nvPr>
            <p:ph idx="1"/>
          </p:nvPr>
        </p:nvSpPr>
        <p:spPr/>
        <p:txBody>
          <a:bodyPr/>
          <a:lstStyle/>
          <a:p>
            <a:r>
              <a:rPr lang="en-US" dirty="0"/>
              <a:t>Defining </a:t>
            </a:r>
            <a:r>
              <a:rPr lang="en-US" b="1" dirty="0"/>
              <a:t>audit objectives for each area</a:t>
            </a:r>
          </a:p>
          <a:p>
            <a:endParaRPr lang="en-US" dirty="0"/>
          </a:p>
          <a:p>
            <a:endParaRPr lang="en-US" dirty="0"/>
          </a:p>
        </p:txBody>
      </p:sp>
    </p:spTree>
    <p:extLst>
      <p:ext uri="{BB962C8B-B14F-4D97-AF65-F5344CB8AC3E}">
        <p14:creationId xmlns:p14="http://schemas.microsoft.com/office/powerpoint/2010/main" val="1271400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r>
              <a:rPr lang="en-US" dirty="0"/>
              <a:t>Defining a “value-added” IT Audit</a:t>
            </a:r>
          </a:p>
          <a:p>
            <a:r>
              <a:rPr lang="en-US" dirty="0"/>
              <a:t>Defining IT Audit Universe</a:t>
            </a:r>
          </a:p>
          <a:p>
            <a:r>
              <a:rPr lang="en-US" dirty="0"/>
              <a:t>Examples of “Low-hanging Fruit”</a:t>
            </a:r>
          </a:p>
          <a:p>
            <a:r>
              <a:rPr lang="en-US" dirty="0"/>
              <a:t>Summary Session</a:t>
            </a:r>
          </a:p>
          <a:p>
            <a:r>
              <a:rPr lang="en-US" dirty="0"/>
              <a:t>Q&amp;A</a:t>
            </a:r>
          </a:p>
        </p:txBody>
      </p:sp>
    </p:spTree>
    <p:extLst>
      <p:ext uri="{BB962C8B-B14F-4D97-AF65-F5344CB8AC3E}">
        <p14:creationId xmlns:p14="http://schemas.microsoft.com/office/powerpoint/2010/main" val="1046343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audit</a:t>
            </a:r>
          </a:p>
        </p:txBody>
      </p:sp>
      <p:sp>
        <p:nvSpPr>
          <p:cNvPr id="3" name="Content Placeholder 2"/>
          <p:cNvSpPr>
            <a:spLocks noGrp="1"/>
          </p:cNvSpPr>
          <p:nvPr>
            <p:ph idx="1"/>
          </p:nvPr>
        </p:nvSpPr>
        <p:spPr/>
        <p:txBody>
          <a:bodyPr/>
          <a:lstStyle/>
          <a:p>
            <a:r>
              <a:rPr lang="en-US" dirty="0"/>
              <a:t>Defining </a:t>
            </a:r>
            <a:r>
              <a:rPr lang="en-US" b="1" dirty="0"/>
              <a:t>audit objectives for each area</a:t>
            </a:r>
          </a:p>
          <a:p>
            <a:r>
              <a:rPr lang="en-US" dirty="0"/>
              <a:t>Understanding </a:t>
            </a:r>
            <a:r>
              <a:rPr lang="en-US" b="1" dirty="0"/>
              <a:t>Risk Tolerance</a:t>
            </a:r>
          </a:p>
          <a:p>
            <a:endParaRPr lang="en-US" dirty="0"/>
          </a:p>
          <a:p>
            <a:endParaRPr lang="en-US" dirty="0"/>
          </a:p>
          <a:p>
            <a:endParaRPr lang="en-US" dirty="0"/>
          </a:p>
        </p:txBody>
      </p:sp>
    </p:spTree>
    <p:extLst>
      <p:ext uri="{BB962C8B-B14F-4D97-AF65-F5344CB8AC3E}">
        <p14:creationId xmlns:p14="http://schemas.microsoft.com/office/powerpoint/2010/main" val="4262680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audit</a:t>
            </a:r>
          </a:p>
        </p:txBody>
      </p:sp>
      <p:sp>
        <p:nvSpPr>
          <p:cNvPr id="3" name="Content Placeholder 2"/>
          <p:cNvSpPr>
            <a:spLocks noGrp="1"/>
          </p:cNvSpPr>
          <p:nvPr>
            <p:ph idx="1"/>
          </p:nvPr>
        </p:nvSpPr>
        <p:spPr/>
        <p:txBody>
          <a:bodyPr/>
          <a:lstStyle/>
          <a:p>
            <a:r>
              <a:rPr lang="en-US" dirty="0"/>
              <a:t>Defining </a:t>
            </a:r>
            <a:r>
              <a:rPr lang="en-US" b="1" dirty="0"/>
              <a:t>audit objectives for each area</a:t>
            </a:r>
          </a:p>
          <a:p>
            <a:r>
              <a:rPr lang="en-US" dirty="0"/>
              <a:t>Understanding Risk Tolerance</a:t>
            </a:r>
          </a:p>
          <a:p>
            <a:r>
              <a:rPr lang="en-US" dirty="0"/>
              <a:t>Perform an </a:t>
            </a:r>
            <a:r>
              <a:rPr lang="en-US" b="1" dirty="0"/>
              <a:t>assessment of the risks </a:t>
            </a:r>
            <a:r>
              <a:rPr lang="en-US" dirty="0"/>
              <a:t>of adverse events </a:t>
            </a:r>
          </a:p>
          <a:p>
            <a:endParaRPr lang="en-US" dirty="0"/>
          </a:p>
          <a:p>
            <a:endParaRPr lang="en-US" dirty="0"/>
          </a:p>
          <a:p>
            <a:endParaRPr lang="en-US" dirty="0"/>
          </a:p>
        </p:txBody>
      </p:sp>
    </p:spTree>
    <p:extLst>
      <p:ext uri="{BB962C8B-B14F-4D97-AF65-F5344CB8AC3E}">
        <p14:creationId xmlns:p14="http://schemas.microsoft.com/office/powerpoint/2010/main" val="365940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audit</a:t>
            </a:r>
          </a:p>
        </p:txBody>
      </p:sp>
      <p:sp>
        <p:nvSpPr>
          <p:cNvPr id="3" name="Content Placeholder 2"/>
          <p:cNvSpPr>
            <a:spLocks noGrp="1"/>
          </p:cNvSpPr>
          <p:nvPr>
            <p:ph idx="1"/>
          </p:nvPr>
        </p:nvSpPr>
        <p:spPr/>
        <p:txBody>
          <a:bodyPr/>
          <a:lstStyle/>
          <a:p>
            <a:r>
              <a:rPr lang="en-US" dirty="0"/>
              <a:t>Defining </a:t>
            </a:r>
            <a:r>
              <a:rPr lang="en-US" b="1" dirty="0"/>
              <a:t>audit objectives for each area</a:t>
            </a:r>
          </a:p>
          <a:p>
            <a:r>
              <a:rPr lang="en-US" dirty="0"/>
              <a:t>Understanding Risk Tolerance</a:t>
            </a:r>
          </a:p>
          <a:p>
            <a:r>
              <a:rPr lang="en-US" dirty="0"/>
              <a:t>Perform an </a:t>
            </a:r>
            <a:r>
              <a:rPr lang="en-US" b="1" dirty="0"/>
              <a:t>assessment of the risks </a:t>
            </a:r>
            <a:r>
              <a:rPr lang="en-US" dirty="0"/>
              <a:t>of adverse events (What if?)</a:t>
            </a:r>
          </a:p>
          <a:p>
            <a:endParaRPr lang="en-US" dirty="0"/>
          </a:p>
          <a:p>
            <a:endParaRPr lang="en-US" dirty="0"/>
          </a:p>
        </p:txBody>
      </p:sp>
    </p:spTree>
    <p:extLst>
      <p:ext uri="{BB962C8B-B14F-4D97-AF65-F5344CB8AC3E}">
        <p14:creationId xmlns:p14="http://schemas.microsoft.com/office/powerpoint/2010/main" val="3273090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a:t>
            </a:r>
          </a:p>
        </p:txBody>
      </p:sp>
      <p:sp>
        <p:nvSpPr>
          <p:cNvPr id="3" name="Content Placeholder 2"/>
          <p:cNvSpPr>
            <a:spLocks noGrp="1"/>
          </p:cNvSpPr>
          <p:nvPr>
            <p:ph idx="1"/>
          </p:nvPr>
        </p:nvSpPr>
        <p:spPr/>
        <p:txBody>
          <a:bodyPr anchor="ctr">
            <a:normAutofit/>
          </a:bodyPr>
          <a:lstStyle/>
          <a:p>
            <a:pPr marL="0" indent="0" algn="ctr">
              <a:buNone/>
            </a:pPr>
            <a:r>
              <a:rPr lang="en-US" sz="6600" dirty="0"/>
              <a:t>2+2 = 5</a:t>
            </a:r>
          </a:p>
        </p:txBody>
      </p:sp>
    </p:spTree>
    <p:extLst>
      <p:ext uri="{BB962C8B-B14F-4D97-AF65-F5344CB8AC3E}">
        <p14:creationId xmlns:p14="http://schemas.microsoft.com/office/powerpoint/2010/main" val="4072152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a:t>
            </a:r>
          </a:p>
        </p:txBody>
      </p:sp>
      <p:sp>
        <p:nvSpPr>
          <p:cNvPr id="3" name="Content Placeholder 2"/>
          <p:cNvSpPr>
            <a:spLocks noGrp="1"/>
          </p:cNvSpPr>
          <p:nvPr>
            <p:ph idx="1"/>
          </p:nvPr>
        </p:nvSpPr>
        <p:spPr>
          <a:xfrm>
            <a:off x="1295401" y="2680138"/>
            <a:ext cx="9601196" cy="3195730"/>
          </a:xfrm>
        </p:spPr>
        <p:txBody>
          <a:bodyPr anchor="ctr">
            <a:normAutofit lnSpcReduction="10000"/>
          </a:bodyPr>
          <a:lstStyle/>
          <a:p>
            <a:pPr marL="0" indent="0" algn="ctr">
              <a:buNone/>
            </a:pPr>
            <a:endParaRPr lang="en-US" sz="4400" dirty="0"/>
          </a:p>
          <a:p>
            <a:pPr marL="0" indent="0" algn="ctr">
              <a:buNone/>
            </a:pPr>
            <a:r>
              <a:rPr lang="en-US" sz="3600" dirty="0"/>
              <a:t>If 2+2 = 5, then there must be</a:t>
            </a:r>
          </a:p>
          <a:p>
            <a:pPr marL="0" indent="0" algn="ctr">
              <a:buNone/>
            </a:pPr>
            <a:r>
              <a:rPr lang="en-US" sz="3600" b="1" dirty="0"/>
              <a:t>misconfiguration of a business logic/rules </a:t>
            </a:r>
            <a:r>
              <a:rPr lang="en-US" sz="3600" dirty="0"/>
              <a:t>resulting in systemic errors impacting every business transaction</a:t>
            </a:r>
            <a:r>
              <a:rPr lang="en-US" dirty="0"/>
              <a:t> </a:t>
            </a:r>
          </a:p>
          <a:p>
            <a:pPr marL="0" indent="0" algn="ctr">
              <a:buNone/>
            </a:pPr>
            <a:endParaRPr lang="en-US" sz="6600" dirty="0"/>
          </a:p>
        </p:txBody>
      </p:sp>
    </p:spTree>
    <p:extLst>
      <p:ext uri="{BB962C8B-B14F-4D97-AF65-F5344CB8AC3E}">
        <p14:creationId xmlns:p14="http://schemas.microsoft.com/office/powerpoint/2010/main" val="3893591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a:t>
            </a:r>
          </a:p>
        </p:txBody>
      </p:sp>
      <p:sp>
        <p:nvSpPr>
          <p:cNvPr id="3" name="Content Placeholder 2"/>
          <p:cNvSpPr>
            <a:spLocks noGrp="1"/>
          </p:cNvSpPr>
          <p:nvPr>
            <p:ph idx="1"/>
          </p:nvPr>
        </p:nvSpPr>
        <p:spPr>
          <a:xfrm>
            <a:off x="1295401" y="2556932"/>
            <a:ext cx="9601196" cy="2283082"/>
          </a:xfrm>
        </p:spPr>
        <p:txBody>
          <a:bodyPr anchor="ctr">
            <a:normAutofit/>
          </a:bodyPr>
          <a:lstStyle/>
          <a:p>
            <a:pPr marL="0" indent="0" algn="ctr">
              <a:buNone/>
            </a:pPr>
            <a:r>
              <a:rPr lang="en-US" sz="3600" dirty="0"/>
              <a:t>The use of unlicensed software exposes organizations to possible litigation</a:t>
            </a:r>
          </a:p>
        </p:txBody>
      </p:sp>
    </p:spTree>
    <p:extLst>
      <p:ext uri="{BB962C8B-B14F-4D97-AF65-F5344CB8AC3E}">
        <p14:creationId xmlns:p14="http://schemas.microsoft.com/office/powerpoint/2010/main" val="2135123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a:t>
            </a:r>
          </a:p>
        </p:txBody>
      </p:sp>
      <p:sp>
        <p:nvSpPr>
          <p:cNvPr id="3" name="Content Placeholder 2"/>
          <p:cNvSpPr>
            <a:spLocks noGrp="1"/>
          </p:cNvSpPr>
          <p:nvPr>
            <p:ph idx="1"/>
          </p:nvPr>
        </p:nvSpPr>
        <p:spPr>
          <a:xfrm>
            <a:off x="1295401" y="2556932"/>
            <a:ext cx="9601196" cy="2645689"/>
          </a:xfrm>
        </p:spPr>
        <p:txBody>
          <a:bodyPr anchor="ctr">
            <a:normAutofit/>
          </a:bodyPr>
          <a:lstStyle/>
          <a:p>
            <a:pPr marL="0" indent="0" algn="ctr">
              <a:buNone/>
            </a:pPr>
            <a:r>
              <a:rPr lang="en-US" sz="3600" dirty="0"/>
              <a:t>Major changes to existing applications and/or the introduction of new systems or data requirements increase the risks of data corruption</a:t>
            </a:r>
          </a:p>
        </p:txBody>
      </p:sp>
    </p:spTree>
    <p:extLst>
      <p:ext uri="{BB962C8B-B14F-4D97-AF65-F5344CB8AC3E}">
        <p14:creationId xmlns:p14="http://schemas.microsoft.com/office/powerpoint/2010/main" val="1891650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chor="ctr"/>
          <a:lstStyle/>
          <a:p>
            <a:pPr marL="0" indent="0">
              <a:buNone/>
            </a:pPr>
            <a:r>
              <a:rPr lang="en-US" dirty="0"/>
              <a:t>Establishing a “</a:t>
            </a:r>
            <a:r>
              <a:rPr lang="en-US" b="1" dirty="0"/>
              <a:t>risk-based</a:t>
            </a:r>
            <a:r>
              <a:rPr lang="en-US" dirty="0"/>
              <a:t>” IT Audit plan determines the priorities of the internal audit activity by </a:t>
            </a:r>
            <a:r>
              <a:rPr lang="en-US" b="1" dirty="0"/>
              <a:t>linking critical risks to specific objectives and business processes </a:t>
            </a:r>
            <a:r>
              <a:rPr lang="en-US" dirty="0"/>
              <a:t>to organize the audit universe and prioritize the risks</a:t>
            </a:r>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1017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838200" y="2554014"/>
            <a:ext cx="10515600" cy="3641610"/>
          </a:xfrm>
        </p:spPr>
        <p:txBody>
          <a:bodyPr/>
          <a:lstStyle/>
          <a:p>
            <a:r>
              <a:rPr lang="en-US" dirty="0"/>
              <a:t>The inclusion of IT audit coverage is essential to a value-added audit function;</a:t>
            </a:r>
          </a:p>
          <a:p>
            <a:r>
              <a:rPr lang="en-US" dirty="0"/>
              <a:t>Provides an early warning system;</a:t>
            </a:r>
          </a:p>
          <a:p>
            <a:r>
              <a:rPr lang="en-US" dirty="0"/>
              <a:t>Identifies issues and creates the opportunity for resolution before the issue becomes a “surprise.”</a:t>
            </a:r>
          </a:p>
          <a:p>
            <a:r>
              <a:rPr lang="en-US" dirty="0"/>
              <a:t>Integration with emerging technologies, provides a risk-agile and resilient internal audit program</a:t>
            </a:r>
          </a:p>
        </p:txBody>
      </p:sp>
    </p:spTree>
    <p:extLst>
      <p:ext uri="{BB962C8B-B14F-4D97-AF65-F5344CB8AC3E}">
        <p14:creationId xmlns:p14="http://schemas.microsoft.com/office/powerpoint/2010/main" val="3029653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838200" y="2727434"/>
            <a:ext cx="10515600" cy="3468189"/>
          </a:xfrm>
        </p:spPr>
        <p:txBody>
          <a:bodyPr>
            <a:normAutofit/>
          </a:bodyPr>
          <a:lstStyle/>
          <a:p>
            <a:pPr marL="0" indent="0" algn="ctr">
              <a:buNone/>
            </a:pPr>
            <a:r>
              <a:rPr lang="en-US" sz="9600" dirty="0"/>
              <a:t>?</a:t>
            </a:r>
          </a:p>
        </p:txBody>
      </p:sp>
    </p:spTree>
    <p:extLst>
      <p:ext uri="{BB962C8B-B14F-4D97-AF65-F5344CB8AC3E}">
        <p14:creationId xmlns:p14="http://schemas.microsoft.com/office/powerpoint/2010/main" val="812508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a:t>
            </a:r>
          </a:p>
        </p:txBody>
      </p:sp>
    </p:spTree>
    <p:extLst>
      <p:ext uri="{BB962C8B-B14F-4D97-AF65-F5344CB8AC3E}">
        <p14:creationId xmlns:p14="http://schemas.microsoft.com/office/powerpoint/2010/main" val="140775598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a:t>
            </a:r>
          </a:p>
        </p:txBody>
      </p:sp>
      <p:sp>
        <p:nvSpPr>
          <p:cNvPr id="3" name="Content Placeholder 2"/>
          <p:cNvSpPr>
            <a:spLocks noGrp="1"/>
          </p:cNvSpPr>
          <p:nvPr>
            <p:ph idx="1"/>
          </p:nvPr>
        </p:nvSpPr>
        <p:spPr>
          <a:xfrm>
            <a:off x="1295401" y="2556932"/>
            <a:ext cx="9601196" cy="1936240"/>
          </a:xfrm>
        </p:spPr>
        <p:txBody>
          <a:bodyPr anchor="ctr">
            <a:normAutofit/>
          </a:bodyPr>
          <a:lstStyle/>
          <a:p>
            <a:pPr marL="0" indent="0" algn="ctr">
              <a:buNone/>
            </a:pPr>
            <a:r>
              <a:rPr lang="en-US" sz="3200" b="1" dirty="0"/>
              <a:t>Question #1</a:t>
            </a:r>
            <a:r>
              <a:rPr lang="en-US" sz="3200" dirty="0"/>
              <a:t>:  How would you define Value-added audit?</a:t>
            </a:r>
          </a:p>
        </p:txBody>
      </p:sp>
    </p:spTree>
    <p:extLst>
      <p:ext uri="{BB962C8B-B14F-4D97-AF65-F5344CB8AC3E}">
        <p14:creationId xmlns:p14="http://schemas.microsoft.com/office/powerpoint/2010/main" val="50773644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“Value-added”</a:t>
            </a:r>
          </a:p>
        </p:txBody>
      </p:sp>
    </p:spTree>
    <p:extLst>
      <p:ext uri="{BB962C8B-B14F-4D97-AF65-F5344CB8AC3E}">
        <p14:creationId xmlns:p14="http://schemas.microsoft.com/office/powerpoint/2010/main" val="4937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“Value-added”</a:t>
            </a:r>
          </a:p>
        </p:txBody>
      </p:sp>
      <p:sp>
        <p:nvSpPr>
          <p:cNvPr id="3" name="Content Placeholder 2"/>
          <p:cNvSpPr>
            <a:spLocks noGrp="1"/>
          </p:cNvSpPr>
          <p:nvPr>
            <p:ph idx="1"/>
          </p:nvPr>
        </p:nvSpPr>
        <p:spPr>
          <a:xfrm>
            <a:off x="1295401" y="2556932"/>
            <a:ext cx="9601196" cy="2046599"/>
          </a:xfrm>
        </p:spPr>
        <p:txBody>
          <a:bodyPr anchor="ctr">
            <a:normAutofit/>
          </a:bodyPr>
          <a:lstStyle/>
          <a:p>
            <a:pPr marL="0" indent="0" algn="ctr">
              <a:buNone/>
            </a:pPr>
            <a:r>
              <a:rPr lang="en-US" sz="3600" dirty="0"/>
              <a:t>“Value” means different things to different people, depending on their perspective</a:t>
            </a:r>
          </a:p>
        </p:txBody>
      </p:sp>
    </p:spTree>
    <p:extLst>
      <p:ext uri="{BB962C8B-B14F-4D97-AF65-F5344CB8AC3E}">
        <p14:creationId xmlns:p14="http://schemas.microsoft.com/office/powerpoint/2010/main" val="11017129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a:t>
            </a:r>
          </a:p>
        </p:txBody>
      </p:sp>
    </p:spTree>
    <p:extLst>
      <p:ext uri="{BB962C8B-B14F-4D97-AF65-F5344CB8AC3E}">
        <p14:creationId xmlns:p14="http://schemas.microsoft.com/office/powerpoint/2010/main" val="1397991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a:t>
            </a:r>
          </a:p>
        </p:txBody>
      </p:sp>
      <p:sp>
        <p:nvSpPr>
          <p:cNvPr id="3" name="Content Placeholder 2"/>
          <p:cNvSpPr>
            <a:spLocks noGrp="1"/>
          </p:cNvSpPr>
          <p:nvPr>
            <p:ph idx="1"/>
          </p:nvPr>
        </p:nvSpPr>
        <p:spPr>
          <a:xfrm>
            <a:off x="1295401" y="2541166"/>
            <a:ext cx="9601196" cy="1762820"/>
          </a:xfrm>
        </p:spPr>
        <p:txBody>
          <a:bodyPr anchor="ctr">
            <a:normAutofit/>
          </a:bodyPr>
          <a:lstStyle/>
          <a:p>
            <a:pPr marL="0" indent="0" algn="ctr">
              <a:buNone/>
            </a:pPr>
            <a:r>
              <a:rPr lang="en-US" sz="3600" b="1" dirty="0"/>
              <a:t>Question #2</a:t>
            </a:r>
            <a:r>
              <a:rPr lang="en-US" sz="3600" dirty="0"/>
              <a:t>: What is the value of IT Auditors?</a:t>
            </a:r>
          </a:p>
        </p:txBody>
      </p:sp>
    </p:spTree>
    <p:extLst>
      <p:ext uri="{BB962C8B-B14F-4D97-AF65-F5344CB8AC3E}">
        <p14:creationId xmlns:p14="http://schemas.microsoft.com/office/powerpoint/2010/main" val="287063781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8769</Words>
  <Application>Microsoft Office PowerPoint</Application>
  <PresentationFormat>Widescreen</PresentationFormat>
  <Paragraphs>777</Paragraphs>
  <Slides>39</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Garamond</vt:lpstr>
      <vt:lpstr>Organic</vt:lpstr>
      <vt:lpstr>Basics to Performing Value-added  IT Audits</vt:lpstr>
      <vt:lpstr>Background</vt:lpstr>
      <vt:lpstr>Agenda</vt:lpstr>
      <vt:lpstr>Quiz</vt:lpstr>
      <vt:lpstr>Quiz</vt:lpstr>
      <vt:lpstr>Defining “Value-added”</vt:lpstr>
      <vt:lpstr>Defining “Value-added”</vt:lpstr>
      <vt:lpstr>Quiz</vt:lpstr>
      <vt:lpstr>Quiz</vt:lpstr>
      <vt:lpstr>Defining “Value-added”</vt:lpstr>
      <vt:lpstr>Defining “Value-added”</vt:lpstr>
      <vt:lpstr>What are we auditing</vt:lpstr>
      <vt:lpstr>What are we auditing</vt:lpstr>
      <vt:lpstr>What are we auditing</vt:lpstr>
      <vt:lpstr>What are we auditing</vt:lpstr>
      <vt:lpstr>In Other Words</vt:lpstr>
      <vt:lpstr>Common Control Areas</vt:lpstr>
      <vt:lpstr>Common Control Areas</vt:lpstr>
      <vt:lpstr>Common Control Areas</vt:lpstr>
      <vt:lpstr>Technical Areas</vt:lpstr>
      <vt:lpstr>Technical Areas</vt:lpstr>
      <vt:lpstr>Technical Areas</vt:lpstr>
      <vt:lpstr>Other Reviews and Assessment Areas</vt:lpstr>
      <vt:lpstr>How we audit</vt:lpstr>
      <vt:lpstr>Audit Objectives</vt:lpstr>
      <vt:lpstr>Audit Objectives</vt:lpstr>
      <vt:lpstr>Audit Objectives</vt:lpstr>
      <vt:lpstr>Audit Objectives</vt:lpstr>
      <vt:lpstr>How we audit</vt:lpstr>
      <vt:lpstr>How we audit</vt:lpstr>
      <vt:lpstr>How we audit</vt:lpstr>
      <vt:lpstr>How we audit</vt:lpstr>
      <vt:lpstr>What if?</vt:lpstr>
      <vt:lpstr>What if?</vt:lpstr>
      <vt:lpstr>What if?</vt:lpstr>
      <vt:lpstr>What if?</vt:lpstr>
      <vt:lpstr>Summary</vt:lpstr>
      <vt:lpstr>Summary</vt:lpstr>
      <vt:lpstr>Questions</vt:lpstr>
    </vt:vector>
  </TitlesOfParts>
  <Company>U.S. 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Caron, Edwin Fernandez CTR OSD OUSD A-S (USA)</dc:creator>
  <cp:lastModifiedBy>Nikki Brown</cp:lastModifiedBy>
  <cp:revision>137</cp:revision>
  <dcterms:created xsi:type="dcterms:W3CDTF">2019-04-01T14:10:57Z</dcterms:created>
  <dcterms:modified xsi:type="dcterms:W3CDTF">2019-05-02T16:17:49Z</dcterms:modified>
</cp:coreProperties>
</file>