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1"/>
  </p:notesMasterIdLst>
  <p:sldIdLst>
    <p:sldId id="256" r:id="rId2"/>
    <p:sldId id="408" r:id="rId3"/>
    <p:sldId id="424" r:id="rId4"/>
    <p:sldId id="405" r:id="rId5"/>
    <p:sldId id="409" r:id="rId6"/>
    <p:sldId id="410" r:id="rId7"/>
    <p:sldId id="413" r:id="rId8"/>
    <p:sldId id="414" r:id="rId9"/>
    <p:sldId id="416" r:id="rId10"/>
    <p:sldId id="419" r:id="rId11"/>
    <p:sldId id="418" r:id="rId12"/>
    <p:sldId id="420" r:id="rId13"/>
    <p:sldId id="417" r:id="rId14"/>
    <p:sldId id="421" r:id="rId15"/>
    <p:sldId id="422" r:id="rId16"/>
    <p:sldId id="423" r:id="rId17"/>
    <p:sldId id="425" r:id="rId18"/>
    <p:sldId id="407" r:id="rId19"/>
    <p:sldId id="426" r:id="rId20"/>
  </p:sldIdLst>
  <p:sldSz cx="9144000" cy="6858000" type="screen4x3"/>
  <p:notesSz cx="6873875" cy="1006316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59F14"/>
    <a:srgbClr val="00CC00"/>
    <a:srgbClr val="99FF33"/>
    <a:srgbClr val="FFCC66"/>
    <a:srgbClr val="000099"/>
    <a:srgbClr val="0066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5827" autoAdjust="0"/>
  </p:normalViewPr>
  <p:slideViewPr>
    <p:cSldViewPr>
      <p:cViewPr>
        <p:scale>
          <a:sx n="75" d="100"/>
          <a:sy n="75" d="100"/>
        </p:scale>
        <p:origin x="-1806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l" defTabSz="968375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54063"/>
            <a:ext cx="5033963" cy="3775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79963"/>
            <a:ext cx="5499100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8338"/>
            <a:ext cx="2978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l" defTabSz="968375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9558338"/>
            <a:ext cx="2978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B19B983E-914E-49A3-8078-587FC2706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15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FD84EC-A543-4196-A6BA-4E9C7B801365}" type="slidenum">
              <a:rPr lang="en-US" altLang="en-US" smtClean="0">
                <a:latin typeface="Tahoma" pitchFamily="34" charset="0"/>
              </a:rPr>
              <a:pPr/>
              <a:t>1</a:t>
            </a:fld>
            <a:endParaRPr lang="en-US" altLang="en-US" smtClean="0">
              <a:latin typeface="Tahoma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tradex.co.za/issuelogger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059F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kumimoji="1"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kumimoji="1" lang="en-US" altLang="en-US" sz="2400" smtClean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ZA" altLang="en-US" smtClean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ZA" altLang="en-US" smtClean="0"/>
            </a:p>
          </p:txBody>
        </p:sp>
      </p:grpSp>
      <p:pic>
        <p:nvPicPr>
          <p:cNvPr id="10" name="Picture 13" descr="logo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775325"/>
            <a:ext cx="10572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glob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837113"/>
            <a:ext cx="1895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2924175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rgbClr val="008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018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63575" y="981075"/>
            <a:ext cx="8229600" cy="1905000"/>
          </a:xfrm>
          <a:prstGeom prst="roundRect">
            <a:avLst>
              <a:gd name="adj" fmla="val 50000"/>
            </a:avLst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3132138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3C5518F-DD6C-469E-AF37-F6B7DC254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2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5AA4D-74F1-4045-A481-B640C69E1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7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0175" y="341313"/>
            <a:ext cx="2051050" cy="5443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41313"/>
            <a:ext cx="6003925" cy="5443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B1480-357A-4FCB-80EE-0262CB216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3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41313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060575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060575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20D99-2411-4D7C-81B0-2EC953B99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294FC-DA05-4C7D-9FD7-11A999C78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4A785-C3EC-4303-AA0C-A64D2842D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1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0575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060575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26EC5-1513-4EE4-83D5-D9F3FD861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9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02FCE-FD60-4569-AE68-F0001534B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3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96C42-F002-47FA-B388-741937006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0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C2190-E759-406D-B973-1C677B3ED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0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A2B30-5A7C-43C1-97D6-B248DC51E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5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8FC69-052D-487C-ACBD-1658156C2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7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etradex.co.za/issuelogger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/>
          <p:cNvGrpSpPr>
            <a:grpSpLocks/>
          </p:cNvGrpSpPr>
          <p:nvPr/>
        </p:nvGrpSpPr>
        <p:grpSpPr bwMode="auto">
          <a:xfrm>
            <a:off x="0" y="0"/>
            <a:ext cx="3200400" cy="6370638"/>
            <a:chOff x="0" y="0"/>
            <a:chExt cx="2016" cy="4320"/>
          </a:xfrm>
        </p:grpSpPr>
        <p:sp>
          <p:nvSpPr>
            <p:cNvPr id="1036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059F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ZA" altLang="en-US" smtClean="0"/>
            </a:p>
          </p:txBody>
        </p:sp>
        <p:sp>
          <p:nvSpPr>
            <p:cNvPr id="1037" name="Freeform 5"/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059F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ZA"/>
            </a:p>
          </p:txBody>
        </p:sp>
      </p:grpSp>
      <p:grpSp>
        <p:nvGrpSpPr>
          <p:cNvPr id="1027" name="Group 6"/>
          <p:cNvGrpSpPr>
            <a:grpSpLocks/>
          </p:cNvGrpSpPr>
          <p:nvPr/>
        </p:nvGrpSpPr>
        <p:grpSpPr bwMode="auto">
          <a:xfrm>
            <a:off x="349250" y="1768475"/>
            <a:ext cx="7391400" cy="147638"/>
            <a:chOff x="144" y="1248"/>
            <a:chExt cx="4656" cy="201"/>
          </a:xfrm>
        </p:grpSpPr>
        <p:sp>
          <p:nvSpPr>
            <p:cNvPr id="1034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1"/>
            </a:xfrm>
            <a:prstGeom prst="roundRect">
              <a:avLst>
                <a:gd name="adj" fmla="val 0"/>
              </a:avLst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ZA" altLang="en-US" smtClean="0"/>
            </a:p>
          </p:txBody>
        </p:sp>
        <p:sp>
          <p:nvSpPr>
            <p:cNvPr id="1035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ZA" altLang="en-US" smtClean="0"/>
            </a:p>
          </p:txBody>
        </p:sp>
      </p:grpSp>
      <p:sp>
        <p:nvSpPr>
          <p:cNvPr id="1028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41313"/>
            <a:ext cx="7924800" cy="1143000"/>
          </a:xfrm>
          <a:prstGeom prst="roundRect">
            <a:avLst>
              <a:gd name="adj" fmla="val 2166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60575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69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 eaLnBrk="1" hangingPunct="1">
              <a:defRPr sz="14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747D7BF-95FF-4629-9805-3FDCBF20F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14" descr="logo">
            <a:hlinkClick r:id="rId14" tooltip="Hom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686425"/>
            <a:ext cx="105568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.eccles@etradex.co.z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Anton.eccles@etradex.co.z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00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054CAF-15F3-4359-B04D-254A8A33F9FA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 smtClean="0">
              <a:solidFill>
                <a:schemeClr val="bg1"/>
              </a:solidFill>
            </a:endParaRPr>
          </a:p>
        </p:txBody>
      </p:sp>
      <p:sp>
        <p:nvSpPr>
          <p:cNvPr id="3075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63575" y="981075"/>
            <a:ext cx="8301038" cy="1943100"/>
          </a:xfrm>
        </p:spPr>
        <p:txBody>
          <a:bodyPr/>
          <a:lstStyle/>
          <a:p>
            <a:r>
              <a:rPr lang="en-ZA" dirty="0"/>
              <a:t>Customs 2 Customs Connectivity : an African </a:t>
            </a:r>
            <a:br>
              <a:rPr lang="en-ZA" dirty="0"/>
            </a:br>
            <a:r>
              <a:rPr lang="en-ZA" dirty="0"/>
              <a:t>Success Story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5988" y="3480767"/>
            <a:ext cx="4013200" cy="95634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1200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sz="1200" b="1" dirty="0"/>
          </a:p>
          <a:p>
            <a:pPr eaLnBrk="1" hangingPunct="1">
              <a:lnSpc>
                <a:spcPct val="90000"/>
              </a:lnSpc>
            </a:pPr>
            <a:endParaRPr lang="en-US" altLang="en-US" sz="1200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sz="12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200" b="1" dirty="0"/>
              <a:t>Anton </a:t>
            </a:r>
            <a:r>
              <a:rPr lang="en-US" altLang="en-US" sz="1200" b="1" dirty="0" smtClean="0"/>
              <a:t>Eccles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b="1" dirty="0" smtClean="0"/>
              <a:t>Solutions Architect</a:t>
            </a:r>
            <a:endParaRPr lang="en-US" altLang="en-US" sz="12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1200" b="1" dirty="0" smtClean="0"/>
              <a:t>eTradex (Pty) Ltd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b="1" dirty="0">
                <a:hlinkClick r:id="rId3"/>
              </a:rPr>
              <a:t>a</a:t>
            </a:r>
            <a:r>
              <a:rPr lang="en-US" altLang="en-US" sz="1200" b="1" dirty="0" smtClean="0">
                <a:hlinkClick r:id="rId3"/>
              </a:rPr>
              <a:t>nton.eccles@etradex.co.za</a:t>
            </a:r>
            <a:r>
              <a:rPr lang="en-US" altLang="en-US" sz="1200" b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000" b="1" dirty="0" smtClean="0"/>
              <a:t>May 2015</a:t>
            </a:r>
            <a:endParaRPr lang="en-US" altLang="en-US" b="1" dirty="0" smtClean="0"/>
          </a:p>
        </p:txBody>
      </p:sp>
      <p:pic>
        <p:nvPicPr>
          <p:cNvPr id="2050" name="Picture 2" descr="C:\Users\AntonEccles\Documents\eTradex\eTradex\shutterstock_771337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278092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3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PROJECT JOURNEY </a:t>
            </a:r>
            <a:br>
              <a:rPr lang="en-ZA" dirty="0"/>
            </a:br>
            <a:r>
              <a:rPr lang="en-ZA" sz="2000" dirty="0" smtClean="0"/>
              <a:t>Phase 1 – Data Mapping Agreement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294FC-DA05-4C7D-9FD7-11A999C780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358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PROJECT JOURNEY </a:t>
            </a:r>
            <a:br>
              <a:rPr lang="en-ZA" dirty="0"/>
            </a:br>
            <a:r>
              <a:rPr lang="en-ZA" sz="2000" dirty="0" smtClean="0"/>
              <a:t>Phase 1 </a:t>
            </a:r>
            <a:r>
              <a:rPr lang="en-ZA" sz="2000" dirty="0"/>
              <a:t>– “Customs Connect</a:t>
            </a:r>
            <a:r>
              <a:rPr lang="en-ZA" sz="2000" dirty="0" smtClean="0"/>
              <a:t>” Searchable Consignment </a:t>
            </a:r>
            <a:r>
              <a:rPr lang="en-ZA" sz="2000" dirty="0"/>
              <a:t>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294FC-DA05-4C7D-9FD7-11A999C780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6" y="1628801"/>
            <a:ext cx="9135414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4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PROJECT JOURNEY </a:t>
            </a:r>
            <a:br>
              <a:rPr lang="en-ZA" dirty="0"/>
            </a:br>
            <a:r>
              <a:rPr lang="en-ZA" sz="2000" dirty="0" smtClean="0"/>
              <a:t>Phase 1 </a:t>
            </a:r>
            <a:r>
              <a:rPr lang="en-ZA" sz="2000" dirty="0"/>
              <a:t>– “Customs Connect</a:t>
            </a:r>
            <a:r>
              <a:rPr lang="en-ZA" sz="2000" dirty="0" smtClean="0"/>
              <a:t>” SAD500 View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294FC-DA05-4C7D-9FD7-11A999C780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8113"/>
            <a:ext cx="9144000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3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PROJECT JOURNEY </a:t>
            </a:r>
            <a:br>
              <a:rPr lang="en-ZA" dirty="0"/>
            </a:br>
            <a:r>
              <a:rPr lang="en-ZA" sz="2000" dirty="0" smtClean="0"/>
              <a:t>Phase 2 – Declaration Matching (February 2015)</a:t>
            </a:r>
            <a:endParaRPr lang="en-Z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693025" cy="4680520"/>
          </a:xfrm>
        </p:spPr>
        <p:txBody>
          <a:bodyPr/>
          <a:lstStyle/>
          <a:p>
            <a:pPr marL="0" lvl="2" indent="0" algn="ctr">
              <a:buNone/>
            </a:pPr>
            <a:r>
              <a:rPr lang="en-ZA" sz="2400" b="1" dirty="0">
                <a:solidFill>
                  <a:srgbClr val="FF0000"/>
                </a:solidFill>
              </a:rPr>
              <a:t>Going beyond Data Exchange and Extracting Real Value for Customs Officers and Customs </a:t>
            </a:r>
            <a:r>
              <a:rPr lang="en-ZA" sz="2400" b="1" dirty="0" smtClean="0">
                <a:solidFill>
                  <a:srgbClr val="FF0000"/>
                </a:solidFill>
              </a:rPr>
              <a:t>Authority</a:t>
            </a:r>
          </a:p>
          <a:p>
            <a:pPr marL="0" lvl="2" indent="0" algn="ctr">
              <a:buNone/>
            </a:pPr>
            <a:endParaRPr lang="en-ZA" sz="1200" dirty="0" smtClean="0"/>
          </a:p>
          <a:p>
            <a:pPr eaLnBrk="1" hangingPunct="1">
              <a:lnSpc>
                <a:spcPct val="80000"/>
              </a:lnSpc>
            </a:pPr>
            <a:r>
              <a:rPr lang="en-ZA" sz="2000" b="1" dirty="0"/>
              <a:t>Automated Matching of SARS Export Declaration to SRA Import Declaration </a:t>
            </a:r>
          </a:p>
          <a:p>
            <a:pPr marL="8001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1800" dirty="0"/>
              <a:t>WCO UCR not yet implemented, but utilise</a:t>
            </a:r>
          </a:p>
          <a:p>
            <a:pPr marL="8001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1800" dirty="0"/>
              <a:t>Multiple Data elements for the automation of the matching of declarations</a:t>
            </a:r>
          </a:p>
          <a:p>
            <a:pPr eaLnBrk="1" hangingPunct="1">
              <a:lnSpc>
                <a:spcPct val="80000"/>
              </a:lnSpc>
            </a:pPr>
            <a:endParaRPr lang="en-ZA" sz="1200" dirty="0"/>
          </a:p>
          <a:p>
            <a:pPr eaLnBrk="1" hangingPunct="1">
              <a:lnSpc>
                <a:spcPct val="80000"/>
              </a:lnSpc>
            </a:pPr>
            <a:r>
              <a:rPr lang="en-ZA" sz="2000" b="1" dirty="0"/>
              <a:t>Automated Risk Analysis and Profiling</a:t>
            </a:r>
          </a:p>
          <a:p>
            <a:pPr marL="8001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1800" dirty="0"/>
              <a:t>Reference Pricing Engine based on SARS Data</a:t>
            </a:r>
          </a:p>
          <a:p>
            <a:pPr marL="8001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1800" dirty="0"/>
              <a:t>Discrepancies between Export and Import Declarations</a:t>
            </a:r>
          </a:p>
          <a:p>
            <a:pPr eaLnBrk="1" hangingPunct="1">
              <a:lnSpc>
                <a:spcPct val="80000"/>
              </a:lnSpc>
            </a:pPr>
            <a:endParaRPr lang="en-ZA" sz="1200" dirty="0"/>
          </a:p>
          <a:p>
            <a:pPr eaLnBrk="1" hangingPunct="1">
              <a:lnSpc>
                <a:spcPct val="80000"/>
              </a:lnSpc>
            </a:pPr>
            <a:r>
              <a:rPr lang="en-ZA" sz="2000" b="1" dirty="0"/>
              <a:t>Information Visibility and training and deployment at all Border Posts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ZA" sz="1200" b="1" dirty="0"/>
          </a:p>
          <a:p>
            <a:pPr eaLnBrk="1" hangingPunct="1">
              <a:lnSpc>
                <a:spcPct val="80000"/>
              </a:lnSpc>
            </a:pPr>
            <a:r>
              <a:rPr lang="en-ZA" sz="2000" b="1" dirty="0"/>
              <a:t>Workflow to flag declarations for further actions by Customs Officers at Border Posts</a:t>
            </a: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294FC-DA05-4C7D-9FD7-11A999C780E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PROJECT JOURNEY </a:t>
            </a:r>
            <a:br>
              <a:rPr lang="en-ZA" dirty="0"/>
            </a:br>
            <a:r>
              <a:rPr lang="en-ZA" sz="2000" dirty="0" smtClean="0"/>
              <a:t>Phase 2 – “Customs Connect” Automated Matching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294FC-DA05-4C7D-9FD7-11A999C780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3"/>
            <a:ext cx="9144000" cy="536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0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PROJECT JOURNEY </a:t>
            </a:r>
            <a:br>
              <a:rPr lang="en-ZA" dirty="0"/>
            </a:br>
            <a:r>
              <a:rPr lang="en-ZA" sz="2000" dirty="0" smtClean="0"/>
              <a:t>Phase 2 – “Customs Connect” Risk Profiling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294FC-DA05-4C7D-9FD7-11A999C780E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65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C2C and Trade Facilitation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ZA" b="1" dirty="0" smtClean="0"/>
              <a:t>WCO GNC and C2C connectivity does not enhance trade facilitation in itself. The use of the data is key: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ZA" dirty="0" smtClean="0"/>
          </a:p>
          <a:p>
            <a:pPr marL="857250" lvl="1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2800" dirty="0" smtClean="0"/>
              <a:t>Pre-population of Import Declaration</a:t>
            </a:r>
          </a:p>
          <a:p>
            <a:pPr marL="857250" lvl="1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2800" dirty="0" smtClean="0"/>
              <a:t>Advanced Risk Analysis</a:t>
            </a:r>
          </a:p>
          <a:p>
            <a:pPr marL="857250" lvl="1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2800" dirty="0" smtClean="0"/>
              <a:t>Acquittal of Customs Declarations and Border Control.</a:t>
            </a:r>
          </a:p>
          <a:p>
            <a:pPr marL="857250" lvl="1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2800" dirty="0"/>
              <a:t>Post Clearance </a:t>
            </a:r>
            <a:r>
              <a:rPr lang="en-ZA" sz="2800" dirty="0" smtClean="0"/>
              <a:t>Auditing</a:t>
            </a:r>
            <a:endParaRPr lang="en-ZA" sz="2800" dirty="0" smtClean="0"/>
          </a:p>
          <a:p>
            <a:pPr marL="857250" lvl="1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2800" dirty="0" smtClean="0"/>
              <a:t>Statistical </a:t>
            </a:r>
            <a:r>
              <a:rPr lang="en-ZA" sz="2800" dirty="0" smtClean="0"/>
              <a:t>Reporting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294FC-DA05-4C7D-9FD7-11A999C780E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4209" y="3244334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Achievements to Date</a:t>
            </a:r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3274209" y="3244334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Achievements to Date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266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Customs Connect Solution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0575"/>
            <a:ext cx="7693025" cy="4680793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dirty="0" smtClean="0"/>
              <a:t>Customs to Customs Connectivity </a:t>
            </a:r>
          </a:p>
          <a:p>
            <a:pPr marL="857250" lvl="1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2000" dirty="0" smtClean="0"/>
              <a:t>WCO Data Model Version 3</a:t>
            </a:r>
          </a:p>
          <a:p>
            <a:pPr marL="857250" lvl="1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2000" dirty="0" smtClean="0"/>
              <a:t>GOVCBR Message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dirty="0" smtClean="0"/>
              <a:t>Integrated with ASYCUDA ++ and World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dirty="0"/>
              <a:t>Automated Customs Declaration </a:t>
            </a:r>
            <a:r>
              <a:rPr lang="en-ZA" dirty="0" smtClean="0"/>
              <a:t>Matching and Acquittal 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dirty="0" smtClean="0"/>
              <a:t>Risk Profiling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dirty="0" smtClean="0"/>
              <a:t>Trader Connect – Prepopulate Customs Declaration:</a:t>
            </a:r>
          </a:p>
          <a:p>
            <a:pPr marL="857250" lvl="1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dirty="0" smtClean="0"/>
              <a:t>ASYCUDA ++</a:t>
            </a:r>
          </a:p>
          <a:p>
            <a:pPr marL="857250" lvl="1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dirty="0" smtClean="0"/>
              <a:t>ASYCUDA World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dirty="0" smtClean="0"/>
              <a:t>Statistical Reporting</a:t>
            </a:r>
          </a:p>
          <a:p>
            <a:pPr marL="857250" lvl="1" indent="-457200" eaLnBrk="1" hangingPunct="1">
              <a:lnSpc>
                <a:spcPct val="80000"/>
              </a:lnSpc>
              <a:buFont typeface="Arial" charset="0"/>
              <a:buChar char="•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294FC-DA05-4C7D-9FD7-11A999C780E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SRA Learnings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0575"/>
            <a:ext cx="7693025" cy="4248745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2400" dirty="0"/>
              <a:t>Current lack of legal framework </a:t>
            </a:r>
            <a:r>
              <a:rPr lang="en-ZA" sz="2400" dirty="0" smtClean="0"/>
              <a:t>– impedes the </a:t>
            </a:r>
            <a:r>
              <a:rPr lang="en-ZA" sz="2400" dirty="0"/>
              <a:t>use of data </a:t>
            </a:r>
            <a:r>
              <a:rPr lang="en-ZA" sz="2400" dirty="0" smtClean="0"/>
              <a:t>for enforcement </a:t>
            </a:r>
            <a:r>
              <a:rPr lang="en-ZA" sz="2400" dirty="0"/>
              <a:t>purposes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endParaRPr lang="en-ZA" sz="2400" dirty="0"/>
          </a:p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2400" dirty="0" smtClean="0"/>
              <a:t>Internal </a:t>
            </a:r>
            <a:r>
              <a:rPr lang="en-ZA" sz="2400" dirty="0"/>
              <a:t>Policies </a:t>
            </a:r>
            <a:r>
              <a:rPr lang="en-ZA" sz="2400" dirty="0" smtClean="0"/>
              <a:t>have </a:t>
            </a:r>
            <a:r>
              <a:rPr lang="en-ZA" sz="2400" dirty="0"/>
              <a:t>to be developed on how the data can be safeguarded, used or </a:t>
            </a:r>
            <a:r>
              <a:rPr lang="en-ZA" sz="2400" dirty="0" smtClean="0"/>
              <a:t>distributed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ZA" sz="2400" dirty="0" smtClean="0"/>
          </a:p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2400" dirty="0" smtClean="0"/>
              <a:t>Timeous transmission of data is key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endParaRPr lang="en-ZA" sz="2400" dirty="0" smtClean="0"/>
          </a:p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2400" dirty="0" smtClean="0"/>
              <a:t>Implementation of a true UCR number will improve matching and automated customs declaration acquittal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294FC-DA05-4C7D-9FD7-11A999C780E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Thank You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0575"/>
            <a:ext cx="7693025" cy="4248745"/>
          </a:xfrm>
        </p:spPr>
        <p:txBody>
          <a:bodyPr/>
          <a:lstStyle/>
          <a:p>
            <a:endParaRPr lang="en-ZA" sz="2400" b="1" dirty="0" smtClean="0"/>
          </a:p>
          <a:p>
            <a:endParaRPr lang="en-ZA" sz="2400" b="1" dirty="0"/>
          </a:p>
          <a:p>
            <a:pPr marL="0" indent="0" algn="ctr">
              <a:buNone/>
            </a:pPr>
            <a:r>
              <a:rPr lang="en-ZA" sz="2400" b="1" dirty="0" smtClean="0"/>
              <a:t>PLEASE VISIT US AT BOOTH 10 FOR MORE INFORMATION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294FC-DA05-4C7D-9FD7-11A999C780E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50096" y="4869160"/>
            <a:ext cx="4013200" cy="95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1200" b="1" kern="0" dirty="0" smtClean="0"/>
              <a:t>Anton Eccles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1200" b="1" kern="0" dirty="0" smtClean="0"/>
              <a:t>Solutions Architect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1200" b="1" kern="0" dirty="0" smtClean="0"/>
              <a:t>eTradex (Pty) Ltd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1200" b="1" kern="0" dirty="0" smtClean="0">
                <a:hlinkClick r:id="rId2"/>
              </a:rPr>
              <a:t>anton.eccles@etradex.co.za</a:t>
            </a:r>
            <a:r>
              <a:rPr lang="en-US" altLang="en-US" sz="1200" b="1" kern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16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Definition of C2C Data Exchange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0575"/>
            <a:ext cx="7693025" cy="424874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ZA" sz="4800" dirty="0"/>
              <a:t>The process of </a:t>
            </a:r>
            <a:r>
              <a:rPr lang="en-ZA" sz="4800" b="1" dirty="0"/>
              <a:t>reciprocal</a:t>
            </a:r>
            <a:r>
              <a:rPr lang="en-ZA" sz="4800" dirty="0"/>
              <a:t>, </a:t>
            </a:r>
            <a:r>
              <a:rPr lang="en-ZA" sz="4800" b="1" dirty="0"/>
              <a:t>routine</a:t>
            </a:r>
            <a:r>
              <a:rPr lang="en-ZA" sz="4800" dirty="0"/>
              <a:t> and </a:t>
            </a:r>
            <a:r>
              <a:rPr lang="en-ZA" sz="4800" b="1" dirty="0"/>
              <a:t>real-time </a:t>
            </a:r>
            <a:r>
              <a:rPr lang="en-ZA" sz="4800" dirty="0"/>
              <a:t>exchange of data in respect of goods traded between South Africa and </a:t>
            </a:r>
            <a:r>
              <a:rPr lang="en-ZA" sz="4800" dirty="0" smtClean="0"/>
              <a:t>Swaziland</a:t>
            </a:r>
            <a:endParaRPr lang="en-ZA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294FC-DA05-4C7D-9FD7-11A999C780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 descr="SRA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732462"/>
            <a:ext cx="11239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ntonEccles\Desktop\SAR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49280"/>
            <a:ext cx="20764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6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C2C Connectivity </a:t>
            </a:r>
            <a:r>
              <a:rPr lang="en-ZA" dirty="0" smtClean="0"/>
              <a:t>Background</a:t>
            </a:r>
            <a:br>
              <a:rPr lang="en-ZA" dirty="0" smtClean="0"/>
            </a:br>
            <a:r>
              <a:rPr lang="en-ZA" sz="2000" dirty="0" smtClean="0"/>
              <a:t>Swaziland Context</a:t>
            </a:r>
            <a:endParaRPr lang="en-Z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Part of South African Customs Union (SACU)</a:t>
            </a:r>
          </a:p>
          <a:p>
            <a:r>
              <a:rPr lang="en-ZA" dirty="0"/>
              <a:t>Significant Majority of Imports and Exports from South </a:t>
            </a:r>
            <a:r>
              <a:rPr lang="en-ZA" dirty="0" smtClean="0"/>
              <a:t>Africa</a:t>
            </a:r>
          </a:p>
          <a:p>
            <a:r>
              <a:rPr lang="en-ZA" dirty="0" smtClean="0"/>
              <a:t>Swaziland is landlocked country</a:t>
            </a:r>
          </a:p>
          <a:p>
            <a:r>
              <a:rPr lang="en-ZA" dirty="0" smtClean="0"/>
              <a:t>Most Trade by Road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294FC-DA05-4C7D-9FD7-11A999C780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600450"/>
            <a:ext cx="40957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RA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58" y="5636332"/>
            <a:ext cx="122241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44" y="4567617"/>
            <a:ext cx="3131840" cy="229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3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C2C Connectivity Background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0575"/>
            <a:ext cx="7693025" cy="4248745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2400" dirty="0"/>
              <a:t>The World Bank Time Release Study (TRS) identified the need for data to be exchanged between SARS and SRA due to large trading volumes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endParaRPr lang="en-ZA" sz="2400" dirty="0"/>
          </a:p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2400" dirty="0"/>
              <a:t>Aim of data exchange is to eliminate the dual capturing of customs declarations in RSA and SZ leading to greater trade facilitation and increased levels of compliance and risk management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endParaRPr lang="en-ZA" sz="2400" dirty="0"/>
          </a:p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2400" dirty="0"/>
              <a:t>Data exchange will also facilitate one-stop processing which can be a stepping stone to a One Stop Border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294FC-DA05-4C7D-9FD7-11A999C780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Overview of WCO GNC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294FC-DA05-4C7D-9FD7-11A999C780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82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OVERVIEW OF THE WCO GNC </a:t>
            </a:r>
            <a:br>
              <a:rPr lang="en-ZA" dirty="0"/>
            </a:br>
            <a:r>
              <a:rPr lang="en-ZA" dirty="0"/>
              <a:t>SRA &amp; SARS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7693025" cy="4824536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2400" b="1" dirty="0"/>
              <a:t>Entities Layer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dirty="0"/>
              <a:t>Bilateral exchange of data 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dirty="0"/>
              <a:t>SRA and SARS both Submitter and Receiver of Data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2400" b="1" dirty="0"/>
              <a:t>Business Rules Layer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dirty="0"/>
              <a:t>Daily exchange of data (Current) </a:t>
            </a:r>
            <a:endParaRPr lang="en-ZA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dirty="0" smtClean="0"/>
              <a:t>All </a:t>
            </a:r>
            <a:r>
              <a:rPr lang="en-ZA" dirty="0"/>
              <a:t>Assessed Export and Transit Declarations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2400" b="1" dirty="0"/>
              <a:t>Data Cluster Layer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dirty="0"/>
              <a:t>Implementation of Export and Transit Messages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2400" b="1" dirty="0"/>
              <a:t>Trigger Layer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dirty="0"/>
              <a:t>Data Exchanged pre-arrival on assessment of Export and Transit </a:t>
            </a:r>
            <a:r>
              <a:rPr lang="en-ZA" dirty="0" smtClean="0"/>
              <a:t>Declarations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sz="2400" b="1" dirty="0"/>
              <a:t>Interface / Integration and Communication Layer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dirty="0"/>
              <a:t>Integration with ASYCUDA via Customs Connect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dirty="0"/>
              <a:t>The GOVCBR EDIFACT message is used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ZA" dirty="0" smtClean="0"/>
              <a:t>AS2 </a:t>
            </a:r>
            <a:r>
              <a:rPr lang="en-ZA" dirty="0"/>
              <a:t>communication protocol for secure </a:t>
            </a:r>
            <a:r>
              <a:rPr lang="en-ZA" dirty="0" smtClean="0"/>
              <a:t>communication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294FC-DA05-4C7D-9FD7-11A999C780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Solution Architecture </a:t>
            </a:r>
            <a:r>
              <a:rPr lang="en-ZA" dirty="0" smtClean="0"/>
              <a:t>&amp; Information </a:t>
            </a:r>
            <a:r>
              <a:rPr lang="en-ZA" dirty="0"/>
              <a:t>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294FC-DA05-4C7D-9FD7-11A999C780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9210"/>
            <a:ext cx="86010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8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PROJECT JOURNEY </a:t>
            </a:r>
            <a:br>
              <a:rPr lang="en-ZA" dirty="0"/>
            </a:br>
            <a:r>
              <a:rPr lang="en-ZA" sz="2000" dirty="0" smtClean="0"/>
              <a:t>Phase 1 – Technical Stage</a:t>
            </a:r>
            <a:endParaRPr lang="en-Z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7693025" cy="4752528"/>
          </a:xfrm>
        </p:spPr>
        <p:txBody>
          <a:bodyPr/>
          <a:lstStyle/>
          <a:p>
            <a:pPr marL="0" lvl="2" indent="0" algn="ctr">
              <a:buNone/>
            </a:pPr>
            <a:r>
              <a:rPr lang="en-ZA" sz="2800" b="1" dirty="0"/>
              <a:t>PHASE I – Completed in July </a:t>
            </a:r>
            <a:r>
              <a:rPr lang="en-ZA" sz="2800" b="1" dirty="0" smtClean="0"/>
              <a:t>2014</a:t>
            </a:r>
            <a:endParaRPr lang="en-ZA" sz="2800" dirty="0" smtClean="0"/>
          </a:p>
          <a:p>
            <a:r>
              <a:rPr lang="en-ZA" dirty="0" smtClean="0"/>
              <a:t>Data </a:t>
            </a:r>
            <a:r>
              <a:rPr lang="en-ZA" dirty="0"/>
              <a:t>Mapping between Customs Authorities</a:t>
            </a:r>
          </a:p>
          <a:p>
            <a:pPr lvl="1"/>
            <a:r>
              <a:rPr lang="en-ZA" dirty="0"/>
              <a:t>GOVCBR Message Agreement</a:t>
            </a:r>
          </a:p>
          <a:p>
            <a:pPr lvl="1"/>
            <a:r>
              <a:rPr lang="en-ZA" dirty="0"/>
              <a:t>Development of Data Interchange Model and </a:t>
            </a:r>
            <a:r>
              <a:rPr lang="en-ZA" dirty="0" smtClean="0"/>
              <a:t>Mechanism</a:t>
            </a:r>
          </a:p>
          <a:p>
            <a:r>
              <a:rPr lang="en-ZA" dirty="0" smtClean="0"/>
              <a:t>Development </a:t>
            </a:r>
            <a:r>
              <a:rPr lang="en-ZA" dirty="0"/>
              <a:t>of “Customs Connect”</a:t>
            </a:r>
          </a:p>
          <a:p>
            <a:pPr lvl="1" eaLnBrk="1" hangingPunct="1">
              <a:lnSpc>
                <a:spcPct val="90000"/>
              </a:lnSpc>
            </a:pPr>
            <a:r>
              <a:rPr lang="en-ZA" dirty="0" smtClean="0"/>
              <a:t>Searchable Information </a:t>
            </a:r>
            <a:r>
              <a:rPr lang="en-ZA" dirty="0"/>
              <a:t>on individual consignments including exporter, importer, description of goods, value, classification, origin</a:t>
            </a:r>
          </a:p>
          <a:p>
            <a:pPr lvl="1"/>
            <a:r>
              <a:rPr lang="en-ZA" dirty="0" smtClean="0"/>
              <a:t>View </a:t>
            </a:r>
            <a:r>
              <a:rPr lang="en-ZA" dirty="0"/>
              <a:t>as </a:t>
            </a:r>
            <a:r>
              <a:rPr lang="en-ZA" dirty="0" smtClean="0"/>
              <a:t>SAD500</a:t>
            </a:r>
          </a:p>
          <a:p>
            <a:pPr lvl="1"/>
            <a:r>
              <a:rPr lang="en-ZA" dirty="0" smtClean="0"/>
              <a:t>Trade Statistics by HS Code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294FC-DA05-4C7D-9FD7-11A999C780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PROJECT JOURNEY </a:t>
            </a:r>
            <a:br>
              <a:rPr lang="en-ZA" dirty="0"/>
            </a:br>
            <a:r>
              <a:rPr lang="en-ZA" sz="2000" dirty="0" smtClean="0"/>
              <a:t>Phase 1 – Technical Stage</a:t>
            </a:r>
            <a:endParaRPr lang="en-Z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7693025" cy="4392488"/>
          </a:xfrm>
        </p:spPr>
        <p:txBody>
          <a:bodyPr/>
          <a:lstStyle/>
          <a:p>
            <a:r>
              <a:rPr lang="en-ZA" dirty="0"/>
              <a:t>Development of </a:t>
            </a:r>
            <a:r>
              <a:rPr lang="en-ZA" dirty="0" smtClean="0"/>
              <a:t>“Trader Connect”</a:t>
            </a:r>
          </a:p>
          <a:p>
            <a:pPr marL="0" indent="0">
              <a:buNone/>
            </a:pPr>
            <a:endParaRPr lang="en-ZA" sz="1200" dirty="0"/>
          </a:p>
          <a:p>
            <a:pPr lvl="1"/>
            <a:r>
              <a:rPr lang="en-ZA" dirty="0"/>
              <a:t>E</a:t>
            </a:r>
            <a:r>
              <a:rPr lang="en-ZA" dirty="0" smtClean="0"/>
              <a:t>nables </a:t>
            </a:r>
            <a:r>
              <a:rPr lang="en-ZA" dirty="0"/>
              <a:t>pre-population of the SRA import customs declaration in a SAD500 format based on the SARS </a:t>
            </a:r>
            <a:r>
              <a:rPr lang="en-ZA" dirty="0" smtClean="0"/>
              <a:t>information</a:t>
            </a:r>
          </a:p>
          <a:p>
            <a:pPr marL="457200" lvl="1" indent="0">
              <a:buNone/>
            </a:pPr>
            <a:endParaRPr lang="en-ZA" sz="1200" dirty="0"/>
          </a:p>
          <a:p>
            <a:pPr lvl="1"/>
            <a:r>
              <a:rPr lang="en-ZA" dirty="0"/>
              <a:t>Traders only have to verify and nationalise, where required, the SAD500 information to submit the prepopulated information electronically to the SRA Customs Solution </a:t>
            </a:r>
            <a:r>
              <a:rPr lang="en-ZA" dirty="0" smtClean="0"/>
              <a:t>– ASYCUDA</a:t>
            </a:r>
          </a:p>
          <a:p>
            <a:pPr lvl="2"/>
            <a:r>
              <a:rPr lang="en-ZA" dirty="0"/>
              <a:t>Increased speed of transit</a:t>
            </a:r>
          </a:p>
          <a:p>
            <a:pPr lvl="2"/>
            <a:r>
              <a:rPr lang="en-ZA" dirty="0"/>
              <a:t>Lower Cost </a:t>
            </a:r>
            <a:r>
              <a:rPr lang="en-ZA" dirty="0" smtClean="0"/>
              <a:t>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294FC-DA05-4C7D-9FD7-11A999C780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3661</TotalTime>
  <Words>640</Words>
  <Application>Microsoft Office PowerPoint</Application>
  <PresentationFormat>On-screen Show (4:3)</PresentationFormat>
  <Paragraphs>133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Capsules</vt:lpstr>
      <vt:lpstr>Customs 2 Customs Connectivity : an African  Success Story</vt:lpstr>
      <vt:lpstr>Definition of C2C Data Exchange</vt:lpstr>
      <vt:lpstr>C2C Connectivity Background Swaziland Context</vt:lpstr>
      <vt:lpstr>C2C Connectivity Background</vt:lpstr>
      <vt:lpstr>Overview of WCO GNC</vt:lpstr>
      <vt:lpstr>OVERVIEW OF THE WCO GNC  SRA &amp; SARS</vt:lpstr>
      <vt:lpstr>Solution Architecture &amp; Information distribution</vt:lpstr>
      <vt:lpstr>PROJECT JOURNEY  Phase 1 – Technical Stage</vt:lpstr>
      <vt:lpstr>PROJECT JOURNEY  Phase 1 – Technical Stage</vt:lpstr>
      <vt:lpstr>PROJECT JOURNEY  Phase 1 – Data Mapping Agreement</vt:lpstr>
      <vt:lpstr>PROJECT JOURNEY  Phase 1 – “Customs Connect” Searchable Consignment Data</vt:lpstr>
      <vt:lpstr>PROJECT JOURNEY  Phase 1 – “Customs Connect” SAD500 View</vt:lpstr>
      <vt:lpstr>PROJECT JOURNEY  Phase 2 – Declaration Matching (February 2015)</vt:lpstr>
      <vt:lpstr>PROJECT JOURNEY  Phase 2 – “Customs Connect” Automated Matching</vt:lpstr>
      <vt:lpstr>PROJECT JOURNEY  Phase 2 – “Customs Connect” Risk Profiling</vt:lpstr>
      <vt:lpstr>C2C and Trade Facilitation</vt:lpstr>
      <vt:lpstr>Customs Connect Solution</vt:lpstr>
      <vt:lpstr>SRA Learnings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SRA Data Exchange &amp; Trade Portal</dc:title>
  <dc:creator>Anton Eccles</dc:creator>
  <cp:lastModifiedBy>Anton Eccles</cp:lastModifiedBy>
  <cp:revision>215</cp:revision>
  <cp:lastPrinted>1601-01-01T00:00:00Z</cp:lastPrinted>
  <dcterms:created xsi:type="dcterms:W3CDTF">2010-06-01T09:48:58Z</dcterms:created>
  <dcterms:modified xsi:type="dcterms:W3CDTF">2015-05-07T11:51:00Z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TC011812451033</vt:lpwstr>
  </property>
</Properties>
</file>