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F41A-37D9-49E0-9C31-1D62DF910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2E517-8D48-4115-A291-B5BA97DB5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3C5AB-CF3E-4911-A749-7C248131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475FE-CABA-4A40-8BBF-16EEBB19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DC746-C643-4995-BA57-1D6D08E4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6D8A-31B5-4AAE-B2CB-C82B4300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181E8-E10F-462E-955F-706A6B5BA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9954-A079-402C-97E8-E466AD17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647DA-6E03-40A6-BF1C-2C5DC2F3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8279A-37B5-4C3A-9A68-9FA1DC1F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0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388CA-8D7C-4B9E-9E51-A363F81FD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DCD2A-C9E6-4F19-B861-8A1342777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856DB-A83D-42CC-AE43-4314F289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3C1AB-D9B1-4BB5-B164-6F8EDF8B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078A1-455B-40E9-81CE-5E3B0F4E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5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8C4A-EBC9-4E72-BC71-D9C50D12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94D8B-C488-4EAA-B343-7B2F2B30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ECC1A-6176-45DC-9EAE-854891A4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E406-2473-4DC7-9201-47E84CCA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72F93-AA55-40FA-8592-FD6CEA89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2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4AE2-BCF6-40CB-AE9F-ECD71B6C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541C7-216B-443B-8744-D5CB0927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41B4-0458-4ABA-A13D-96844608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738D4-1363-47DB-A74E-D16B0860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A0C13-7D23-4C39-B8B4-6EFD1E2D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C3D6-8235-480E-A4FF-C9A20973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0FD2-77E0-4FA8-938D-C6097B283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0A342-F858-4CFB-83A7-E601252A1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7ECBC-A267-4B2E-B5CE-20D3DA74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948A1-747D-4B12-A458-6AE30FFD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9FC09-AFF4-4034-947B-3DED30E3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E0D2-9AF0-4377-9205-81CE0612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D2E4B-3145-4640-9370-6A220B6D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33542-3B50-4583-8BFE-7C41C1194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C70DB-6A63-4BA3-9D67-FA9BC5AD3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E1DB7-94BE-4E44-9388-849B3B11C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EFF06-DA07-4990-98C8-C2E0647D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E6AB8-BEDF-4762-8302-F338AB1D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1D053-39CD-4CB0-9B36-7EF7555C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683B-3EE5-4F55-A54B-2158166F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A01CA6-6297-4237-87D9-E199DD89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23612-28D6-4304-86D1-A1331084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07C55-3F8A-448D-A95F-203B9B28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3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46687-02A0-4D7E-A231-FBA7BEFA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AB70F-60F3-49C7-82B9-F38CDB90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6728B-62DD-4336-B7D7-75329E40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440B-5713-48DC-83AA-F399B337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F47CB-5816-4937-901D-97FE19F8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EE55A-F21A-4542-8454-CE631A500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1D21E-45CB-4888-9E7A-359ADEE4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34E0-85DD-4D87-B346-DBA82325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17044-030F-4527-BE1E-717B6E6F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27F8-2DD9-487F-AC88-7CCE69F0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EB17A-9D4C-43A0-BB86-731532F6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8E21A-AD84-4F8F-9F3D-7102B1E29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B9809-875F-44AD-B95F-B084B116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920FE-D88C-41EA-9DBA-EB1F2119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3482A-14FB-4CF1-A787-D6F4B1C3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6FE07-2F59-46B9-BED8-9EBA9B74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B5430-5D34-4308-8334-7F6DD488C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E11E-8913-475B-8364-4CB2DC27B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6522-E2D6-45A9-927C-60D7574CBD1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AE28D-1839-4A37-B6FC-510B622BA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69E5F-4E0D-4045-959A-7464DEFEA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E0F85-FE54-4C2D-AA0D-699E27B0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0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lcylk.org/culturalequity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FF63F0-076A-41C5-9D12-DE9C997CC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629" y="2055699"/>
            <a:ext cx="9144000" cy="1655762"/>
          </a:xfrm>
        </p:spPr>
        <p:txBody>
          <a:bodyPr/>
          <a:lstStyle/>
          <a:p>
            <a:r>
              <a:rPr lang="en-US" dirty="0"/>
              <a:t>Kalima Rose &amp; Axel Santana</a:t>
            </a:r>
          </a:p>
          <a:p>
            <a:r>
              <a:rPr lang="en-US" dirty="0" err="1"/>
              <a:t>PolicyLink</a:t>
            </a:r>
            <a:endParaRPr lang="en-US" dirty="0"/>
          </a:p>
        </p:txBody>
      </p:sp>
      <p:pic>
        <p:nvPicPr>
          <p:cNvPr id="4" name="Picture 3" descr="footer.jpg">
            <a:extLst>
              <a:ext uri="{FF2B5EF4-FFF2-40B4-BE49-F238E27FC236}">
                <a16:creationId xmlns:a16="http://schemas.microsoft.com/office/drawing/2014/main" id="{774595CB-B8B1-49AC-A9F0-868B06A8C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5" name="Picture 4" descr="pl_ppt_title_01.jpg">
            <a:extLst>
              <a:ext uri="{FF2B5EF4-FFF2-40B4-BE49-F238E27FC236}">
                <a16:creationId xmlns:a16="http://schemas.microsoft.com/office/drawing/2014/main" id="{B47A62A8-E9D0-4433-8272-E2BDA418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1496"/>
            <a:ext cx="12192000" cy="2625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BDAE45-0F9E-4C7A-A764-36FE52CD84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144" r="665" b="32834"/>
          <a:stretch/>
        </p:blipFill>
        <p:spPr>
          <a:xfrm>
            <a:off x="0" y="23083"/>
            <a:ext cx="12192000" cy="563015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F33C935-243F-4105-8EA6-325BB95F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701" y="189926"/>
            <a:ext cx="9144000" cy="2387600"/>
          </a:xfrm>
        </p:spPr>
        <p:txBody>
          <a:bodyPr>
            <a:normAutofit/>
          </a:bodyPr>
          <a:lstStyle/>
          <a:p>
            <a:r>
              <a:rPr lang="en-US" sz="2800" dirty="0"/>
              <a:t>Kalima Rose &amp; Axel Santana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87AAF9-D8E4-4142-8D38-1C1371E04EA3}"/>
              </a:ext>
            </a:extLst>
          </p:cNvPr>
          <p:cNvSpPr txBox="1">
            <a:spLocks/>
          </p:cNvSpPr>
          <p:nvPr/>
        </p:nvSpPr>
        <p:spPr>
          <a:xfrm>
            <a:off x="3158634" y="979244"/>
            <a:ext cx="9994900" cy="1228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+mn-lt"/>
              </a:rPr>
              <a:t>Cultural Equity Planning Tool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3679D8-6167-4491-B30B-5F544CE16278}"/>
              </a:ext>
            </a:extLst>
          </p:cNvPr>
          <p:cNvSpPr txBox="1"/>
          <p:nvPr/>
        </p:nvSpPr>
        <p:spPr>
          <a:xfrm>
            <a:off x="6645897" y="612742"/>
            <a:ext cx="503391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accent2"/>
                </a:solidFill>
                <a:hlinkClick r:id="rId5"/>
              </a:rPr>
              <a:t>plcylk.org/</a:t>
            </a:r>
            <a:r>
              <a:rPr lang="en-US" sz="3600" u="sng" dirty="0" err="1">
                <a:solidFill>
                  <a:schemeClr val="accent2"/>
                </a:solidFill>
                <a:hlinkClick r:id="rId5"/>
              </a:rPr>
              <a:t>culturalequity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1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.jpg">
            <a:extLst>
              <a:ext uri="{FF2B5EF4-FFF2-40B4-BE49-F238E27FC236}">
                <a16:creationId xmlns:a16="http://schemas.microsoft.com/office/drawing/2014/main" id="{774595CB-B8B1-49AC-A9F0-868B06A8C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99B4CE93-2CC2-49E0-9907-B65C900A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452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Safe &amp; Affordable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4C217A-8A95-455C-96A5-17C4A61B0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4873625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b="1" i="1" dirty="0"/>
              <a:t>Use federal, state and local policy to drive and increase investments in communities with Clean Water Act violations or unaffordable drinking water or lack of public water services</a:t>
            </a:r>
            <a:endParaRPr lang="en-US" dirty="0"/>
          </a:p>
          <a:p>
            <a:endParaRPr lang="en-US" dirty="0"/>
          </a:p>
          <a:p>
            <a:r>
              <a:rPr lang="en-US" dirty="0"/>
              <a:t>Evaluation strategy: # of new investments in water infrastructure for share of our population (27M?) in communities with Clean Water Act violations</a:t>
            </a:r>
          </a:p>
          <a:p>
            <a:r>
              <a:rPr lang="en-US" dirty="0"/>
              <a:t>Evaluation strategy: # of policies establishing water affordability programs directed at residents below 200% of poverty.</a:t>
            </a:r>
          </a:p>
          <a:p>
            <a:r>
              <a:rPr lang="en-US" dirty="0"/>
              <a:t>Evaluation strategy:  # new schools districts that prioritize clean drinking water in their modernization plans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E238CA-74F2-4656-88CB-085C1D71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49047" cy="2653748"/>
          </a:xfrm>
          <a:solidFill>
            <a:srgbClr val="00B0F0"/>
          </a:solidFill>
        </p:spPr>
        <p:txBody>
          <a:bodyPr/>
          <a:lstStyle/>
          <a:p>
            <a:r>
              <a:rPr lang="en-US" sz="2400" dirty="0"/>
              <a:t>Result: </a:t>
            </a:r>
            <a:r>
              <a:rPr lang="en-US" sz="2400" b="1" dirty="0"/>
              <a:t>Safe and affordable water service for 100 million economically vulnerable residents to meet their needs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5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.jpg">
            <a:extLst>
              <a:ext uri="{FF2B5EF4-FFF2-40B4-BE49-F238E27FC236}">
                <a16:creationId xmlns:a16="http://schemas.microsoft.com/office/drawing/2014/main" id="{774595CB-B8B1-49AC-A9F0-868B06A8C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99B4CE93-2CC2-49E0-9907-B65C900A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3792"/>
            <a:ext cx="3932237" cy="89452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Climate Resilience &amp; Economic Opportunities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4C217A-8A95-455C-96A5-17C4A61B0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48736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Evaluation strategy: </a:t>
            </a:r>
            <a:r>
              <a:rPr lang="en-US" sz="2400" b="1" dirty="0"/>
              <a:t># of policies passed to build resilience of the most vulnerable </a:t>
            </a:r>
            <a:r>
              <a:rPr lang="en-US" sz="2400" dirty="0"/>
              <a:t>to climate related sea level rise (13M), drought (TBD), &amp; storm flooding (100M)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Evaluation strategy: </a:t>
            </a:r>
            <a:r>
              <a:rPr lang="en-US" sz="2400" b="1" dirty="0"/>
              <a:t># of local and state jurisdictions that adopt or effectively implement targeted hire or DWMBE procurement in water systems </a:t>
            </a:r>
            <a:r>
              <a:rPr lang="en-US" sz="2400" dirty="0"/>
              <a:t>design, construction, operations and maintenance. 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E238CA-74F2-4656-88CB-085C1D71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49047" cy="2653748"/>
          </a:xfrm>
          <a:solidFill>
            <a:srgbClr val="00B0F0"/>
          </a:solidFill>
        </p:spPr>
        <p:txBody>
          <a:bodyPr/>
          <a:lstStyle/>
          <a:p>
            <a:r>
              <a:rPr lang="en-US" sz="2400" dirty="0"/>
              <a:t>Result: </a:t>
            </a:r>
            <a:r>
              <a:rPr lang="en-US" sz="2400" b="1" dirty="0"/>
              <a:t>Water infrastructure investments build climate resilience and expand economic opportunities for 100m vulnerable residents.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4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.jpg">
            <a:extLst>
              <a:ext uri="{FF2B5EF4-FFF2-40B4-BE49-F238E27FC236}">
                <a16:creationId xmlns:a16="http://schemas.microsoft.com/office/drawing/2014/main" id="{774595CB-B8B1-49AC-A9F0-868B06A8C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99B4CE93-2CC2-49E0-9907-B65C900A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452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Equity Leadership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4C217A-8A95-455C-96A5-17C4A61B0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4873625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2800" dirty="0"/>
              <a:t>Evaluation strategy:  </a:t>
            </a:r>
            <a:r>
              <a:rPr lang="en-US" sz="2800" b="1" dirty="0"/>
              <a:t>Increased number of equity leaders weighing in on water &amp; climate policy </a:t>
            </a:r>
            <a:r>
              <a:rPr lang="en-US" sz="2800" dirty="0"/>
              <a:t>issues through high power, high capacity Water Equity &amp; Climate Resilience Caucus and Clean Water for All campaign, including:</a:t>
            </a:r>
          </a:p>
          <a:p>
            <a:endParaRPr lang="en-US" sz="2800" dirty="0"/>
          </a:p>
          <a:p>
            <a:pPr lvl="1"/>
            <a:r>
              <a:rPr lang="en-US" b="1" dirty="0"/>
              <a:t>in federal policymaking </a:t>
            </a:r>
            <a:r>
              <a:rPr lang="en-US" dirty="0"/>
              <a:t>processes</a:t>
            </a:r>
            <a:endParaRPr lang="en-US" u="none" strike="noStrike" dirty="0">
              <a:effectLst/>
            </a:endParaRPr>
          </a:p>
          <a:p>
            <a:pPr lvl="1"/>
            <a:r>
              <a:rPr lang="en-US" b="1" dirty="0"/>
              <a:t>in local communities </a:t>
            </a:r>
            <a:r>
              <a:rPr lang="en-US" dirty="0"/>
              <a:t>where </a:t>
            </a:r>
            <a:r>
              <a:rPr lang="en-US" dirty="0" err="1"/>
              <a:t>PolicyLink</a:t>
            </a:r>
            <a:r>
              <a:rPr lang="en-US" dirty="0"/>
              <a:t> engages in placed based work</a:t>
            </a:r>
            <a:endParaRPr lang="en-US" u="none" strike="noStrike" dirty="0">
              <a:effectLst/>
            </a:endParaRPr>
          </a:p>
          <a:p>
            <a:pPr lvl="1"/>
            <a:r>
              <a:rPr lang="en-US" dirty="0"/>
              <a:t>in communities </a:t>
            </a:r>
            <a:r>
              <a:rPr lang="en-US" b="1" dirty="0"/>
              <a:t>where caucus members are leading campaigns </a:t>
            </a:r>
            <a:r>
              <a:rPr lang="en-US" dirty="0"/>
              <a:t>to advance water equity and build climate resilience</a:t>
            </a:r>
            <a:endParaRPr lang="en-US" u="none" strike="noStrike" dirty="0">
              <a:effectLst/>
            </a:endParaRPr>
          </a:p>
          <a:p>
            <a:pPr lvl="1"/>
            <a:r>
              <a:rPr lang="en-US" b="1" dirty="0"/>
              <a:t>in CA legislature </a:t>
            </a:r>
            <a:r>
              <a:rPr lang="en-US" dirty="0"/>
              <a:t>and </a:t>
            </a:r>
            <a:r>
              <a:rPr lang="en-US" b="1" dirty="0"/>
              <a:t>with public utilities </a:t>
            </a:r>
            <a:endParaRPr lang="en-US" b="1" u="none" strike="noStrike" dirty="0">
              <a:effectLst/>
            </a:endParaRP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E238CA-74F2-4656-88CB-085C1D71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49047" cy="2653748"/>
          </a:xfrm>
          <a:solidFill>
            <a:srgbClr val="00B0F0"/>
          </a:solidFill>
        </p:spPr>
        <p:txBody>
          <a:bodyPr/>
          <a:lstStyle/>
          <a:p>
            <a:r>
              <a:rPr lang="en-US" sz="2800" dirty="0"/>
              <a:t>Result: The 100 million have agency in water infrastructure policy making processes that shape their lives.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.jpg">
            <a:extLst>
              <a:ext uri="{FF2B5EF4-FFF2-40B4-BE49-F238E27FC236}">
                <a16:creationId xmlns:a16="http://schemas.microsoft.com/office/drawing/2014/main" id="{774595CB-B8B1-49AC-A9F0-868B06A8C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99B4CE93-2CC2-49E0-9907-B65C900A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452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Collective Impact?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4C217A-8A95-455C-96A5-17C4A61B0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48736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Result: population level impact</a:t>
            </a:r>
          </a:p>
          <a:p>
            <a:r>
              <a:rPr lang="en-US" sz="2400" dirty="0"/>
              <a:t>Indicator:  measures of demonstrated change</a:t>
            </a:r>
          </a:p>
          <a:p>
            <a:endParaRPr lang="en-US" b="1" u="none" strike="noStrike" dirty="0">
              <a:effectLst/>
            </a:endParaRP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E238CA-74F2-4656-88CB-085C1D71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49047" cy="2653748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r>
              <a:rPr lang="en-US" sz="2800" dirty="0"/>
              <a:t>Would aligning results make us more powerful and effective? </a:t>
            </a:r>
          </a:p>
          <a:p>
            <a:r>
              <a:rPr lang="en-US" sz="2800" dirty="0"/>
              <a:t>Are there different results you are working from that could strengthen collective focus?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0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333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Kalima Rose &amp; Axel Santana</vt:lpstr>
      <vt:lpstr> Safe &amp; Affordable</vt:lpstr>
      <vt:lpstr> Climate Resilience &amp; Economic Opportunities</vt:lpstr>
      <vt:lpstr> Equity Leadership</vt:lpstr>
      <vt:lpstr> Collective Impact?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Kalima Rose &amp; Axel Santana</dc:title>
  <dc:creator>Kalima Rose</dc:creator>
  <cp:lastModifiedBy>Kalima Rose</cp:lastModifiedBy>
  <cp:revision>7</cp:revision>
  <dcterms:created xsi:type="dcterms:W3CDTF">2018-10-21T00:37:07Z</dcterms:created>
  <dcterms:modified xsi:type="dcterms:W3CDTF">2018-10-22T17:27:55Z</dcterms:modified>
</cp:coreProperties>
</file>