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950" r:id="rId2"/>
    <p:sldMasterId id="2147483962" r:id="rId3"/>
    <p:sldMasterId id="2147483974" r:id="rId4"/>
  </p:sldMasterIdLst>
  <p:notesMasterIdLst>
    <p:notesMasterId r:id="rId41"/>
  </p:notesMasterIdLst>
  <p:sldIdLst>
    <p:sldId id="323" r:id="rId5"/>
    <p:sldId id="317" r:id="rId6"/>
    <p:sldId id="292" r:id="rId7"/>
    <p:sldId id="288" r:id="rId8"/>
    <p:sldId id="257" r:id="rId9"/>
    <p:sldId id="330" r:id="rId10"/>
    <p:sldId id="320" r:id="rId11"/>
    <p:sldId id="321" r:id="rId12"/>
    <p:sldId id="263" r:id="rId13"/>
    <p:sldId id="264" r:id="rId14"/>
    <p:sldId id="265" r:id="rId15"/>
    <p:sldId id="266" r:id="rId16"/>
    <p:sldId id="284" r:id="rId17"/>
    <p:sldId id="268" r:id="rId18"/>
    <p:sldId id="271" r:id="rId19"/>
    <p:sldId id="285" r:id="rId20"/>
    <p:sldId id="290" r:id="rId21"/>
    <p:sldId id="293" r:id="rId22"/>
    <p:sldId id="294" r:id="rId23"/>
    <p:sldId id="295" r:id="rId24"/>
    <p:sldId id="325" r:id="rId25"/>
    <p:sldId id="331" r:id="rId26"/>
    <p:sldId id="332" r:id="rId27"/>
    <p:sldId id="326" r:id="rId28"/>
    <p:sldId id="327" r:id="rId29"/>
    <p:sldId id="328" r:id="rId30"/>
    <p:sldId id="333" r:id="rId31"/>
    <p:sldId id="335" r:id="rId32"/>
    <p:sldId id="329" r:id="rId33"/>
    <p:sldId id="310" r:id="rId34"/>
    <p:sldId id="300" r:id="rId35"/>
    <p:sldId id="299" r:id="rId36"/>
    <p:sldId id="301" r:id="rId37"/>
    <p:sldId id="302" r:id="rId38"/>
    <p:sldId id="311" r:id="rId39"/>
    <p:sldId id="336" r:id="rId40"/>
  </p:sldIdLst>
  <p:sldSz cx="9144000" cy="5143500" type="screen16x9"/>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4090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8582" autoAdjust="0"/>
  </p:normalViewPr>
  <p:slideViewPr>
    <p:cSldViewPr>
      <p:cViewPr>
        <p:scale>
          <a:sx n="102" d="100"/>
          <a:sy n="102" d="100"/>
        </p:scale>
        <p:origin x="-72"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116C1B01-7F94-4383-9E0B-DA8B7D1DA66A}" type="datetimeFigureOut">
              <a:rPr lang="en-GB"/>
              <a:pPr>
                <a:defRPr/>
              </a:pPr>
              <a:t>16/06/2017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E72627C-D901-4472-81C7-FFEECD9767C7}" type="slidenum">
              <a:rPr lang="en-GB" altLang="en-US"/>
              <a:pPr>
                <a:defRPr/>
              </a:pPr>
              <a:t>‹#›</a:t>
            </a:fld>
            <a:endParaRPr lang="en-GB" altLang="en-US"/>
          </a:p>
        </p:txBody>
      </p:sp>
    </p:spTree>
    <p:extLst>
      <p:ext uri="{BB962C8B-B14F-4D97-AF65-F5344CB8AC3E}">
        <p14:creationId xmlns:p14="http://schemas.microsoft.com/office/powerpoint/2010/main" xmlns="" val="1313171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F0F9C5-6824-44CC-8139-A2F9D2121A6B}" type="slidenum">
              <a:rPr lang="en-US" altLang="en-US" smtClean="0">
                <a:solidFill>
                  <a:srgbClr val="000000"/>
                </a:solidFill>
                <a:latin typeface="Calibri" panose="020F0502020204030204" pitchFamily="34" charset="0"/>
              </a:rPr>
              <a:pPr/>
              <a:t>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352965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1B6B9E-E913-4066-ACD6-CCFDD913C6CD}" type="slidenum">
              <a:rPr lang="en-GB" altLang="en-US" smtClean="0">
                <a:latin typeface="Arial" panose="020B0604020202020204" pitchFamily="34" charset="0"/>
              </a:rPr>
              <a:pPr>
                <a:spcBef>
                  <a:spcPct val="0"/>
                </a:spcBef>
              </a:pPr>
              <a:t>10</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296338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3F64D1-FDEC-403D-9D62-9249ED887A93}" type="slidenum">
              <a:rPr lang="en-GB" altLang="en-US" smtClean="0">
                <a:latin typeface="Arial" panose="020B0604020202020204" pitchFamily="34" charset="0"/>
              </a:rPr>
              <a:pPr>
                <a:spcBef>
                  <a:spcPct val="0"/>
                </a:spcBef>
              </a:pPr>
              <a:t>11</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3787121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latin typeface="Lucida Grande"/>
              <a:ea typeface="Geneva"/>
              <a:cs typeface="Geneva"/>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DD54A5-6B05-4372-81A2-5CD602CE70F6}" type="slidenum">
              <a:rPr lang="en-GB" altLang="en-US" smtClean="0">
                <a:latin typeface="Arial" panose="020B0604020202020204" pitchFamily="34" charset="0"/>
              </a:rPr>
              <a:pPr>
                <a:spcBef>
                  <a:spcPct val="0"/>
                </a:spcBef>
              </a:pPr>
              <a:t>12</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310973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8689FE-2A9C-4B66-8BA9-5ABBA20876EB}" type="slidenum">
              <a:rPr lang="en-GB" altLang="en-US" smtClean="0">
                <a:latin typeface="Arial" panose="020B0604020202020204" pitchFamily="34" charset="0"/>
              </a:rPr>
              <a:pPr>
                <a:spcBef>
                  <a:spcPct val="0"/>
                </a:spcBef>
              </a:pPr>
              <a:t>13</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133539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D3F0D6-1155-43FF-921F-D6DDFB37CEE7}" type="slidenum">
              <a:rPr lang="en-GB" altLang="en-US" smtClean="0">
                <a:latin typeface="Arial" panose="020B0604020202020204" pitchFamily="34" charset="0"/>
              </a:rPr>
              <a:pPr>
                <a:spcBef>
                  <a:spcPct val="0"/>
                </a:spcBef>
              </a:pPr>
              <a:t>14</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160367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DF0CA9-BA3D-462B-A7CD-53EDB2F82E43}" type="slidenum">
              <a:rPr lang="en-GB" altLang="en-US" smtClean="0">
                <a:latin typeface="Arial" panose="020B0604020202020204" pitchFamily="34" charset="0"/>
              </a:rPr>
              <a:pPr>
                <a:spcBef>
                  <a:spcPct val="0"/>
                </a:spcBef>
              </a:pPr>
              <a:t>15</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2251105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BFBBFD-F4BF-45CC-ACBE-D5BC98237B0E}" type="slidenum">
              <a:rPr lang="en-GB" altLang="en-US" smtClean="0">
                <a:latin typeface="Arial" panose="020B0604020202020204" pitchFamily="34" charset="0"/>
              </a:rPr>
              <a:pPr>
                <a:spcBef>
                  <a:spcPct val="0"/>
                </a:spcBef>
              </a:pPr>
              <a:t>16</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1826331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A7A602-2A69-4682-B26A-22250BF4D38A}" type="slidenum">
              <a:rPr lang="en-GB" altLang="en-US" smtClean="0">
                <a:latin typeface="Arial" panose="020B0604020202020204" pitchFamily="34" charset="0"/>
              </a:rPr>
              <a:pPr>
                <a:spcBef>
                  <a:spcPct val="0"/>
                </a:spcBef>
              </a:pPr>
              <a:t>17</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224917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2BCA36-2F6C-4893-AE0B-6B86D62B831A}" type="slidenum">
              <a:rPr lang="en-GB" altLang="en-US" smtClean="0">
                <a:latin typeface="Arial" panose="020B0604020202020204" pitchFamily="34" charset="0"/>
              </a:rPr>
              <a:pPr>
                <a:spcBef>
                  <a:spcPct val="0"/>
                </a:spcBef>
              </a:pPr>
              <a:t>18</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146910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chemeClr val="bg1"/>
                </a:solidFill>
              </a:rPr>
              <a:t>The rooms have been refurbished to offer guests a contemporary feel with a nod to Scottish traditions with a light, airy colour palette to encourage guests to feel relaxed and rejuvenated during their stay. </a:t>
            </a:r>
            <a:endParaRPr lang="en-GB" altLang="en-US" smtClean="0">
              <a:solidFill>
                <a:schemeClr val="bg1"/>
              </a:solidFill>
            </a:endParaRPr>
          </a:p>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65A7F3-63C0-4F49-B2C3-B68BFDC1CDD6}" type="slidenum">
              <a:rPr lang="en-GB" altLang="en-US" smtClean="0">
                <a:latin typeface="Arial" panose="020B0604020202020204" pitchFamily="34" charset="0"/>
              </a:rPr>
              <a:pPr>
                <a:spcBef>
                  <a:spcPct val="0"/>
                </a:spcBef>
              </a:pPr>
              <a:t>19</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4040447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FF66B3-97C4-44B1-9BE0-B18B9EA4A780}" type="slidenum">
              <a:rPr lang="en-GB" altLang="en-US" smtClean="0">
                <a:latin typeface="Arial" panose="020B0604020202020204" pitchFamily="34" charset="0"/>
              </a:rPr>
              <a:pPr>
                <a:spcBef>
                  <a:spcPct val="0"/>
                </a:spcBef>
              </a:pPr>
              <a:t>2</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156128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solidFill>
                  <a:schemeClr val="bg1"/>
                </a:solidFill>
              </a:rPr>
              <a:t>Written and led by internal experts – E.g. Social Media, Financial Awareness, Food &amp; Wine Pairing, Show Round Training, Recruitment Skills</a:t>
            </a:r>
          </a:p>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E1E109-E46B-4281-8781-37F8E90DEC49}" type="slidenum">
              <a:rPr lang="en-GB" altLang="en-US" smtClean="0">
                <a:latin typeface="Arial" panose="020B0604020202020204" pitchFamily="34" charset="0"/>
              </a:rPr>
              <a:pPr>
                <a:spcBef>
                  <a:spcPct val="0"/>
                </a:spcBef>
              </a:pPr>
              <a:t>20</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793611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AF68B7-3B0D-4EC3-A4FC-3C34DA1BFE37}" type="slidenum">
              <a:rPr lang="en-GB" altLang="en-US" smtClean="0">
                <a:latin typeface="Arial" panose="020B0604020202020204" pitchFamily="34" charset="0"/>
              </a:rPr>
              <a:pPr>
                <a:spcBef>
                  <a:spcPct val="0"/>
                </a:spcBef>
              </a:pPr>
              <a:t>21</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300295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1CE1C9-6F92-4915-A1AA-0B43A21B8449}" type="slidenum">
              <a:rPr lang="en-GB" altLang="en-US" smtClean="0">
                <a:latin typeface="Arial" panose="020B0604020202020204" pitchFamily="34" charset="0"/>
              </a:rPr>
              <a:pPr>
                <a:spcBef>
                  <a:spcPct val="0"/>
                </a:spcBef>
              </a:pPr>
              <a:t>22</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1021328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C0BAFF-A056-461D-B6F8-059BCE8E43EA}" type="slidenum">
              <a:rPr lang="en-GB" altLang="en-US" smtClean="0">
                <a:latin typeface="Arial" panose="020B0604020202020204" pitchFamily="34" charset="0"/>
              </a:rPr>
              <a:pPr>
                <a:spcBef>
                  <a:spcPct val="0"/>
                </a:spcBef>
              </a:pPr>
              <a:t>23</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3225659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23043D-6DDA-4FBB-845C-29B2327D3E08}" type="slidenum">
              <a:rPr lang="en-GB" altLang="en-US" smtClean="0">
                <a:latin typeface="Arial" panose="020B0604020202020204" pitchFamily="34" charset="0"/>
              </a:rPr>
              <a:pPr>
                <a:spcBef>
                  <a:spcPct val="0"/>
                </a:spcBef>
              </a:pPr>
              <a:t>24</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2213141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Dundee College</a:t>
            </a:r>
          </a:p>
          <a:p>
            <a:pPr eaLnBrk="1" hangingPunct="1">
              <a:spcBef>
                <a:spcPct val="0"/>
              </a:spcBef>
            </a:pPr>
            <a:r>
              <a:rPr lang="en-US" altLang="en-US" smtClean="0"/>
              <a:t>Abertay</a:t>
            </a:r>
          </a:p>
          <a:p>
            <a:pPr eaLnBrk="1" hangingPunct="1">
              <a:spcBef>
                <a:spcPct val="0"/>
              </a:spcBef>
            </a:pPr>
            <a:r>
              <a:rPr lang="en-US" altLang="en-US" smtClean="0"/>
              <a:t>Dundee University</a:t>
            </a:r>
          </a:p>
          <a:p>
            <a:pPr eaLnBrk="1" hangingPunct="1">
              <a:spcBef>
                <a:spcPct val="0"/>
              </a:spcBef>
            </a:pPr>
            <a:r>
              <a:rPr lang="en-US" altLang="en-US" smtClean="0"/>
              <a:t>Elmwood</a:t>
            </a:r>
          </a:p>
          <a:p>
            <a:pPr eaLnBrk="1" hangingPunct="1">
              <a:spcBef>
                <a:spcPct val="0"/>
              </a:spcBef>
            </a:pPr>
            <a:r>
              <a:rPr lang="en-US" altLang="en-US" smtClean="0"/>
              <a:t>St Andrews University</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EE2091-6F04-489E-A6A5-7BEC2E7430BA}" type="slidenum">
              <a:rPr lang="en-GB" altLang="en-US" smtClean="0">
                <a:solidFill>
                  <a:srgbClr val="000000"/>
                </a:solidFill>
                <a:latin typeface="Arial" panose="020B0604020202020204" pitchFamily="34" charset="0"/>
              </a:rPr>
              <a:pPr>
                <a:spcBef>
                  <a:spcPct val="0"/>
                </a:spcBef>
              </a:pPr>
              <a:t>25</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xmlns="" val="3669432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chemeClr val="bg1"/>
                </a:solidFill>
              </a:rPr>
              <a:t> </a:t>
            </a:r>
            <a:endParaRPr lang="en-GB" altLang="en-US" smtClean="0">
              <a:solidFill>
                <a:schemeClr val="bg1"/>
              </a:solidFill>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1840D9-9566-4097-A0A2-5F4760CEF84D}" type="slidenum">
              <a:rPr lang="en-GB" altLang="en-US" smtClean="0">
                <a:solidFill>
                  <a:srgbClr val="000000"/>
                </a:solidFill>
                <a:latin typeface="Arial" panose="020B0604020202020204" pitchFamily="34" charset="0"/>
              </a:rPr>
              <a:pPr>
                <a:spcBef>
                  <a:spcPct val="0"/>
                </a:spcBef>
              </a:pPr>
              <a:t>26</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xmlns="" val="937241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chemeClr val="bg1"/>
                </a:solidFill>
              </a:rPr>
              <a:t> </a:t>
            </a:r>
            <a:endParaRPr lang="en-GB" altLang="en-US" smtClean="0">
              <a:solidFill>
                <a:schemeClr val="bg1"/>
              </a:solidFill>
            </a:endParaRPr>
          </a:p>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9D36DE-3F59-4380-8C1D-617E86F45538}" type="slidenum">
              <a:rPr lang="en-GB" altLang="en-US" smtClean="0">
                <a:solidFill>
                  <a:srgbClr val="000000"/>
                </a:solidFill>
                <a:latin typeface="Arial" panose="020B0604020202020204" pitchFamily="34" charset="0"/>
              </a:rPr>
              <a:pPr>
                <a:spcBef>
                  <a:spcPct val="0"/>
                </a:spcBef>
              </a:pPr>
              <a:t>27</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xmlns="" val="1381248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defRPr/>
            </a:pPr>
            <a:r>
              <a:rPr lang="en-US" altLang="en-US" dirty="0" smtClean="0">
                <a:solidFill>
                  <a:schemeClr val="bg1"/>
                </a:solidFill>
              </a:rPr>
              <a:t> </a:t>
            </a:r>
            <a:r>
              <a:rPr lang="en-GB" dirty="0" smtClean="0"/>
              <a:t>1. Offering limited content</a:t>
            </a:r>
          </a:p>
          <a:p>
            <a:pPr>
              <a:defRPr/>
            </a:pPr>
            <a:endParaRPr lang="en-GB" dirty="0" smtClean="0"/>
          </a:p>
          <a:p>
            <a:pPr>
              <a:defRPr/>
            </a:pPr>
            <a:r>
              <a:rPr lang="en-GB" dirty="0" smtClean="0"/>
              <a:t>Millennials tend to want training in self-management and productivity as well as leadership training. “There’s an assumption that millennials are only interested in technical training, but often leadership traits can be a mystery to them,” says </a:t>
            </a:r>
            <a:r>
              <a:rPr lang="en-GB" dirty="0" err="1" smtClean="0"/>
              <a:t>DePalma</a:t>
            </a:r>
            <a:r>
              <a:rPr lang="en-GB" dirty="0" smtClean="0"/>
              <a:t>.</a:t>
            </a:r>
          </a:p>
          <a:p>
            <a:pPr>
              <a:defRPr/>
            </a:pPr>
            <a:endParaRPr lang="en-GB" dirty="0" smtClean="0"/>
          </a:p>
          <a:p>
            <a:pPr>
              <a:defRPr/>
            </a:pPr>
            <a:endParaRPr lang="en-GB" dirty="0" smtClean="0"/>
          </a:p>
          <a:p>
            <a:pPr>
              <a:defRPr/>
            </a:pPr>
            <a:endParaRPr lang="en-GB" dirty="0" smtClean="0"/>
          </a:p>
          <a:p>
            <a:pPr>
              <a:defRPr/>
            </a:pPr>
            <a:r>
              <a:rPr lang="en-GB" dirty="0" smtClean="0"/>
              <a:t>2. Not explaining how the training is relevant</a:t>
            </a:r>
          </a:p>
          <a:p>
            <a:pPr>
              <a:defRPr/>
            </a:pPr>
            <a:endParaRPr lang="en-GB" dirty="0" smtClean="0"/>
          </a:p>
          <a:p>
            <a:pPr>
              <a:defRPr/>
            </a:pPr>
            <a:r>
              <a:rPr lang="en-GB" dirty="0" smtClean="0"/>
              <a:t>Explaining how the training program is applicable to long-term career growth as well as how it will benefit them as new employees allows millennials to build a stronger commitment to the company from the start. “Businesses today can’t just look at reaction to training and it can’t just be about learning,” says </a:t>
            </a:r>
            <a:r>
              <a:rPr lang="en-GB" dirty="0" err="1" smtClean="0"/>
              <a:t>DePalma</a:t>
            </a:r>
            <a:r>
              <a:rPr lang="en-GB" dirty="0" smtClean="0"/>
              <a:t>. “It needs to have an application.”</a:t>
            </a:r>
          </a:p>
          <a:p>
            <a:pPr>
              <a:defRPr/>
            </a:pPr>
            <a:endParaRPr lang="en-GB" dirty="0" smtClean="0"/>
          </a:p>
          <a:p>
            <a:pPr>
              <a:defRPr/>
            </a:pPr>
            <a:r>
              <a:rPr lang="en-GB" dirty="0" smtClean="0"/>
              <a:t>3. Failure to coach</a:t>
            </a:r>
          </a:p>
          <a:p>
            <a:pPr>
              <a:defRPr/>
            </a:pPr>
            <a:endParaRPr lang="en-GB" dirty="0" smtClean="0"/>
          </a:p>
          <a:p>
            <a:pPr>
              <a:defRPr/>
            </a:pPr>
            <a:r>
              <a:rPr lang="en-GB" dirty="0" smtClean="0"/>
              <a:t>Millennials perform well within a structured chain of command, so setting up a coaching relationship can help them evaluate their successes and failures along the way. “For millennials there is a certain extent of desire to be the best and anything that falls short of that is a huge failure,” says </a:t>
            </a:r>
            <a:r>
              <a:rPr lang="en-GB" dirty="0" err="1" smtClean="0"/>
              <a:t>DePalma</a:t>
            </a:r>
            <a:r>
              <a:rPr lang="en-GB" dirty="0" smtClean="0"/>
              <a:t>. Coaching and mentorship can help trainees learn that progress can’t come immediately and they won’t sit in a corner office on their second day of work.</a:t>
            </a:r>
          </a:p>
          <a:p>
            <a:pPr>
              <a:defRPr/>
            </a:pPr>
            <a:endParaRPr lang="en-GB" dirty="0" smtClean="0"/>
          </a:p>
          <a:p>
            <a:pPr>
              <a:defRPr/>
            </a:pPr>
            <a:r>
              <a:rPr lang="en-GB" dirty="0" smtClean="0"/>
              <a:t>4. Leaving out a digital component </a:t>
            </a:r>
          </a:p>
          <a:p>
            <a:pPr>
              <a:defRPr/>
            </a:pPr>
            <a:endParaRPr lang="en-GB" dirty="0" smtClean="0"/>
          </a:p>
          <a:p>
            <a:pPr>
              <a:defRPr/>
            </a:pPr>
            <a:r>
              <a:rPr lang="en-GB" dirty="0" smtClean="0"/>
              <a:t>“This generation is interested in connecting and communicating everything they’re doing on Facebook and online, so it’s important that training programs can relate to that.” Because millennials are digital savvy, training programs should be sure to feature integrated technology for instruction.</a:t>
            </a:r>
          </a:p>
          <a:p>
            <a:pPr>
              <a:defRPr/>
            </a:pPr>
            <a:endParaRPr lang="en-GB" dirty="0" smtClean="0"/>
          </a:p>
          <a:p>
            <a:pPr>
              <a:defRPr/>
            </a:pPr>
            <a:r>
              <a:rPr lang="en-GB" dirty="0" smtClean="0"/>
              <a:t>5. Providing little feedback </a:t>
            </a:r>
          </a:p>
          <a:p>
            <a:pPr>
              <a:defRPr/>
            </a:pPr>
            <a:endParaRPr lang="en-GB" dirty="0" smtClean="0"/>
          </a:p>
          <a:p>
            <a:pPr>
              <a:defRPr/>
            </a:pPr>
            <a:r>
              <a:rPr lang="en-GB" dirty="0" smtClean="0"/>
              <a:t>Millennials want to know if they're doing a good job. “They want to know what the roadmap is and get feedback,” says </a:t>
            </a:r>
            <a:r>
              <a:rPr lang="en-GB" dirty="0" err="1" smtClean="0"/>
              <a:t>DePalma</a:t>
            </a:r>
            <a:r>
              <a:rPr lang="en-GB" dirty="0" smtClean="0"/>
              <a:t>. “Research shows that millennials want more feedback than other generations.”</a:t>
            </a:r>
          </a:p>
          <a:p>
            <a:pPr>
              <a:defRPr/>
            </a:pPr>
            <a:endParaRPr lang="en-GB" dirty="0" smtClean="0"/>
          </a:p>
          <a:p>
            <a:pPr eaLnBrk="1" hangingPunct="1">
              <a:spcBef>
                <a:spcPct val="0"/>
              </a:spcBef>
              <a:defRPr/>
            </a:pPr>
            <a:endParaRPr lang="en-GB" altLang="en-US" dirty="0" smtClean="0">
              <a:solidFill>
                <a:schemeClr val="bg1"/>
              </a:solidFill>
            </a:endParaRPr>
          </a:p>
          <a:p>
            <a:pPr eaLnBrk="1" hangingPunct="1">
              <a:spcBef>
                <a:spcPct val="0"/>
              </a:spcBef>
              <a:defRPr/>
            </a:pPr>
            <a:endParaRPr lang="en-US" altLang="en-US" dirty="0"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8F6C7C-F701-4985-B6F7-DA02FBCD6447}" type="slidenum">
              <a:rPr lang="en-GB" altLang="en-US" smtClean="0">
                <a:solidFill>
                  <a:srgbClr val="000000"/>
                </a:solidFill>
                <a:latin typeface="Arial" panose="020B0604020202020204" pitchFamily="34" charset="0"/>
              </a:rPr>
              <a:pPr>
                <a:spcBef>
                  <a:spcPct val="0"/>
                </a:spcBef>
              </a:pPr>
              <a:t>28</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xmlns="" val="2329489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solidFill>
                  <a:schemeClr val="bg1"/>
                </a:solidFill>
              </a:rPr>
              <a:t> </a:t>
            </a:r>
            <a:endParaRPr lang="en-GB" altLang="en-US" dirty="0" smtClean="0">
              <a:solidFill>
                <a:schemeClr val="bg1"/>
              </a:solidFill>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8E48BF-8964-40DF-A559-7F9AEF3CC65E}" type="slidenum">
              <a:rPr lang="en-GB" altLang="en-US" smtClean="0">
                <a:solidFill>
                  <a:srgbClr val="000000"/>
                </a:solidFill>
                <a:latin typeface="Arial" panose="020B0604020202020204" pitchFamily="34" charset="0"/>
              </a:rPr>
              <a:pPr>
                <a:spcBef>
                  <a:spcPct val="0"/>
                </a:spcBef>
              </a:pPr>
              <a:t>29</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xmlns="" val="152648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C3C5F7-359D-4C2E-A897-823CA399AD5E}" type="slidenum">
              <a:rPr lang="en-GB" altLang="en-US" smtClean="0">
                <a:latin typeface="Arial" panose="020B0604020202020204" pitchFamily="34" charset="0"/>
              </a:rPr>
              <a:pPr>
                <a:spcBef>
                  <a:spcPct val="0"/>
                </a:spcBef>
              </a:pPr>
              <a:t>3</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544689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F9EB89-BE11-4A02-88F5-20F87B9B0508}" type="slidenum">
              <a:rPr lang="en-GB" altLang="en-US" smtClean="0">
                <a:latin typeface="Arial" panose="020B0604020202020204" pitchFamily="34" charset="0"/>
              </a:rPr>
              <a:pPr>
                <a:spcBef>
                  <a:spcPct val="0"/>
                </a:spcBef>
              </a:pPr>
              <a:t>30</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3338227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20000"/>
              </a:spcBef>
              <a:buFontTx/>
              <a:buChar char="•"/>
            </a:pPr>
            <a:r>
              <a:rPr lang="en-GB" altLang="en-US" b="1" smtClean="0">
                <a:solidFill>
                  <a:srgbClr val="9B9D2F"/>
                </a:solidFill>
                <a:latin typeface="Helvetica" panose="020B0604020202020204" pitchFamily="34" charset="0"/>
                <a:cs typeface="Helvetica" panose="020B0604020202020204" pitchFamily="34" charset="0"/>
              </a:rPr>
              <a:t>29% employed in the hospitality sector </a:t>
            </a:r>
          </a:p>
          <a:p>
            <a:pPr eaLnBrk="1" hangingPunct="1">
              <a:spcBef>
                <a:spcPct val="20000"/>
              </a:spcBef>
              <a:buFontTx/>
              <a:buChar char="•"/>
            </a:pPr>
            <a:r>
              <a:rPr lang="en-GB" altLang="en-US" b="1" smtClean="0">
                <a:solidFill>
                  <a:srgbClr val="9B9D2F"/>
                </a:solidFill>
                <a:latin typeface="Helvetica" panose="020B0604020202020204" pitchFamily="34" charset="0"/>
                <a:cs typeface="Helvetica" panose="020B0604020202020204" pitchFamily="34" charset="0"/>
              </a:rPr>
              <a:t>666,000 visitors per year</a:t>
            </a:r>
          </a:p>
          <a:p>
            <a:pPr eaLnBrk="1" hangingPunct="1">
              <a:spcBef>
                <a:spcPct val="20000"/>
              </a:spcBef>
              <a:buFontTx/>
              <a:buChar char="•"/>
            </a:pPr>
            <a:r>
              <a:rPr lang="en-GB" altLang="en-US" b="1" smtClean="0">
                <a:solidFill>
                  <a:srgbClr val="9B9D2F"/>
                </a:solidFill>
                <a:latin typeface="Helvetica" panose="020B0604020202020204" pitchFamily="34" charset="0"/>
                <a:cs typeface="Helvetica" panose="020B0604020202020204" pitchFamily="34" charset="0"/>
              </a:rPr>
              <a:t>1000,000 bed night a year </a:t>
            </a:r>
          </a:p>
          <a:p>
            <a:pPr eaLnBrk="1" hangingPunct="1">
              <a:spcBef>
                <a:spcPct val="20000"/>
              </a:spcBef>
              <a:buFontTx/>
              <a:buChar char="•"/>
            </a:pPr>
            <a:r>
              <a:rPr lang="en-GB" altLang="en-US" b="1" smtClean="0">
                <a:solidFill>
                  <a:srgbClr val="9B9D2F"/>
                </a:solidFill>
                <a:latin typeface="Helvetica" panose="020B0604020202020204" pitchFamily="34" charset="0"/>
                <a:cs typeface="Helvetica" panose="020B0604020202020204" pitchFamily="34" charset="0"/>
              </a:rPr>
              <a:t>86% are leisure visitors  </a:t>
            </a:r>
          </a:p>
          <a:p>
            <a:pPr eaLnBrk="1" hangingPunct="1">
              <a:spcBef>
                <a:spcPct val="20000"/>
              </a:spcBef>
              <a:buFontTx/>
              <a:buChar char="•"/>
            </a:pPr>
            <a:r>
              <a:rPr lang="en-GB" altLang="en-US" b="1" smtClean="0">
                <a:solidFill>
                  <a:srgbClr val="9B9D2F"/>
                </a:solidFill>
                <a:latin typeface="Helvetica" panose="020B0604020202020204" pitchFamily="34" charset="0"/>
                <a:cs typeface="Helvetica" panose="020B0604020202020204" pitchFamily="34" charset="0"/>
              </a:rPr>
              <a:t>20% of visitors state that golf is their primary reason for visiting that 133,200 people a year </a:t>
            </a:r>
          </a:p>
          <a:p>
            <a:pPr eaLnBrk="1" hangingPunct="1">
              <a:spcBef>
                <a:spcPct val="20000"/>
              </a:spcBef>
              <a:buFontTx/>
              <a:buChar char="•"/>
            </a:pPr>
            <a:r>
              <a:rPr lang="en-GB" altLang="en-US" b="1" smtClean="0">
                <a:solidFill>
                  <a:srgbClr val="9B9D2F"/>
                </a:solidFill>
                <a:latin typeface="Helvetica" panose="020B0604020202020204" pitchFamily="34" charset="0"/>
                <a:cs typeface="Helvetica" panose="020B0604020202020204" pitchFamily="34" charset="0"/>
              </a:rPr>
              <a:t>Average spend per visitor on green fees is £234 that’s almost half their spend per trip </a:t>
            </a:r>
            <a:endParaRPr lang="en-GB" altLang="en-US" smtClean="0">
              <a:latin typeface="Helvetica" panose="020B0604020202020204" pitchFamily="34" charset="0"/>
              <a:cs typeface="Helvetica" panose="020B0604020202020204" pitchFamily="34"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3431BE-91DB-471F-8070-6F098BD4E78D}" type="slidenum">
              <a:rPr lang="en-US" altLang="en-US" smtClean="0">
                <a:solidFill>
                  <a:srgbClr val="000000"/>
                </a:solidFill>
                <a:latin typeface="Calibri" panose="020F0502020204030204" pitchFamily="34" charset="0"/>
              </a:rPr>
              <a:pPr/>
              <a:t>31</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1455440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150000"/>
              </a:lnSpc>
              <a:buFontTx/>
              <a:buChar char="•"/>
            </a:pPr>
            <a:endParaRPr lang="en-GB" altLang="en-US" smtClean="0">
              <a:solidFill>
                <a:srgbClr val="9B9D2F"/>
              </a:solidFill>
              <a:latin typeface="Helvetica" panose="020B0604020202020204" pitchFamily="34" charset="0"/>
              <a:cs typeface="Helvetica" panose="020B0604020202020204" pitchFamily="34" charset="0"/>
            </a:endParaRP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278FD7-A218-490A-81E7-436EB9FEA20A}" type="slidenum">
              <a:rPr lang="en-US" altLang="en-US" smtClean="0">
                <a:solidFill>
                  <a:srgbClr val="000000"/>
                </a:solidFill>
                <a:latin typeface="Calibri" panose="020F0502020204030204" pitchFamily="34" charset="0"/>
              </a:rPr>
              <a:pPr/>
              <a:t>32</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2957204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7F743E-3318-4434-84D4-1DE31641FDE7}" type="slidenum">
              <a:rPr lang="en-US" altLang="en-US" smtClean="0">
                <a:solidFill>
                  <a:srgbClr val="000000"/>
                </a:solidFill>
                <a:latin typeface="Calibri" panose="020F0502020204030204" pitchFamily="34" charset="0"/>
              </a:rPr>
              <a:pPr/>
              <a:t>33</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663026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DCFDB0-6E64-4963-A5A8-A65FE18729E2}" type="slidenum">
              <a:rPr lang="en-US" altLang="en-US" smtClean="0">
                <a:solidFill>
                  <a:srgbClr val="000000"/>
                </a:solidFill>
                <a:latin typeface="Calibri" panose="020F0502020204030204" pitchFamily="34" charset="0"/>
              </a:rPr>
              <a:pPr/>
              <a:t>34</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3536957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395349-953F-4D0C-A923-B63AA8198DAE}" type="slidenum">
              <a:rPr lang="en-US" altLang="en-US" smtClean="0">
                <a:solidFill>
                  <a:srgbClr val="000000"/>
                </a:solidFill>
                <a:latin typeface="Calibri" panose="020F0502020204030204" pitchFamily="34" charset="0"/>
              </a:rPr>
              <a:pPr/>
              <a:t>35</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2390842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867252-27E5-4EEE-B4C1-3FCEE4742F53}" type="slidenum">
              <a:rPr lang="en-US" altLang="en-US" smtClean="0">
                <a:solidFill>
                  <a:srgbClr val="000000"/>
                </a:solidFill>
                <a:latin typeface="Calibri" panose="020F0502020204030204" pitchFamily="34" charset="0"/>
              </a:rPr>
              <a:pPr/>
              <a:t>36</a:t>
            </a:fld>
            <a:endParaRPr lang="en-US"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xmlns="" val="226214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26946F-EE92-4D36-A93E-4D9B45D068AB}" type="slidenum">
              <a:rPr lang="en-GB" altLang="en-US" smtClean="0">
                <a:latin typeface="Arial" panose="020B0604020202020204" pitchFamily="34" charset="0"/>
              </a:rPr>
              <a:pPr>
                <a:spcBef>
                  <a:spcPct val="0"/>
                </a:spcBef>
              </a:pPr>
              <a:t>4</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5904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1D91C8-D2A4-47C4-B659-D50820B149E1}" type="slidenum">
              <a:rPr lang="en-GB" altLang="en-US" smtClean="0">
                <a:latin typeface="Arial" panose="020B0604020202020204" pitchFamily="34" charset="0"/>
              </a:rPr>
              <a:pPr>
                <a:spcBef>
                  <a:spcPct val="0"/>
                </a:spcBef>
              </a:pPr>
              <a:t>5</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223641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206C3E-D91F-4737-9291-55039F0AB952}" type="slidenum">
              <a:rPr lang="en-US" altLang="en-US" smtClean="0">
                <a:latin typeface="Lucida Grande"/>
                <a:ea typeface="Geneva"/>
                <a:cs typeface="Geneva"/>
              </a:rPr>
              <a:pPr/>
              <a:t>6</a:t>
            </a:fld>
            <a:endParaRPr lang="en-US" altLang="en-US" smtClean="0">
              <a:latin typeface="Lucida Grande"/>
              <a:ea typeface="Geneva"/>
              <a:cs typeface="Geneva"/>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Lucida Grande"/>
              <a:ea typeface="Geneva"/>
              <a:cs typeface="Geneva"/>
            </a:endParaRPr>
          </a:p>
        </p:txBody>
      </p:sp>
    </p:spTree>
    <p:extLst>
      <p:ext uri="{BB962C8B-B14F-4D97-AF65-F5344CB8AC3E}">
        <p14:creationId xmlns:p14="http://schemas.microsoft.com/office/powerpoint/2010/main" xmlns="" val="46114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C75DEA-C5E4-4ACA-8874-178980BF7B2C}" type="slidenum">
              <a:rPr lang="en-GB" altLang="en-US" smtClean="0">
                <a:latin typeface="Arial" panose="020B0604020202020204" pitchFamily="34" charset="0"/>
              </a:rPr>
              <a:pPr>
                <a:spcBef>
                  <a:spcPct val="0"/>
                </a:spcBef>
              </a:pPr>
              <a:t>7</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218297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F268D6-99A4-4979-8C1F-FB75C91EACE9}" type="slidenum">
              <a:rPr lang="en-GB" altLang="en-US" smtClean="0">
                <a:latin typeface="Arial" panose="020B0604020202020204" pitchFamily="34" charset="0"/>
              </a:rPr>
              <a:pPr>
                <a:spcBef>
                  <a:spcPct val="0"/>
                </a:spcBef>
              </a:pPr>
              <a:t>8</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86530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1D9B1F-6DA4-4D5D-BA9E-1593E86D3C88}" type="slidenum">
              <a:rPr lang="en-GB" altLang="en-US" smtClean="0">
                <a:latin typeface="Arial" panose="020B0604020202020204" pitchFamily="34" charset="0"/>
              </a:rPr>
              <a:pPr>
                <a:spcBef>
                  <a:spcPct val="0"/>
                </a:spcBef>
              </a:pPr>
              <a:t>9</a:t>
            </a:fld>
            <a:endParaRPr lang="en-GB" altLang="en-US" smtClean="0">
              <a:latin typeface="Arial" panose="020B0604020202020204" pitchFamily="34" charset="0"/>
            </a:endParaRPr>
          </a:p>
        </p:txBody>
      </p:sp>
    </p:spTree>
    <p:extLst>
      <p:ext uri="{BB962C8B-B14F-4D97-AF65-F5344CB8AC3E}">
        <p14:creationId xmlns:p14="http://schemas.microsoft.com/office/powerpoint/2010/main" xmlns="" val="419883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6B3EEC5-E6DA-4DB2-AEF4-239E6B427193}" type="datetimeFigureOut">
              <a:rPr lang="en-GB"/>
              <a:pPr>
                <a:defRPr/>
              </a:pPr>
              <a:t>16/06/2017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BF879E4-F24D-4DBC-B88F-C4D734D7C01F}" type="slidenum">
              <a:rPr lang="en-GB" altLang="en-US"/>
              <a:pPr>
                <a:defRPr/>
              </a:pPr>
              <a:t>‹#›</a:t>
            </a:fld>
            <a:endParaRPr lang="en-GB" altLang="en-US"/>
          </a:p>
        </p:txBody>
      </p:sp>
    </p:spTree>
    <p:extLst>
      <p:ext uri="{BB962C8B-B14F-4D97-AF65-F5344CB8AC3E}">
        <p14:creationId xmlns:p14="http://schemas.microsoft.com/office/powerpoint/2010/main" xmlns="" val="397207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AC051AA-834B-4B12-8C3C-8245CDCB54F4}" type="datetimeFigureOut">
              <a:rPr lang="en-GB"/>
              <a:pPr>
                <a:defRPr/>
              </a:pPr>
              <a:t>16/06/2017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14B1939-AAE3-4448-B686-3E0D67687ABB}" type="slidenum">
              <a:rPr lang="en-GB" altLang="en-US"/>
              <a:pPr>
                <a:defRPr/>
              </a:pPr>
              <a:t>‹#›</a:t>
            </a:fld>
            <a:endParaRPr lang="en-GB" altLang="en-US"/>
          </a:p>
        </p:txBody>
      </p:sp>
    </p:spTree>
    <p:extLst>
      <p:ext uri="{BB962C8B-B14F-4D97-AF65-F5344CB8AC3E}">
        <p14:creationId xmlns:p14="http://schemas.microsoft.com/office/powerpoint/2010/main" xmlns="" val="452148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7F3FD81-684F-47EB-A938-284CCC0C5584}" type="datetimeFigureOut">
              <a:rPr lang="en-GB"/>
              <a:pPr>
                <a:defRPr/>
              </a:pPr>
              <a:t>16/06/2017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999DF8A-BC34-47FA-8E22-129DBC6BAE1F}" type="slidenum">
              <a:rPr lang="en-GB" altLang="en-US"/>
              <a:pPr>
                <a:defRPr/>
              </a:pPr>
              <a:t>‹#›</a:t>
            </a:fld>
            <a:endParaRPr lang="en-GB" altLang="en-US"/>
          </a:p>
        </p:txBody>
      </p:sp>
    </p:spTree>
    <p:extLst>
      <p:ext uri="{BB962C8B-B14F-4D97-AF65-F5344CB8AC3E}">
        <p14:creationId xmlns:p14="http://schemas.microsoft.com/office/powerpoint/2010/main" xmlns="" val="419945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2"/>
          <p:cNvSpPr>
            <a:spLocks noGrp="1" noChangeArrowheads="1"/>
          </p:cNvSpPr>
          <p:nvPr>
            <p:ph type="dt" sz="half" idx="10"/>
          </p:nvPr>
        </p:nvSpPr>
        <p:spPr>
          <a:xfrm>
            <a:off x="685800" y="4686300"/>
            <a:ext cx="1905000" cy="342900"/>
          </a:xfrm>
        </p:spPr>
        <p:txBody>
          <a:bodyPr/>
          <a:lstStyle>
            <a:lvl1pPr>
              <a:defRPr>
                <a:latin typeface="Arial" charset="0"/>
              </a:defRPr>
            </a:lvl1pPr>
          </a:lstStyle>
          <a:p>
            <a:pPr>
              <a:defRPr/>
            </a:pPr>
            <a:endParaRPr lang="en-US"/>
          </a:p>
        </p:txBody>
      </p:sp>
      <p:sp>
        <p:nvSpPr>
          <p:cNvPr id="4" name="Rectangle 3"/>
          <p:cNvSpPr>
            <a:spLocks noGrp="1" noChangeArrowheads="1"/>
          </p:cNvSpPr>
          <p:nvPr>
            <p:ph type="ftr" sz="quarter" idx="11"/>
          </p:nvPr>
        </p:nvSpPr>
        <p:spPr>
          <a:xfrm>
            <a:off x="3124200" y="4686300"/>
            <a:ext cx="2895600" cy="342900"/>
          </a:xfrm>
        </p:spPr>
        <p:txBody>
          <a:bodyPr/>
          <a:lstStyle>
            <a:lvl1pPr>
              <a:defRPr>
                <a:latin typeface="Arial" charset="0"/>
              </a:defRPr>
            </a:lvl1pPr>
          </a:lstStyle>
          <a:p>
            <a:pPr>
              <a:defRPr/>
            </a:pPr>
            <a:endParaRPr lang="en-US"/>
          </a:p>
        </p:txBody>
      </p:sp>
      <p:sp>
        <p:nvSpPr>
          <p:cNvPr id="5" name="Rectangle 4"/>
          <p:cNvSpPr>
            <a:spLocks noGrp="1" noChangeArrowheads="1"/>
          </p:cNvSpPr>
          <p:nvPr>
            <p:ph type="sldNum" sz="quarter" idx="12"/>
          </p:nvPr>
        </p:nvSpPr>
        <p:spPr>
          <a:xfrm>
            <a:off x="6553200" y="4686300"/>
            <a:ext cx="1905000" cy="342900"/>
          </a:xfrm>
        </p:spPr>
        <p:txBody>
          <a:bodyPr/>
          <a:lstStyle>
            <a:lvl1pPr>
              <a:defRPr/>
            </a:lvl1pPr>
          </a:lstStyle>
          <a:p>
            <a:pPr>
              <a:defRPr/>
            </a:pPr>
            <a:fld id="{49E3CFA1-5A34-45CD-A8FB-68523C89825E}" type="slidenum">
              <a:rPr lang="en-US" altLang="en-US"/>
              <a:pPr>
                <a:defRPr/>
              </a:pPr>
              <a:t>‹#›</a:t>
            </a:fld>
            <a:endParaRPr lang="en-US" altLang="en-US"/>
          </a:p>
        </p:txBody>
      </p:sp>
    </p:spTree>
    <p:extLst>
      <p:ext uri="{BB962C8B-B14F-4D97-AF65-F5344CB8AC3E}">
        <p14:creationId xmlns:p14="http://schemas.microsoft.com/office/powerpoint/2010/main" xmlns="" val="573319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22676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1B5A07C3-1D4A-4E23-AE80-1A73A3AE2D28}"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2EB25B34-630D-48CF-8C1D-9121634D60D1}" type="slidenum">
              <a:rPr lang="en-US" altLang="en-US"/>
              <a:pPr>
                <a:defRPr/>
              </a:pPr>
              <a:t>‹#›</a:t>
            </a:fld>
            <a:endParaRPr lang="en-US" altLang="en-US"/>
          </a:p>
        </p:txBody>
      </p:sp>
    </p:spTree>
    <p:extLst>
      <p:ext uri="{BB962C8B-B14F-4D97-AF65-F5344CB8AC3E}">
        <p14:creationId xmlns:p14="http://schemas.microsoft.com/office/powerpoint/2010/main" xmlns="" val="35138497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7FEC7854-6650-4EAD-9F5C-4283DDD02CFD}"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C38199A0-77B9-4521-B88C-3FF5CCC8801B}" type="slidenum">
              <a:rPr lang="en-US" altLang="en-US"/>
              <a:pPr>
                <a:defRPr/>
              </a:pPr>
              <a:t>‹#›</a:t>
            </a:fld>
            <a:endParaRPr lang="en-US" altLang="en-US"/>
          </a:p>
        </p:txBody>
      </p:sp>
    </p:spTree>
    <p:extLst>
      <p:ext uri="{BB962C8B-B14F-4D97-AF65-F5344CB8AC3E}">
        <p14:creationId xmlns:p14="http://schemas.microsoft.com/office/powerpoint/2010/main" xmlns="" val="25289566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FE3F617D-71D4-4B00-B5AC-78B318C249C3}"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C6EE4AF7-860D-4AC2-AD95-5DAD39631DEB}" type="slidenum">
              <a:rPr lang="en-US" altLang="en-US"/>
              <a:pPr>
                <a:defRPr/>
              </a:pPr>
              <a:t>‹#›</a:t>
            </a:fld>
            <a:endParaRPr lang="en-US" altLang="en-US"/>
          </a:p>
        </p:txBody>
      </p:sp>
    </p:spTree>
    <p:extLst>
      <p:ext uri="{BB962C8B-B14F-4D97-AF65-F5344CB8AC3E}">
        <p14:creationId xmlns:p14="http://schemas.microsoft.com/office/powerpoint/2010/main" xmlns="" val="41098102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C500079C-0DAB-4B79-8F9D-7E136C8062BF}"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CD403E2A-61FA-47BC-B915-0F252A734D3A}" type="slidenum">
              <a:rPr lang="en-US" altLang="en-US"/>
              <a:pPr>
                <a:defRPr/>
              </a:pPr>
              <a:t>‹#›</a:t>
            </a:fld>
            <a:endParaRPr lang="en-US" altLang="en-US"/>
          </a:p>
        </p:txBody>
      </p:sp>
    </p:spTree>
    <p:extLst>
      <p:ext uri="{BB962C8B-B14F-4D97-AF65-F5344CB8AC3E}">
        <p14:creationId xmlns:p14="http://schemas.microsoft.com/office/powerpoint/2010/main" xmlns="" val="20591022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CE8478B4-9D16-4406-A80D-111D8DCD1CBC}" type="datetimeFigureOut">
              <a:rPr lang="en-US"/>
              <a:pPr>
                <a:defRPr/>
              </a:pPr>
              <a:t>6/16/2017</a:t>
            </a:fld>
            <a:endParaRPr lang="en-US"/>
          </a:p>
        </p:txBody>
      </p:sp>
      <p:sp>
        <p:nvSpPr>
          <p:cNvPr id="8"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2FD67F59-8BFA-455C-A1E2-7F862A3E102A}" type="slidenum">
              <a:rPr lang="en-US" altLang="en-US"/>
              <a:pPr>
                <a:defRPr/>
              </a:pPr>
              <a:t>‹#›</a:t>
            </a:fld>
            <a:endParaRPr lang="en-US" altLang="en-US"/>
          </a:p>
        </p:txBody>
      </p:sp>
    </p:spTree>
    <p:extLst>
      <p:ext uri="{BB962C8B-B14F-4D97-AF65-F5344CB8AC3E}">
        <p14:creationId xmlns:p14="http://schemas.microsoft.com/office/powerpoint/2010/main" xmlns="" val="71094057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9B8E04CD-DB52-4190-BC39-B352A7B2888C}" type="datetimeFigureOut">
              <a:rPr lang="en-US"/>
              <a:pPr>
                <a:defRPr/>
              </a:pPr>
              <a:t>6/16/2017</a:t>
            </a:fld>
            <a:endParaRPr lang="en-US"/>
          </a:p>
        </p:txBody>
      </p:sp>
      <p:sp>
        <p:nvSpPr>
          <p:cNvPr id="4"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16F62BB8-EC99-412D-BE46-A1F64715D632}" type="slidenum">
              <a:rPr lang="en-US" altLang="en-US"/>
              <a:pPr>
                <a:defRPr/>
              </a:pPr>
              <a:t>‹#›</a:t>
            </a:fld>
            <a:endParaRPr lang="en-US" altLang="en-US"/>
          </a:p>
        </p:txBody>
      </p:sp>
    </p:spTree>
    <p:extLst>
      <p:ext uri="{BB962C8B-B14F-4D97-AF65-F5344CB8AC3E}">
        <p14:creationId xmlns:p14="http://schemas.microsoft.com/office/powerpoint/2010/main" xmlns="" val="5074571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48208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294FD393-CE4E-4937-90AF-D38DA1506F47}" type="datetimeFigureOut">
              <a:rPr lang="en-US"/>
              <a:pPr>
                <a:defRPr/>
              </a:pPr>
              <a:t>6/16/2017</a:t>
            </a:fld>
            <a:endParaRPr lang="en-US"/>
          </a:p>
        </p:txBody>
      </p:sp>
      <p:sp>
        <p:nvSpPr>
          <p:cNvPr id="3"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27F65F35-E5A3-49FC-9ED9-4497CFDE8B54}" type="slidenum">
              <a:rPr lang="en-US" altLang="en-US"/>
              <a:pPr>
                <a:defRPr/>
              </a:pPr>
              <a:t>‹#›</a:t>
            </a:fld>
            <a:endParaRPr lang="en-US" altLang="en-US"/>
          </a:p>
        </p:txBody>
      </p:sp>
    </p:spTree>
    <p:extLst>
      <p:ext uri="{BB962C8B-B14F-4D97-AF65-F5344CB8AC3E}">
        <p14:creationId xmlns:p14="http://schemas.microsoft.com/office/powerpoint/2010/main" xmlns="" val="31825405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8C5E543D-B843-4C95-84D0-FA2EF44D3790}"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BDEBC809-8337-496E-A58A-3902D5B95969}" type="slidenum">
              <a:rPr lang="en-US" altLang="en-US"/>
              <a:pPr>
                <a:defRPr/>
              </a:pPr>
              <a:t>‹#›</a:t>
            </a:fld>
            <a:endParaRPr lang="en-US" altLang="en-US"/>
          </a:p>
        </p:txBody>
      </p:sp>
    </p:spTree>
    <p:extLst>
      <p:ext uri="{BB962C8B-B14F-4D97-AF65-F5344CB8AC3E}">
        <p14:creationId xmlns:p14="http://schemas.microsoft.com/office/powerpoint/2010/main" xmlns="" val="28295529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EEDCB9D0-2645-4874-BAD7-9FBA48F9A1E2}"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951E2572-1E3C-4133-A695-0691A3C19D79}" type="slidenum">
              <a:rPr lang="en-US" altLang="en-US"/>
              <a:pPr>
                <a:defRPr/>
              </a:pPr>
              <a:t>‹#›</a:t>
            </a:fld>
            <a:endParaRPr lang="en-US" altLang="en-US"/>
          </a:p>
        </p:txBody>
      </p:sp>
    </p:spTree>
    <p:extLst>
      <p:ext uri="{BB962C8B-B14F-4D97-AF65-F5344CB8AC3E}">
        <p14:creationId xmlns:p14="http://schemas.microsoft.com/office/powerpoint/2010/main" xmlns="" val="20477293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6AB61999-6D0E-4B6B-8F2C-D0D690160066}"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9B796A69-6379-436E-99FA-8C1C440095E3}" type="slidenum">
              <a:rPr lang="en-US" altLang="en-US"/>
              <a:pPr>
                <a:defRPr/>
              </a:pPr>
              <a:t>‹#›</a:t>
            </a:fld>
            <a:endParaRPr lang="en-US" altLang="en-US"/>
          </a:p>
        </p:txBody>
      </p:sp>
    </p:spTree>
    <p:extLst>
      <p:ext uri="{BB962C8B-B14F-4D97-AF65-F5344CB8AC3E}">
        <p14:creationId xmlns:p14="http://schemas.microsoft.com/office/powerpoint/2010/main" xmlns="" val="353669943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B860BE6B-86EA-490E-836A-32546CEB747C}"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4B78FA05-B6E9-45EA-AEB3-756497E892DC}" type="slidenum">
              <a:rPr lang="en-US" altLang="en-US"/>
              <a:pPr>
                <a:defRPr/>
              </a:pPr>
              <a:t>‹#›</a:t>
            </a:fld>
            <a:endParaRPr lang="en-US" altLang="en-US"/>
          </a:p>
        </p:txBody>
      </p:sp>
    </p:spTree>
    <p:extLst>
      <p:ext uri="{BB962C8B-B14F-4D97-AF65-F5344CB8AC3E}">
        <p14:creationId xmlns:p14="http://schemas.microsoft.com/office/powerpoint/2010/main" xmlns="" val="402473503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08D5756E-9017-46D7-A8A4-AE6333F16BD0}"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875F1505-6150-4279-86ED-99B260CD7CDB}" type="slidenum">
              <a:rPr lang="en-US" altLang="en-US"/>
              <a:pPr>
                <a:defRPr/>
              </a:pPr>
              <a:t>‹#›</a:t>
            </a:fld>
            <a:endParaRPr lang="en-US" altLang="en-US"/>
          </a:p>
        </p:txBody>
      </p:sp>
    </p:spTree>
    <p:extLst>
      <p:ext uri="{BB962C8B-B14F-4D97-AF65-F5344CB8AC3E}">
        <p14:creationId xmlns:p14="http://schemas.microsoft.com/office/powerpoint/2010/main" xmlns="" val="237854661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47084638-9E12-48F1-AB2A-039DA282C3A0}"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288BA612-0FFB-406D-88F3-BFB7B8A2EE4F}" type="slidenum">
              <a:rPr lang="en-US" altLang="en-US"/>
              <a:pPr>
                <a:defRPr/>
              </a:pPr>
              <a:t>‹#›</a:t>
            </a:fld>
            <a:endParaRPr lang="en-US" altLang="en-US"/>
          </a:p>
        </p:txBody>
      </p:sp>
    </p:spTree>
    <p:extLst>
      <p:ext uri="{BB962C8B-B14F-4D97-AF65-F5344CB8AC3E}">
        <p14:creationId xmlns:p14="http://schemas.microsoft.com/office/powerpoint/2010/main" xmlns="" val="17420612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AE1AEC7A-7B3C-435C-BD63-A50AA5068559}"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744942A6-D564-483A-8B08-3998CA3D35D1}" type="slidenum">
              <a:rPr lang="en-US" altLang="en-US"/>
              <a:pPr>
                <a:defRPr/>
              </a:pPr>
              <a:t>‹#›</a:t>
            </a:fld>
            <a:endParaRPr lang="en-US" altLang="en-US"/>
          </a:p>
        </p:txBody>
      </p:sp>
    </p:spTree>
    <p:extLst>
      <p:ext uri="{BB962C8B-B14F-4D97-AF65-F5344CB8AC3E}">
        <p14:creationId xmlns:p14="http://schemas.microsoft.com/office/powerpoint/2010/main" xmlns="" val="20686462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77C679D8-FD4F-40CA-AE3F-8CDC63843155}"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18A5B3A4-C42C-4618-BFF4-9DB71FFAF382}" type="slidenum">
              <a:rPr lang="en-US" altLang="en-US"/>
              <a:pPr>
                <a:defRPr/>
              </a:pPr>
              <a:t>‹#›</a:t>
            </a:fld>
            <a:endParaRPr lang="en-US" altLang="en-US"/>
          </a:p>
        </p:txBody>
      </p:sp>
    </p:spTree>
    <p:extLst>
      <p:ext uri="{BB962C8B-B14F-4D97-AF65-F5344CB8AC3E}">
        <p14:creationId xmlns:p14="http://schemas.microsoft.com/office/powerpoint/2010/main" xmlns="" val="10514212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859FC9D9-8B45-4EF7-99D7-782B9F30680B}" type="datetimeFigureOut">
              <a:rPr lang="en-US"/>
              <a:pPr>
                <a:defRPr/>
              </a:pPr>
              <a:t>6/16/2017</a:t>
            </a:fld>
            <a:endParaRPr lang="en-US"/>
          </a:p>
        </p:txBody>
      </p:sp>
      <p:sp>
        <p:nvSpPr>
          <p:cNvPr id="8"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3B6A85AE-F8E8-4C10-A98C-EF1E59FA0B1F}" type="slidenum">
              <a:rPr lang="en-US" altLang="en-US"/>
              <a:pPr>
                <a:defRPr/>
              </a:pPr>
              <a:t>‹#›</a:t>
            </a:fld>
            <a:endParaRPr lang="en-US" altLang="en-US"/>
          </a:p>
        </p:txBody>
      </p:sp>
    </p:spTree>
    <p:extLst>
      <p:ext uri="{BB962C8B-B14F-4D97-AF65-F5344CB8AC3E}">
        <p14:creationId xmlns:p14="http://schemas.microsoft.com/office/powerpoint/2010/main" xmlns="" val="7272789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18BF79E-2D60-4FFD-856A-A0359651B7CE}" type="datetimeFigureOut">
              <a:rPr lang="en-GB"/>
              <a:pPr>
                <a:defRPr/>
              </a:pPr>
              <a:t>16/06/2017</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5DFDC18-45AE-490A-A647-229B09EDFEBE}" type="slidenum">
              <a:rPr lang="en-GB" altLang="en-US"/>
              <a:pPr>
                <a:defRPr/>
              </a:pPr>
              <a:t>‹#›</a:t>
            </a:fld>
            <a:endParaRPr lang="en-GB" altLang="en-US"/>
          </a:p>
        </p:txBody>
      </p:sp>
    </p:spTree>
    <p:extLst>
      <p:ext uri="{BB962C8B-B14F-4D97-AF65-F5344CB8AC3E}">
        <p14:creationId xmlns:p14="http://schemas.microsoft.com/office/powerpoint/2010/main" xmlns="" val="3157155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8EDE0C71-300B-4743-BD8F-DAEB00EF3149}" type="datetimeFigureOut">
              <a:rPr lang="en-US"/>
              <a:pPr>
                <a:defRPr/>
              </a:pPr>
              <a:t>6/16/2017</a:t>
            </a:fld>
            <a:endParaRPr lang="en-US"/>
          </a:p>
        </p:txBody>
      </p:sp>
      <p:sp>
        <p:nvSpPr>
          <p:cNvPr id="4"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6A07FB56-A292-4DFA-99B6-E0A03268740E}" type="slidenum">
              <a:rPr lang="en-US" altLang="en-US"/>
              <a:pPr>
                <a:defRPr/>
              </a:pPr>
              <a:t>‹#›</a:t>
            </a:fld>
            <a:endParaRPr lang="en-US" altLang="en-US"/>
          </a:p>
        </p:txBody>
      </p:sp>
    </p:spTree>
    <p:extLst>
      <p:ext uri="{BB962C8B-B14F-4D97-AF65-F5344CB8AC3E}">
        <p14:creationId xmlns:p14="http://schemas.microsoft.com/office/powerpoint/2010/main" xmlns="" val="7129581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73E2AB68-835A-4CBF-9856-8D5F58AAFBA9}" type="datetimeFigureOut">
              <a:rPr lang="en-US"/>
              <a:pPr>
                <a:defRPr/>
              </a:pPr>
              <a:t>6/16/2017</a:t>
            </a:fld>
            <a:endParaRPr lang="en-US"/>
          </a:p>
        </p:txBody>
      </p:sp>
      <p:sp>
        <p:nvSpPr>
          <p:cNvPr id="3"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6A210E38-0177-4D07-9507-2C85C6142717}" type="slidenum">
              <a:rPr lang="en-US" altLang="en-US"/>
              <a:pPr>
                <a:defRPr/>
              </a:pPr>
              <a:t>‹#›</a:t>
            </a:fld>
            <a:endParaRPr lang="en-US" altLang="en-US"/>
          </a:p>
        </p:txBody>
      </p:sp>
    </p:spTree>
    <p:extLst>
      <p:ext uri="{BB962C8B-B14F-4D97-AF65-F5344CB8AC3E}">
        <p14:creationId xmlns:p14="http://schemas.microsoft.com/office/powerpoint/2010/main" xmlns="" val="136362168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3A027540-C5CB-4634-AF67-DD63C3CE3B73}"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8FCAE857-0041-48F0-8556-967E1D8CFFD7}" type="slidenum">
              <a:rPr lang="en-US" altLang="en-US"/>
              <a:pPr>
                <a:defRPr/>
              </a:pPr>
              <a:t>‹#›</a:t>
            </a:fld>
            <a:endParaRPr lang="en-US" altLang="en-US"/>
          </a:p>
        </p:txBody>
      </p:sp>
    </p:spTree>
    <p:extLst>
      <p:ext uri="{BB962C8B-B14F-4D97-AF65-F5344CB8AC3E}">
        <p14:creationId xmlns:p14="http://schemas.microsoft.com/office/powerpoint/2010/main" xmlns="" val="14283559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17385DD9-B767-4060-AA45-0390CED8335C}"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B5B64572-7C30-4201-A61B-884B87613BE5}" type="slidenum">
              <a:rPr lang="en-US" altLang="en-US"/>
              <a:pPr>
                <a:defRPr/>
              </a:pPr>
              <a:t>‹#›</a:t>
            </a:fld>
            <a:endParaRPr lang="en-US" altLang="en-US"/>
          </a:p>
        </p:txBody>
      </p:sp>
    </p:spTree>
    <p:extLst>
      <p:ext uri="{BB962C8B-B14F-4D97-AF65-F5344CB8AC3E}">
        <p14:creationId xmlns:p14="http://schemas.microsoft.com/office/powerpoint/2010/main" xmlns="" val="325743169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6556E650-767D-4F4F-8516-9D75BAA10F49}"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2FEB24DC-414E-4E16-89D7-5A2BE623500D}" type="slidenum">
              <a:rPr lang="en-US" altLang="en-US"/>
              <a:pPr>
                <a:defRPr/>
              </a:pPr>
              <a:t>‹#›</a:t>
            </a:fld>
            <a:endParaRPr lang="en-US" altLang="en-US"/>
          </a:p>
        </p:txBody>
      </p:sp>
    </p:spTree>
    <p:extLst>
      <p:ext uri="{BB962C8B-B14F-4D97-AF65-F5344CB8AC3E}">
        <p14:creationId xmlns:p14="http://schemas.microsoft.com/office/powerpoint/2010/main" xmlns="" val="37587400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Arial" panose="020B0604020202020204" pitchFamily="34" charset="0"/>
              </a:defRPr>
            </a:lvl1pPr>
          </a:lstStyle>
          <a:p>
            <a:pPr>
              <a:defRPr/>
            </a:pPr>
            <a:fld id="{B073E68F-3376-4A56-999A-3994CA83D4D8}"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B57E2B62-ABA6-4A74-B130-8F28D748250A}" type="slidenum">
              <a:rPr lang="en-US" altLang="en-US"/>
              <a:pPr>
                <a:defRPr/>
              </a:pPr>
              <a:t>‹#›</a:t>
            </a:fld>
            <a:endParaRPr lang="en-US" altLang="en-US"/>
          </a:p>
        </p:txBody>
      </p:sp>
    </p:spTree>
    <p:extLst>
      <p:ext uri="{BB962C8B-B14F-4D97-AF65-F5344CB8AC3E}">
        <p14:creationId xmlns:p14="http://schemas.microsoft.com/office/powerpoint/2010/main" xmlns="" val="338542271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atin typeface="Calibri" pitchFamily="34" charset="0"/>
              </a:defRPr>
            </a:lvl1pPr>
          </a:lstStyle>
          <a:p>
            <a:pPr>
              <a:defRPr/>
            </a:pPr>
            <a:fld id="{D02613C9-8704-4098-8030-1CD17AF1BF77}"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DE476274-08BE-4FB6-8641-E34799981A32}" type="slidenum">
              <a:rPr lang="en-US" altLang="en-US"/>
              <a:pPr>
                <a:defRPr/>
              </a:pPr>
              <a:t>‹#›</a:t>
            </a:fld>
            <a:endParaRPr lang="en-US" altLang="en-US"/>
          </a:p>
        </p:txBody>
      </p:sp>
    </p:spTree>
    <p:extLst>
      <p:ext uri="{BB962C8B-B14F-4D97-AF65-F5344CB8AC3E}">
        <p14:creationId xmlns:p14="http://schemas.microsoft.com/office/powerpoint/2010/main" xmlns="" val="179946522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Calibri" pitchFamily="34" charset="0"/>
              </a:defRPr>
            </a:lvl1pPr>
          </a:lstStyle>
          <a:p>
            <a:pPr>
              <a:defRPr/>
            </a:pPr>
            <a:fld id="{9D310013-6EA6-43C2-BB77-8C73936B7483}"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30CD1855-FDD1-42BF-9340-3404EAFE2A75}" type="slidenum">
              <a:rPr lang="en-US" altLang="en-US"/>
              <a:pPr>
                <a:defRPr/>
              </a:pPr>
              <a:t>‹#›</a:t>
            </a:fld>
            <a:endParaRPr lang="en-US" altLang="en-US"/>
          </a:p>
        </p:txBody>
      </p:sp>
    </p:spTree>
    <p:extLst>
      <p:ext uri="{BB962C8B-B14F-4D97-AF65-F5344CB8AC3E}">
        <p14:creationId xmlns:p14="http://schemas.microsoft.com/office/powerpoint/2010/main" xmlns="" val="195659921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atin typeface="Calibri" pitchFamily="34" charset="0"/>
              </a:defRPr>
            </a:lvl1pPr>
          </a:lstStyle>
          <a:p>
            <a:pPr>
              <a:defRPr/>
            </a:pPr>
            <a:fld id="{BA2D336F-A001-494A-94AE-8CAAE99D861C}"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14E9D78A-010C-46CE-B54D-9041F29F55C8}" type="slidenum">
              <a:rPr lang="en-US" altLang="en-US"/>
              <a:pPr>
                <a:defRPr/>
              </a:pPr>
              <a:t>‹#›</a:t>
            </a:fld>
            <a:endParaRPr lang="en-US" altLang="en-US"/>
          </a:p>
        </p:txBody>
      </p:sp>
    </p:spTree>
    <p:extLst>
      <p:ext uri="{BB962C8B-B14F-4D97-AF65-F5344CB8AC3E}">
        <p14:creationId xmlns:p14="http://schemas.microsoft.com/office/powerpoint/2010/main" xmlns="" val="33807700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atin typeface="Calibri" pitchFamily="34" charset="0"/>
              </a:defRPr>
            </a:lvl1pPr>
          </a:lstStyle>
          <a:p>
            <a:pPr>
              <a:defRPr/>
            </a:pPr>
            <a:fld id="{E697B56C-6A58-4616-85BE-800A33F496E9}"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2EE3A6F2-4BF4-4733-97D2-B415D26885B1}" type="slidenum">
              <a:rPr lang="en-US" altLang="en-US"/>
              <a:pPr>
                <a:defRPr/>
              </a:pPr>
              <a:t>‹#›</a:t>
            </a:fld>
            <a:endParaRPr lang="en-US" altLang="en-US"/>
          </a:p>
        </p:txBody>
      </p:sp>
    </p:spTree>
    <p:extLst>
      <p:ext uri="{BB962C8B-B14F-4D97-AF65-F5344CB8AC3E}">
        <p14:creationId xmlns:p14="http://schemas.microsoft.com/office/powerpoint/2010/main" xmlns="" val="26641421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D2053D4B-61EC-4379-984D-7ECCDB307036}" type="datetimeFigureOut">
              <a:rPr lang="en-GB"/>
              <a:pPr>
                <a:defRPr/>
              </a:pPr>
              <a:t>16/06/2017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095D4A3-5309-42C5-A7BC-652BEADB198B}" type="slidenum">
              <a:rPr lang="en-GB" altLang="en-US"/>
              <a:pPr>
                <a:defRPr/>
              </a:pPr>
              <a:t>‹#›</a:t>
            </a:fld>
            <a:endParaRPr lang="en-GB" altLang="en-US"/>
          </a:p>
        </p:txBody>
      </p:sp>
    </p:spTree>
    <p:extLst>
      <p:ext uri="{BB962C8B-B14F-4D97-AF65-F5344CB8AC3E}">
        <p14:creationId xmlns:p14="http://schemas.microsoft.com/office/powerpoint/2010/main" xmlns="" val="1683425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atin typeface="Calibri" pitchFamily="34" charset="0"/>
              </a:defRPr>
            </a:lvl1pPr>
          </a:lstStyle>
          <a:p>
            <a:pPr>
              <a:defRPr/>
            </a:pPr>
            <a:fld id="{681C8A87-2143-4644-987D-0E7A642F43CB}" type="datetimeFigureOut">
              <a:rPr lang="en-US"/>
              <a:pPr>
                <a:defRPr/>
              </a:pPr>
              <a:t>6/16/2017</a:t>
            </a:fld>
            <a:endParaRPr lang="en-US"/>
          </a:p>
        </p:txBody>
      </p:sp>
      <p:sp>
        <p:nvSpPr>
          <p:cNvPr id="8"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76A665AC-D7F7-47AF-B8CA-9EA0F5BF59B6}" type="slidenum">
              <a:rPr lang="en-US" altLang="en-US"/>
              <a:pPr>
                <a:defRPr/>
              </a:pPr>
              <a:t>‹#›</a:t>
            </a:fld>
            <a:endParaRPr lang="en-US" altLang="en-US"/>
          </a:p>
        </p:txBody>
      </p:sp>
    </p:spTree>
    <p:extLst>
      <p:ext uri="{BB962C8B-B14F-4D97-AF65-F5344CB8AC3E}">
        <p14:creationId xmlns:p14="http://schemas.microsoft.com/office/powerpoint/2010/main" xmlns="" val="360184058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atin typeface="Calibri" pitchFamily="34" charset="0"/>
              </a:defRPr>
            </a:lvl1pPr>
          </a:lstStyle>
          <a:p>
            <a:pPr>
              <a:defRPr/>
            </a:pPr>
            <a:fld id="{889DCA40-25B4-485E-9B96-6458693EAB6E}" type="datetimeFigureOut">
              <a:rPr lang="en-US"/>
              <a:pPr>
                <a:defRPr/>
              </a:pPr>
              <a:t>6/16/2017</a:t>
            </a:fld>
            <a:endParaRPr lang="en-US"/>
          </a:p>
        </p:txBody>
      </p:sp>
      <p:sp>
        <p:nvSpPr>
          <p:cNvPr id="4"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556160E9-EEF3-4164-9D4E-9744A22B22A6}" type="slidenum">
              <a:rPr lang="en-US" altLang="en-US"/>
              <a:pPr>
                <a:defRPr/>
              </a:pPr>
              <a:t>‹#›</a:t>
            </a:fld>
            <a:endParaRPr lang="en-US" altLang="en-US"/>
          </a:p>
        </p:txBody>
      </p:sp>
    </p:spTree>
    <p:extLst>
      <p:ext uri="{BB962C8B-B14F-4D97-AF65-F5344CB8AC3E}">
        <p14:creationId xmlns:p14="http://schemas.microsoft.com/office/powerpoint/2010/main" xmlns="" val="395234827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atin typeface="Calibri" pitchFamily="34" charset="0"/>
              </a:defRPr>
            </a:lvl1pPr>
          </a:lstStyle>
          <a:p>
            <a:pPr>
              <a:defRPr/>
            </a:pPr>
            <a:fld id="{271FACCA-8B5E-447A-B14F-E4051CA7946C}" type="datetimeFigureOut">
              <a:rPr lang="en-US"/>
              <a:pPr>
                <a:defRPr/>
              </a:pPr>
              <a:t>6/16/2017</a:t>
            </a:fld>
            <a:endParaRPr lang="en-US"/>
          </a:p>
        </p:txBody>
      </p:sp>
      <p:sp>
        <p:nvSpPr>
          <p:cNvPr id="3"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89C5A268-8E61-472B-A88E-B34859EE14FA}" type="slidenum">
              <a:rPr lang="en-US" altLang="en-US"/>
              <a:pPr>
                <a:defRPr/>
              </a:pPr>
              <a:t>‹#›</a:t>
            </a:fld>
            <a:endParaRPr lang="en-US" altLang="en-US"/>
          </a:p>
        </p:txBody>
      </p:sp>
    </p:spTree>
    <p:extLst>
      <p:ext uri="{BB962C8B-B14F-4D97-AF65-F5344CB8AC3E}">
        <p14:creationId xmlns:p14="http://schemas.microsoft.com/office/powerpoint/2010/main" xmlns="" val="1825684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atin typeface="Calibri" pitchFamily="34" charset="0"/>
              </a:defRPr>
            </a:lvl1pPr>
          </a:lstStyle>
          <a:p>
            <a:pPr>
              <a:defRPr/>
            </a:pPr>
            <a:fld id="{6B934951-B7DF-4FA4-9BA0-65000B62E494}"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F635A64E-6A5C-4865-AD57-87F1755EAFD0}" type="slidenum">
              <a:rPr lang="en-US" altLang="en-US"/>
              <a:pPr>
                <a:defRPr/>
              </a:pPr>
              <a:t>‹#›</a:t>
            </a:fld>
            <a:endParaRPr lang="en-US" altLang="en-US"/>
          </a:p>
        </p:txBody>
      </p:sp>
    </p:spTree>
    <p:extLst>
      <p:ext uri="{BB962C8B-B14F-4D97-AF65-F5344CB8AC3E}">
        <p14:creationId xmlns:p14="http://schemas.microsoft.com/office/powerpoint/2010/main" xmlns="" val="408465488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atin typeface="Calibri" pitchFamily="34" charset="0"/>
              </a:defRPr>
            </a:lvl1pPr>
          </a:lstStyle>
          <a:p>
            <a:pPr>
              <a:defRPr/>
            </a:pPr>
            <a:fld id="{622EA09E-59E4-4F1A-8DD1-4837B05CE022}" type="datetimeFigureOut">
              <a:rPr lang="en-US"/>
              <a:pPr>
                <a:defRPr/>
              </a:pPr>
              <a:t>6/16/2017</a:t>
            </a:fld>
            <a:endParaRPr lang="en-US"/>
          </a:p>
        </p:txBody>
      </p:sp>
      <p:sp>
        <p:nvSpPr>
          <p:cNvPr id="6"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E450DE4D-54DC-4A52-8C5F-8A0AA785E8AD}" type="slidenum">
              <a:rPr lang="en-US" altLang="en-US"/>
              <a:pPr>
                <a:defRPr/>
              </a:pPr>
              <a:t>‹#›</a:t>
            </a:fld>
            <a:endParaRPr lang="en-US" altLang="en-US"/>
          </a:p>
        </p:txBody>
      </p:sp>
    </p:spTree>
    <p:extLst>
      <p:ext uri="{BB962C8B-B14F-4D97-AF65-F5344CB8AC3E}">
        <p14:creationId xmlns:p14="http://schemas.microsoft.com/office/powerpoint/2010/main" xmlns="" val="316301029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Calibri" pitchFamily="34" charset="0"/>
              </a:defRPr>
            </a:lvl1pPr>
          </a:lstStyle>
          <a:p>
            <a:pPr>
              <a:defRPr/>
            </a:pPr>
            <a:fld id="{BBA9C4EB-94B1-450F-BA73-8A0D208350F3}"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879B43BC-7EA4-46C2-B1AD-F47C2F6A8265}" type="slidenum">
              <a:rPr lang="en-US" altLang="en-US"/>
              <a:pPr>
                <a:defRPr/>
              </a:pPr>
              <a:t>‹#›</a:t>
            </a:fld>
            <a:endParaRPr lang="en-US" altLang="en-US"/>
          </a:p>
        </p:txBody>
      </p:sp>
    </p:spTree>
    <p:extLst>
      <p:ext uri="{BB962C8B-B14F-4D97-AF65-F5344CB8AC3E}">
        <p14:creationId xmlns:p14="http://schemas.microsoft.com/office/powerpoint/2010/main" xmlns="" val="9228650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atin typeface="Calibri" pitchFamily="34" charset="0"/>
              </a:defRPr>
            </a:lvl1pPr>
          </a:lstStyle>
          <a:p>
            <a:pPr>
              <a:defRPr/>
            </a:pPr>
            <a:fld id="{4356D4EA-5BC7-43D4-8F15-FDE25AECFBE7}" type="datetimeFigureOut">
              <a:rPr lang="en-US"/>
              <a:pPr>
                <a:defRPr/>
              </a:pPr>
              <a:t>6/16/2017</a:t>
            </a:fld>
            <a:endParaRPr lang="en-US"/>
          </a:p>
        </p:txBody>
      </p:sp>
      <p:sp>
        <p:nvSpPr>
          <p:cNvPr id="5" name="Footer Placeholder 4"/>
          <p:cNvSpPr>
            <a:spLocks noGrp="1"/>
          </p:cNvSpPr>
          <p:nvPr>
            <p:ph type="ftr" sz="quarter" idx="11"/>
          </p:nvPr>
        </p:nvSpPr>
        <p:spPr/>
        <p:txBody>
          <a:bodyPr/>
          <a:lstStyle>
            <a:lvl1pPr defTabSz="914400">
              <a:defRPr>
                <a:latin typeface="Calibri"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pPr>
              <a:defRPr/>
            </a:pPr>
            <a:fld id="{6CBEAC56-C502-459C-B8A2-BC6FBF092374}" type="slidenum">
              <a:rPr lang="en-US" altLang="en-US"/>
              <a:pPr>
                <a:defRPr/>
              </a:pPr>
              <a:t>‹#›</a:t>
            </a:fld>
            <a:endParaRPr lang="en-US" altLang="en-US"/>
          </a:p>
        </p:txBody>
      </p:sp>
    </p:spTree>
    <p:extLst>
      <p:ext uri="{BB962C8B-B14F-4D97-AF65-F5344CB8AC3E}">
        <p14:creationId xmlns:p14="http://schemas.microsoft.com/office/powerpoint/2010/main" xmlns="" val="229829689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8CFD42B9-2606-496E-A6FD-E9DEA3EC2F74}" type="datetimeFigureOut">
              <a:rPr lang="en-GB"/>
              <a:pPr>
                <a:defRPr/>
              </a:pPr>
              <a:t>16/06/2017</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81655293-4120-4A1C-8EF7-E14D11C195FA}" type="slidenum">
              <a:rPr lang="en-GB" altLang="en-US"/>
              <a:pPr>
                <a:defRPr/>
              </a:pPr>
              <a:t>‹#›</a:t>
            </a:fld>
            <a:endParaRPr lang="en-GB" altLang="en-US"/>
          </a:p>
        </p:txBody>
      </p:sp>
    </p:spTree>
    <p:extLst>
      <p:ext uri="{BB962C8B-B14F-4D97-AF65-F5344CB8AC3E}">
        <p14:creationId xmlns:p14="http://schemas.microsoft.com/office/powerpoint/2010/main" xmlns="" val="150367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E55FB75-D98B-4BA8-8D1B-91B024B4E355}" type="datetimeFigureOut">
              <a:rPr lang="en-GB"/>
              <a:pPr>
                <a:defRPr/>
              </a:pPr>
              <a:t>16/06/2017</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F0C4B60-8162-405F-9B3E-10D6508760E5}" type="slidenum">
              <a:rPr lang="en-GB" altLang="en-US"/>
              <a:pPr>
                <a:defRPr/>
              </a:pPr>
              <a:t>‹#›</a:t>
            </a:fld>
            <a:endParaRPr lang="en-GB" altLang="en-US"/>
          </a:p>
        </p:txBody>
      </p:sp>
    </p:spTree>
    <p:extLst>
      <p:ext uri="{BB962C8B-B14F-4D97-AF65-F5344CB8AC3E}">
        <p14:creationId xmlns:p14="http://schemas.microsoft.com/office/powerpoint/2010/main" xmlns="" val="111860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4959D2-C5C4-4B69-8941-E90CCBA2E36E}" type="datetimeFigureOut">
              <a:rPr lang="en-GB"/>
              <a:pPr>
                <a:defRPr/>
              </a:pPr>
              <a:t>16/06/2017</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D8162F2-20AD-43D8-AC15-F49B32B91945}" type="slidenum">
              <a:rPr lang="en-GB" altLang="en-US"/>
              <a:pPr>
                <a:defRPr/>
              </a:pPr>
              <a:t>‹#›</a:t>
            </a:fld>
            <a:endParaRPr lang="en-GB" altLang="en-US"/>
          </a:p>
        </p:txBody>
      </p:sp>
    </p:spTree>
    <p:extLst>
      <p:ext uri="{BB962C8B-B14F-4D97-AF65-F5344CB8AC3E}">
        <p14:creationId xmlns:p14="http://schemas.microsoft.com/office/powerpoint/2010/main" xmlns="" val="1501749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D32814A-C8C3-4BF8-85A5-8F781461DEED}" type="datetimeFigureOut">
              <a:rPr lang="en-GB"/>
              <a:pPr>
                <a:defRPr/>
              </a:pPr>
              <a:t>16/06/2017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01CF9A1-5361-4537-A787-677EED9BEBF2}" type="slidenum">
              <a:rPr lang="en-GB" altLang="en-US"/>
              <a:pPr>
                <a:defRPr/>
              </a:pPr>
              <a:t>‹#›</a:t>
            </a:fld>
            <a:endParaRPr lang="en-GB" altLang="en-US"/>
          </a:p>
        </p:txBody>
      </p:sp>
    </p:spTree>
    <p:extLst>
      <p:ext uri="{BB962C8B-B14F-4D97-AF65-F5344CB8AC3E}">
        <p14:creationId xmlns:p14="http://schemas.microsoft.com/office/powerpoint/2010/main" xmlns="" val="257030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495454-7409-4840-AE8A-077743D99B02}" type="datetimeFigureOut">
              <a:rPr lang="en-GB"/>
              <a:pPr>
                <a:defRPr/>
              </a:pPr>
              <a:t>16/06/2017</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67AE014-1542-4C06-8EEB-E12A633F9EA5}" type="slidenum">
              <a:rPr lang="en-GB" altLang="en-US"/>
              <a:pPr>
                <a:defRPr/>
              </a:pPr>
              <a:t>‹#›</a:t>
            </a:fld>
            <a:endParaRPr lang="en-GB" altLang="en-US"/>
          </a:p>
        </p:txBody>
      </p:sp>
    </p:spTree>
    <p:extLst>
      <p:ext uri="{BB962C8B-B14F-4D97-AF65-F5344CB8AC3E}">
        <p14:creationId xmlns:p14="http://schemas.microsoft.com/office/powerpoint/2010/main" xmlns="" val="135954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D60F8923-0FB2-44DF-9B95-39C127628788}" type="datetimeFigureOut">
              <a:rPr lang="en-GB"/>
              <a:pPr>
                <a:defRPr/>
              </a:pPr>
              <a:t>16/06/2017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342073B-59BF-45B0-844F-B28FB15081EF}" type="slidenum">
              <a:rPr lang="en-GB" altLang="en-US"/>
              <a:pPr>
                <a:defRPr/>
              </a:pPr>
              <a:t>‹#›</a:t>
            </a:fld>
            <a:endParaRPr lang="en-GB" altLang="en-US"/>
          </a:p>
        </p:txBody>
      </p:sp>
      <p:pic>
        <p:nvPicPr>
          <p:cNvPr id="1031" name="Picture 9" descr="GenericSlide_Update_300dpi"/>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5" r:id="rId1"/>
    <p:sldLayoutId id="214748411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6" r:id="rId12"/>
    <p:sldLayoutId id="214748411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900">
                <a:solidFill>
                  <a:srgbClr val="898989"/>
                </a:solidFill>
                <a:latin typeface="Calibri" panose="020F0502020204030204" pitchFamily="34" charset="0"/>
              </a:defRPr>
            </a:lvl1pPr>
          </a:lstStyle>
          <a:p>
            <a:pPr>
              <a:defRPr/>
            </a:pPr>
            <a:fld id="{B5D38CBE-1AC8-4D85-A2E1-D736A98CA001}" type="datetimeFigureOut">
              <a:rPr lang="en-US"/>
              <a:pPr>
                <a:defRPr/>
              </a:pPr>
              <a:t>6/16/2017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defTabSz="342900" eaLnBrk="1" hangingPunct="1">
              <a:defRPr sz="900">
                <a:solidFill>
                  <a:srgbClr val="898989"/>
                </a:solidFill>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sz="900">
                <a:solidFill>
                  <a:srgbClr val="898989"/>
                </a:solidFill>
                <a:latin typeface="Calibri" panose="020F0502020204030204" pitchFamily="34" charset="0"/>
              </a:defRPr>
            </a:lvl1pPr>
          </a:lstStyle>
          <a:p>
            <a:pPr>
              <a:defRPr/>
            </a:pPr>
            <a:fld id="{6E50A70B-8D43-40E1-AA87-623C7363F0B1}"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ransition/>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charset="0"/>
        </a:defRPr>
      </a:lvl2pPr>
      <a:lvl3pPr algn="ctr" defTabSz="342900" rtl="0" eaLnBrk="0" fontAlgn="base" hangingPunct="0">
        <a:spcBef>
          <a:spcPct val="0"/>
        </a:spcBef>
        <a:spcAft>
          <a:spcPct val="0"/>
        </a:spcAft>
        <a:defRPr sz="3300">
          <a:solidFill>
            <a:schemeClr val="tx1"/>
          </a:solidFill>
          <a:latin typeface="Calibri" charset="0"/>
        </a:defRPr>
      </a:lvl3pPr>
      <a:lvl4pPr algn="ctr" defTabSz="342900" rtl="0" eaLnBrk="0" fontAlgn="base" hangingPunct="0">
        <a:spcBef>
          <a:spcPct val="0"/>
        </a:spcBef>
        <a:spcAft>
          <a:spcPct val="0"/>
        </a:spcAft>
        <a:defRPr sz="3300">
          <a:solidFill>
            <a:schemeClr val="tx1"/>
          </a:solidFill>
          <a:latin typeface="Calibri" charset="0"/>
        </a:defRPr>
      </a:lvl4pPr>
      <a:lvl5pPr algn="ctr" defTabSz="342900" rtl="0" eaLnBrk="0" fontAlgn="base" hangingPunct="0">
        <a:spcBef>
          <a:spcPct val="0"/>
        </a:spcBef>
        <a:spcAft>
          <a:spcPct val="0"/>
        </a:spcAft>
        <a:defRPr sz="3300">
          <a:solidFill>
            <a:schemeClr val="tx1"/>
          </a:solidFill>
          <a:latin typeface="Calibri" charset="0"/>
        </a:defRPr>
      </a:lvl5pPr>
      <a:lvl6pPr marL="342900" algn="ctr" defTabSz="342900" rtl="0" fontAlgn="base">
        <a:spcBef>
          <a:spcPct val="0"/>
        </a:spcBef>
        <a:spcAft>
          <a:spcPct val="0"/>
        </a:spcAft>
        <a:defRPr sz="3300">
          <a:solidFill>
            <a:schemeClr val="tx1"/>
          </a:solidFill>
          <a:latin typeface="Calibri" charset="0"/>
        </a:defRPr>
      </a:lvl6pPr>
      <a:lvl7pPr marL="685800" algn="ctr" defTabSz="342900" rtl="0" fontAlgn="base">
        <a:spcBef>
          <a:spcPct val="0"/>
        </a:spcBef>
        <a:spcAft>
          <a:spcPct val="0"/>
        </a:spcAft>
        <a:defRPr sz="3300">
          <a:solidFill>
            <a:schemeClr val="tx1"/>
          </a:solidFill>
          <a:latin typeface="Calibri" charset="0"/>
        </a:defRPr>
      </a:lvl7pPr>
      <a:lvl8pPr marL="1028700" algn="ctr" defTabSz="342900" rtl="0" fontAlgn="base">
        <a:spcBef>
          <a:spcPct val="0"/>
        </a:spcBef>
        <a:spcAft>
          <a:spcPct val="0"/>
        </a:spcAft>
        <a:defRPr sz="3300">
          <a:solidFill>
            <a:schemeClr val="tx1"/>
          </a:solidFill>
          <a:latin typeface="Calibri" charset="0"/>
        </a:defRPr>
      </a:lvl8pPr>
      <a:lvl9pPr marL="1371600" algn="ctr" defTabSz="342900" rtl="0" fontAlgn="base">
        <a:spcBef>
          <a:spcPct val="0"/>
        </a:spcBef>
        <a:spcAft>
          <a:spcPct val="0"/>
        </a:spcAft>
        <a:defRPr sz="3300">
          <a:solidFill>
            <a:schemeClr val="tx1"/>
          </a:solidFill>
          <a:latin typeface="Calibri"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900">
                <a:solidFill>
                  <a:srgbClr val="898989"/>
                </a:solidFill>
                <a:latin typeface="Calibri" panose="020F0502020204030204" pitchFamily="34" charset="0"/>
              </a:defRPr>
            </a:lvl1pPr>
          </a:lstStyle>
          <a:p>
            <a:pPr>
              <a:defRPr/>
            </a:pPr>
            <a:fld id="{11C6CFDF-E6A2-4010-9F42-542A6D7B02AB}" type="datetimeFigureOut">
              <a:rPr lang="en-US"/>
              <a:pPr>
                <a:defRPr/>
              </a:pPr>
              <a:t>6/16/2017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defTabSz="342900" eaLnBrk="1" hangingPunct="1">
              <a:defRPr sz="900">
                <a:solidFill>
                  <a:srgbClr val="898989"/>
                </a:solidFill>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sz="900">
                <a:solidFill>
                  <a:srgbClr val="898989"/>
                </a:solidFill>
                <a:latin typeface="Calibri" panose="020F0502020204030204" pitchFamily="34" charset="0"/>
              </a:defRPr>
            </a:lvl1pPr>
          </a:lstStyle>
          <a:p>
            <a:pPr>
              <a:defRPr/>
            </a:pPr>
            <a:fld id="{012A8EDF-610E-4D85-B2B9-81A92FB9D9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itchFamily="34" charset="0"/>
        </a:defRPr>
      </a:lvl2pPr>
      <a:lvl3pPr algn="ctr" defTabSz="342900" rtl="0" eaLnBrk="0" fontAlgn="base" hangingPunct="0">
        <a:spcBef>
          <a:spcPct val="0"/>
        </a:spcBef>
        <a:spcAft>
          <a:spcPct val="0"/>
        </a:spcAft>
        <a:defRPr sz="3300">
          <a:solidFill>
            <a:schemeClr val="tx1"/>
          </a:solidFill>
          <a:latin typeface="Calibri" pitchFamily="34" charset="0"/>
        </a:defRPr>
      </a:lvl3pPr>
      <a:lvl4pPr algn="ctr" defTabSz="342900" rtl="0" eaLnBrk="0" fontAlgn="base" hangingPunct="0">
        <a:spcBef>
          <a:spcPct val="0"/>
        </a:spcBef>
        <a:spcAft>
          <a:spcPct val="0"/>
        </a:spcAft>
        <a:defRPr sz="3300">
          <a:solidFill>
            <a:schemeClr val="tx1"/>
          </a:solidFill>
          <a:latin typeface="Calibri" pitchFamily="34" charset="0"/>
        </a:defRPr>
      </a:lvl4pPr>
      <a:lvl5pPr algn="ctr" defTabSz="342900" rtl="0" eaLnBrk="0" fontAlgn="base" hangingPunct="0">
        <a:spcBef>
          <a:spcPct val="0"/>
        </a:spcBef>
        <a:spcAft>
          <a:spcPct val="0"/>
        </a:spcAft>
        <a:defRPr sz="3300">
          <a:solidFill>
            <a:schemeClr val="tx1"/>
          </a:solidFill>
          <a:latin typeface="Calibri" pitchFamily="34"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defTabSz="342900" eaLnBrk="1" hangingPunct="1">
              <a:defRPr sz="900">
                <a:solidFill>
                  <a:srgbClr val="898989"/>
                </a:solidFill>
                <a:latin typeface="Calibri"/>
              </a:defRPr>
            </a:lvl1pPr>
          </a:lstStyle>
          <a:p>
            <a:pPr>
              <a:defRPr/>
            </a:pPr>
            <a:fld id="{53CD04F0-B67D-424E-81D1-7E47EC1F4F0B}" type="datetimeFigureOut">
              <a:rPr lang="en-US"/>
              <a:pPr>
                <a:defRPr/>
              </a:pPr>
              <a:t>6/16/2017</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defTabSz="342900" eaLnBrk="1" hangingPunct="1">
              <a:defRPr sz="900">
                <a:solidFill>
                  <a:srgbClr val="898989"/>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sz="900">
                <a:solidFill>
                  <a:srgbClr val="898989"/>
                </a:solidFill>
                <a:latin typeface="Calibri" panose="020F0502020204030204" pitchFamily="34" charset="0"/>
              </a:defRPr>
            </a:lvl1pPr>
          </a:lstStyle>
          <a:p>
            <a:pPr>
              <a:defRPr/>
            </a:pPr>
            <a:fld id="{2230A216-F31D-448A-8236-5A2EB5AAD5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itchFamily="34" charset="0"/>
        </a:defRPr>
      </a:lvl2pPr>
      <a:lvl3pPr algn="ctr" defTabSz="342900" rtl="0" eaLnBrk="0" fontAlgn="base" hangingPunct="0">
        <a:spcBef>
          <a:spcPct val="0"/>
        </a:spcBef>
        <a:spcAft>
          <a:spcPct val="0"/>
        </a:spcAft>
        <a:defRPr sz="3300">
          <a:solidFill>
            <a:schemeClr val="tx1"/>
          </a:solidFill>
          <a:latin typeface="Calibri" pitchFamily="34" charset="0"/>
        </a:defRPr>
      </a:lvl3pPr>
      <a:lvl4pPr algn="ctr" defTabSz="342900" rtl="0" eaLnBrk="0" fontAlgn="base" hangingPunct="0">
        <a:spcBef>
          <a:spcPct val="0"/>
        </a:spcBef>
        <a:spcAft>
          <a:spcPct val="0"/>
        </a:spcAft>
        <a:defRPr sz="3300">
          <a:solidFill>
            <a:schemeClr val="tx1"/>
          </a:solidFill>
          <a:latin typeface="Calibri" pitchFamily="34" charset="0"/>
        </a:defRPr>
      </a:lvl4pPr>
      <a:lvl5pPr algn="ctr" defTabSz="342900" rtl="0" eaLnBrk="0" fontAlgn="base" hangingPunct="0">
        <a:spcBef>
          <a:spcPct val="0"/>
        </a:spcBef>
        <a:spcAft>
          <a:spcPct val="0"/>
        </a:spcAft>
        <a:defRPr sz="3300">
          <a:solidFill>
            <a:schemeClr val="tx1"/>
          </a:solidFill>
          <a:latin typeface="Calibri" pitchFamily="34"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3" cstate="print">
            <a:extLst>
              <a:ext uri="{28A0092B-C50C-407E-A947-70E740481C1C}">
                <a14:useLocalDpi xmlns:a14="http://schemas.microsoft.com/office/drawing/2010/main" xmlns="" val="0"/>
              </a:ext>
            </a:extLst>
          </a:blip>
          <a:srcRect b="7233"/>
          <a:stretch>
            <a:fillRect/>
          </a:stretch>
        </p:blipFill>
        <p:spPr bwMode="auto">
          <a:xfrm>
            <a:off x="0" y="0"/>
            <a:ext cx="9698038"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txBox="1">
            <a:spLocks/>
          </p:cNvSpPr>
          <p:nvPr/>
        </p:nvSpPr>
        <p:spPr bwMode="auto">
          <a:xfrm>
            <a:off x="1187450" y="2643188"/>
            <a:ext cx="7777163"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5400" b="1">
                <a:solidFill>
                  <a:srgbClr val="EEECE1"/>
                </a:solidFill>
                <a:latin typeface="Helvetica" panose="020B0604020202020204" pitchFamily="34" charset="0"/>
                <a:cs typeface="Helvetica" panose="020B0604020202020204" pitchFamily="34" charset="0"/>
              </a:rPr>
              <a:t>The Old Course Hotel, Golf Resort &amp; Spa</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61443" name="Picture 4" descr="gold on black lr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5" descr="Road Hole Bar_highres.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750" y="411163"/>
            <a:ext cx="3816350"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468313" y="4516438"/>
            <a:ext cx="3846512"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The Road Hole Bar - Fourth Floor, Old Course Hotel</a:t>
            </a:r>
          </a:p>
        </p:txBody>
      </p:sp>
      <p:pic>
        <p:nvPicPr>
          <p:cNvPr id="61446" name="Picture 7" descr="Road Hole bar_whisky collection.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27538" y="411163"/>
            <a:ext cx="4219575"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7" name="Picture 8" descr="Road Hole Bar_Couple.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27538" y="3292475"/>
            <a:ext cx="24892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63491" name="Picture 5" descr="gold on black lr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
          <p:cNvSpPr txBox="1">
            <a:spLocks noChangeArrowheads="1"/>
          </p:cNvSpPr>
          <p:nvPr/>
        </p:nvSpPr>
        <p:spPr bwMode="auto">
          <a:xfrm>
            <a:off x="468313" y="4516438"/>
            <a:ext cx="2703512"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Sands Grill at the Old Course Hotel</a:t>
            </a:r>
          </a:p>
        </p:txBody>
      </p:sp>
      <p:pic>
        <p:nvPicPr>
          <p:cNvPr id="63493" name="Picture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188" y="555625"/>
            <a:ext cx="6602412" cy="310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65539" name="Picture 4" descr="gold on black lr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
          <p:cNvSpPr txBox="1">
            <a:spLocks noChangeArrowheads="1"/>
          </p:cNvSpPr>
          <p:nvPr/>
        </p:nvSpPr>
        <p:spPr bwMode="auto">
          <a:xfrm>
            <a:off x="468313" y="4516438"/>
            <a:ext cx="3498850"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The Jigger Inn – golf’s most famous 19</a:t>
            </a:r>
            <a:r>
              <a:rPr lang="en-GB" sz="1400" baseline="30000" dirty="0">
                <a:solidFill>
                  <a:schemeClr val="bg1"/>
                </a:solidFill>
                <a:latin typeface="+mn-lt"/>
              </a:rPr>
              <a:t>th</a:t>
            </a:r>
            <a:r>
              <a:rPr lang="en-GB" sz="1400" dirty="0">
                <a:solidFill>
                  <a:schemeClr val="bg1"/>
                </a:solidFill>
                <a:latin typeface="+mn-lt"/>
              </a:rPr>
              <a:t> hole.</a:t>
            </a:r>
          </a:p>
        </p:txBody>
      </p:sp>
      <p:pic>
        <p:nvPicPr>
          <p:cNvPr id="65541" name="Picture 2" descr="Jigger Inn_Evening.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750" y="411163"/>
            <a:ext cx="4537075" cy="410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2" name="Picture 11" descr="Food_Feb2013_032.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48263" y="411163"/>
            <a:ext cx="3455987" cy="283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12" descr="Jigger Ale2.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51438" y="3292475"/>
            <a:ext cx="1797050" cy="123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8" name="TextBox 1"/>
          <p:cNvSpPr txBox="1">
            <a:spLocks noChangeArrowheads="1"/>
          </p:cNvSpPr>
          <p:nvPr/>
        </p:nvSpPr>
        <p:spPr bwMode="auto">
          <a:xfrm>
            <a:off x="468313" y="4516438"/>
            <a:ext cx="1893887"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Hams </a:t>
            </a:r>
            <a:r>
              <a:rPr lang="en-GB" sz="1400" dirty="0" err="1">
                <a:solidFill>
                  <a:schemeClr val="bg1"/>
                </a:solidFill>
                <a:latin typeface="+mn-lt"/>
              </a:rPr>
              <a:t>Hame</a:t>
            </a:r>
            <a:r>
              <a:rPr lang="en-GB" sz="1400" dirty="0">
                <a:solidFill>
                  <a:schemeClr val="bg1"/>
                </a:solidFill>
                <a:latin typeface="+mn-lt"/>
              </a:rPr>
              <a:t> Pub &amp; Grill</a:t>
            </a:r>
          </a:p>
        </p:txBody>
      </p:sp>
      <p:pic>
        <p:nvPicPr>
          <p:cNvPr id="67588"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5475" y="401638"/>
            <a:ext cx="5641975" cy="376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9" name="Picture 5" descr="gold on black lr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99250" y="3586163"/>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16688" y="2254250"/>
            <a:ext cx="1874837" cy="125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07175" y="411163"/>
            <a:ext cx="169545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6" name="TextBox 1"/>
          <p:cNvSpPr txBox="1">
            <a:spLocks noChangeArrowheads="1"/>
          </p:cNvSpPr>
          <p:nvPr/>
        </p:nvSpPr>
        <p:spPr bwMode="auto">
          <a:xfrm>
            <a:off x="468313" y="4516438"/>
            <a:ext cx="5413375"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Swimming pool, rooftop hot tub and thermal suite at Kohler Waters Spa</a:t>
            </a:r>
          </a:p>
        </p:txBody>
      </p:sp>
      <p:pic>
        <p:nvPicPr>
          <p:cNvPr id="69636" name="Picture 2" descr="KohlerWatersSpa_pool.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750" y="411163"/>
            <a:ext cx="4684713" cy="363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7" name="Picture 9" descr="Kohler Waters Spa Rooftop Hot Tub.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65600" y="2609850"/>
            <a:ext cx="2387600"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8" name="Picture 12" descr="KWS logo on black.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92950" y="3363913"/>
            <a:ext cx="1535113"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9" name="Picture 9" descr="Girls Getaway.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465763" y="427038"/>
            <a:ext cx="3017837" cy="1944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6" name="TextBox 1"/>
          <p:cNvSpPr txBox="1">
            <a:spLocks noChangeArrowheads="1"/>
          </p:cNvSpPr>
          <p:nvPr/>
        </p:nvSpPr>
        <p:spPr bwMode="auto">
          <a:xfrm>
            <a:off x="468313" y="4516438"/>
            <a:ext cx="4519612"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The Duke’s Golf Course – Scotland’s finest heathland course</a:t>
            </a:r>
          </a:p>
        </p:txBody>
      </p:sp>
      <p:pic>
        <p:nvPicPr>
          <p:cNvPr id="71684" name="Picture 6" descr="Duke's gold on black.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91375" y="3219450"/>
            <a:ext cx="1412875"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5" name="Picture 9" descr="Clubhouse_Bar2.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65975" y="438150"/>
            <a:ext cx="1370013"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6" name="Picture 11"/>
          <p:cNvPicPr>
            <a:picLocks noChangeAspect="1" noChangeArrowheads="1"/>
          </p:cNvPicPr>
          <p:nvPr/>
        </p:nvPicPr>
        <p:blipFill>
          <a:blip r:embed="rId6" cstate="print">
            <a:extLst>
              <a:ext uri="{28A0092B-C50C-407E-A947-70E740481C1C}">
                <a14:useLocalDpi xmlns:a14="http://schemas.microsoft.com/office/drawing/2010/main" xmlns="" val="0"/>
              </a:ext>
            </a:extLst>
          </a:blip>
          <a:srcRect t="7118" b="2"/>
          <a:stretch>
            <a:fillRect/>
          </a:stretch>
        </p:blipFill>
        <p:spPr bwMode="auto">
          <a:xfrm>
            <a:off x="404813" y="411163"/>
            <a:ext cx="6557962" cy="415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73731" name="Picture 5"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p:nvSpPr>
        <p:spPr bwMode="auto">
          <a:xfrm>
            <a:off x="468313" y="4516438"/>
            <a:ext cx="4546600"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The Hall of Champions and Ballroom at the Old Course Hotel</a:t>
            </a:r>
          </a:p>
        </p:txBody>
      </p:sp>
      <p:pic>
        <p:nvPicPr>
          <p:cNvPr id="73733" name="Picture 5" descr="ballroom_highres.tif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6825" y="582613"/>
            <a:ext cx="3598863" cy="276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4" name="Picture 4" descr="Hall of Champions_highres.tiff"/>
          <p:cNvPicPr>
            <a:picLocks noChangeAspect="1"/>
          </p:cNvPicPr>
          <p:nvPr/>
        </p:nvPicPr>
        <p:blipFill>
          <a:blip r:embed="rId5" cstate="print">
            <a:extLst>
              <a:ext uri="{28A0092B-C50C-407E-A947-70E740481C1C}">
                <a14:useLocalDpi xmlns:a14="http://schemas.microsoft.com/office/drawing/2010/main" xmlns="" val="0"/>
              </a:ext>
            </a:extLst>
          </a:blip>
          <a:srcRect t="7027"/>
          <a:stretch>
            <a:fillRect/>
          </a:stretch>
        </p:blipFill>
        <p:spPr bwMode="auto">
          <a:xfrm>
            <a:off x="477838" y="411163"/>
            <a:ext cx="4464050" cy="375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6238" y="303213"/>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75779"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2"/>
          <p:cNvSpPr txBox="1">
            <a:spLocks noChangeArrowheads="1"/>
          </p:cNvSpPr>
          <p:nvPr/>
        </p:nvSpPr>
        <p:spPr bwMode="auto">
          <a:xfrm>
            <a:off x="1042988" y="1276350"/>
            <a:ext cx="4535487" cy="1076325"/>
          </a:xfrm>
          <a:prstGeom prst="rect">
            <a:avLst/>
          </a:prstGeom>
          <a:noFill/>
          <a:ln w="9525">
            <a:noFill/>
            <a:miter lim="800000"/>
            <a:headEnd/>
            <a:tailEnd/>
          </a:ln>
        </p:spPr>
        <p:txBody>
          <a:bodyPr>
            <a:spAutoFit/>
          </a:bodyPr>
          <a:lstStyle/>
          <a:p>
            <a:pPr eaLnBrk="1" hangingPunct="1">
              <a:buFont typeface="Arial" pitchFamily="34" charset="0"/>
              <a:buChar char="•"/>
              <a:defRPr/>
            </a:pPr>
            <a:r>
              <a:rPr lang="en-GB" sz="1600" dirty="0">
                <a:solidFill>
                  <a:schemeClr val="bg1"/>
                </a:solidFill>
                <a:latin typeface="+mn-lt"/>
              </a:rPr>
              <a:t> Resort Overview</a:t>
            </a:r>
          </a:p>
          <a:p>
            <a:pPr eaLnBrk="1" hangingPunct="1">
              <a:buFont typeface="Arial" pitchFamily="34" charset="0"/>
              <a:buChar char="•"/>
              <a:defRPr/>
            </a:pPr>
            <a:r>
              <a:rPr lang="en-US" sz="1600" dirty="0">
                <a:solidFill>
                  <a:schemeClr val="bg1"/>
                </a:solidFill>
                <a:latin typeface="+mn-lt"/>
              </a:rPr>
              <a:t> Current Projects</a:t>
            </a:r>
          </a:p>
          <a:p>
            <a:pPr eaLnBrk="1" hangingPunct="1">
              <a:buFont typeface="Arial" pitchFamily="34" charset="0"/>
              <a:buChar char="•"/>
              <a:defRPr/>
            </a:pPr>
            <a:r>
              <a:rPr lang="en-US" sz="1600" dirty="0">
                <a:solidFill>
                  <a:schemeClr val="bg1"/>
                </a:solidFill>
                <a:latin typeface="+mn-lt"/>
              </a:rPr>
              <a:t> Our People</a:t>
            </a:r>
          </a:p>
          <a:p>
            <a:pPr eaLnBrk="1" hangingPunct="1">
              <a:buFont typeface="Arial" pitchFamily="34" charset="0"/>
              <a:buChar char="•"/>
              <a:defRPr/>
            </a:pPr>
            <a:r>
              <a:rPr lang="en-US" sz="1600" dirty="0">
                <a:solidFill>
                  <a:schemeClr val="bg1"/>
                </a:solidFill>
                <a:latin typeface="+mn-lt"/>
              </a:rPr>
              <a:t> Career Paths</a:t>
            </a:r>
            <a:endParaRPr lang="en-GB" sz="1600" dirty="0">
              <a:solidFill>
                <a:schemeClr val="bg1"/>
              </a:solidFill>
              <a:latin typeface="+mn-lt"/>
            </a:endParaRPr>
          </a:p>
        </p:txBody>
      </p:sp>
      <p:pic>
        <p:nvPicPr>
          <p:cNvPr id="75781" name="Picture 13" descr="aab13631.jpg"/>
          <p:cNvPicPr>
            <a:picLocks noChangeAspect="1"/>
          </p:cNvPicPr>
          <p:nvPr/>
        </p:nvPicPr>
        <p:blipFill>
          <a:blip r:embed="rId4" cstate="print">
            <a:extLst>
              <a:ext uri="{28A0092B-C50C-407E-A947-70E740481C1C}">
                <a14:useLocalDpi xmlns:a14="http://schemas.microsoft.com/office/drawing/2010/main" xmlns="" val="0"/>
              </a:ext>
            </a:extLst>
          </a:blip>
          <a:srcRect l="499" t="36031" b="21834"/>
          <a:stretch>
            <a:fillRect/>
          </a:stretch>
        </p:blipFill>
        <p:spPr bwMode="auto">
          <a:xfrm>
            <a:off x="479425" y="409575"/>
            <a:ext cx="5673725" cy="360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6"/>
          <p:cNvSpPr txBox="1">
            <a:spLocks noChangeArrowheads="1"/>
          </p:cNvSpPr>
          <p:nvPr/>
        </p:nvSpPr>
        <p:spPr bwMode="auto">
          <a:xfrm>
            <a:off x="479425" y="4135438"/>
            <a:ext cx="1346200"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Hamilton Grand</a:t>
            </a:r>
          </a:p>
        </p:txBody>
      </p:sp>
      <p:sp>
        <p:nvSpPr>
          <p:cNvPr id="75783" name="Rectangle 8"/>
          <p:cNvSpPr>
            <a:spLocks noChangeArrowheads="1"/>
          </p:cNvSpPr>
          <p:nvPr/>
        </p:nvSpPr>
        <p:spPr bwMode="auto">
          <a:xfrm>
            <a:off x="6256338" y="444500"/>
            <a:ext cx="23399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Char char="•"/>
            </a:pPr>
            <a:r>
              <a:rPr lang="en-GB" altLang="en-US" sz="1400">
                <a:solidFill>
                  <a:srgbClr val="FFFFFF"/>
                </a:solidFill>
                <a:latin typeface="Trebuchet MS" panose="020B0603020202020204" pitchFamily="34" charset="0"/>
              </a:rPr>
              <a:t>26 Luxury Apartments</a:t>
            </a:r>
          </a:p>
          <a:p>
            <a:pPr>
              <a:buFontTx/>
              <a:buChar char="•"/>
            </a:pPr>
            <a:r>
              <a:rPr lang="en-GB" altLang="en-US" sz="1400">
                <a:solidFill>
                  <a:srgbClr val="FFFFFF"/>
                </a:solidFill>
                <a:latin typeface="Trebuchet MS" panose="020B0603020202020204" pitchFamily="34" charset="0"/>
              </a:rPr>
              <a:t>Residents Lounge</a:t>
            </a:r>
          </a:p>
          <a:p>
            <a:pPr>
              <a:buFontTx/>
              <a:buChar char="•"/>
            </a:pPr>
            <a:r>
              <a:rPr lang="en-GB" altLang="en-US" sz="1400">
                <a:solidFill>
                  <a:srgbClr val="FFFFFF"/>
                </a:solidFill>
                <a:latin typeface="Trebuchet MS" panose="020B0603020202020204" pitchFamily="34" charset="0"/>
              </a:rPr>
              <a:t>Rooftop terrace</a:t>
            </a:r>
          </a:p>
        </p:txBody>
      </p:sp>
      <p:sp>
        <p:nvSpPr>
          <p:cNvPr id="10" name="TextBox 9"/>
          <p:cNvSpPr txBox="1"/>
          <p:nvPr/>
        </p:nvSpPr>
        <p:spPr>
          <a:xfrm>
            <a:off x="6265863" y="1270000"/>
            <a:ext cx="3097212" cy="1039813"/>
          </a:xfrm>
          <a:prstGeom prst="rect">
            <a:avLst/>
          </a:prstGeom>
          <a:noFill/>
        </p:spPr>
        <p:txBody>
          <a:bodyPr>
            <a:spAutoFit/>
          </a:bodyPr>
          <a:lstStyle/>
          <a:p>
            <a:pPr marL="342900" indent="-342900">
              <a:spcBef>
                <a:spcPct val="20000"/>
              </a:spcBef>
              <a:buFont typeface="Arial" pitchFamily="34" charset="0"/>
              <a:buChar char="•"/>
              <a:defRPr/>
            </a:pPr>
            <a:r>
              <a:rPr lang="en-GB" sz="1400" dirty="0">
                <a:solidFill>
                  <a:srgbClr val="FFFFFF"/>
                </a:solidFill>
                <a:latin typeface="Trebuchet MS" pitchFamily="34" charset="0"/>
              </a:rPr>
              <a:t>Private function suite</a:t>
            </a:r>
          </a:p>
          <a:p>
            <a:pPr marL="342900" indent="-342900">
              <a:spcBef>
                <a:spcPct val="20000"/>
              </a:spcBef>
              <a:buFont typeface="Arial" pitchFamily="34" charset="0"/>
              <a:buChar char="•"/>
              <a:defRPr/>
            </a:pPr>
            <a:r>
              <a:rPr lang="en-GB" sz="1400" dirty="0">
                <a:solidFill>
                  <a:srgbClr val="FFFFFF"/>
                </a:solidFill>
                <a:latin typeface="Trebuchet MS" pitchFamily="34" charset="0"/>
              </a:rPr>
              <a:t>Butler service</a:t>
            </a:r>
          </a:p>
          <a:p>
            <a:pPr marL="342900" indent="-342900">
              <a:spcBef>
                <a:spcPct val="20000"/>
              </a:spcBef>
              <a:buFont typeface="Arial" pitchFamily="34" charset="0"/>
              <a:buChar char="•"/>
              <a:defRPr/>
            </a:pPr>
            <a:r>
              <a:rPr lang="en-GB" sz="1400" dirty="0">
                <a:solidFill>
                  <a:srgbClr val="FFFFFF"/>
                </a:solidFill>
                <a:latin typeface="Trebuchet MS" pitchFamily="34" charset="0"/>
              </a:rPr>
              <a:t>Golf &amp; Spa membership</a:t>
            </a:r>
          </a:p>
          <a:p>
            <a:pPr>
              <a:defRPr/>
            </a:pPr>
            <a:endParaRPr lang="en-GB"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77827"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2124075" y="1203325"/>
            <a:ext cx="4535488" cy="1139825"/>
          </a:xfrm>
          <a:prstGeom prst="rect">
            <a:avLst/>
          </a:prstGeom>
          <a:noFill/>
          <a:ln w="9525">
            <a:noFill/>
            <a:miter lim="800000"/>
            <a:headEnd/>
            <a:tailEnd/>
          </a:ln>
        </p:spPr>
        <p:txBody>
          <a:bodyPr>
            <a:spAutoFit/>
          </a:bodyPr>
          <a:lstStyle/>
          <a:p>
            <a:pPr algn="ctr" eaLnBrk="1" hangingPunct="1">
              <a:defRPr/>
            </a:pPr>
            <a:r>
              <a:rPr lang="en-US" sz="3600" b="1" dirty="0">
                <a:solidFill>
                  <a:schemeClr val="bg1"/>
                </a:solidFill>
                <a:latin typeface="+mn-lt"/>
              </a:rPr>
              <a:t>PROJECT NEWS 2017</a:t>
            </a:r>
          </a:p>
          <a:p>
            <a:pPr algn="ctr" eaLnBrk="1" hangingPunct="1">
              <a:defRPr/>
            </a:pPr>
            <a:endParaRPr lang="en-US" sz="1600" dirty="0">
              <a:solidFill>
                <a:schemeClr val="bg1"/>
              </a:solidFill>
              <a:latin typeface="+mn-lt"/>
            </a:endParaRPr>
          </a:p>
          <a:p>
            <a:pPr algn="ctr" eaLnBrk="1" hangingPunct="1">
              <a:defRPr/>
            </a:pPr>
            <a:r>
              <a:rPr lang="en-US" sz="1600" dirty="0">
                <a:solidFill>
                  <a:schemeClr val="bg1"/>
                </a:solidFill>
                <a:latin typeface="+mn-lt"/>
              </a:rPr>
              <a:t>OUR PRODUCT AND OUR PEOPLE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79875"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539750" y="339725"/>
            <a:ext cx="8064500" cy="2278063"/>
          </a:xfrm>
          <a:prstGeom prst="rect">
            <a:avLst/>
          </a:prstGeom>
          <a:noFill/>
          <a:ln w="9525">
            <a:noFill/>
            <a:miter lim="800000"/>
            <a:headEnd/>
            <a:tailEnd/>
          </a:ln>
        </p:spPr>
        <p:txBody>
          <a:bodyPr>
            <a:spAutoFit/>
          </a:bodyPr>
          <a:lstStyle/>
          <a:p>
            <a:pPr eaLnBrk="1" hangingPunct="1">
              <a:defRPr/>
            </a:pPr>
            <a:r>
              <a:rPr lang="en-US" sz="3200" b="1" dirty="0">
                <a:solidFill>
                  <a:schemeClr val="bg1"/>
                </a:solidFill>
                <a:latin typeface="+mn-lt"/>
              </a:rPr>
              <a:t>Winter Works (3 January – 13</a:t>
            </a:r>
            <a:r>
              <a:rPr lang="en-US" sz="3200" b="1" baseline="30000" dirty="0">
                <a:solidFill>
                  <a:schemeClr val="bg1"/>
                </a:solidFill>
                <a:latin typeface="+mn-lt"/>
              </a:rPr>
              <a:t> </a:t>
            </a:r>
            <a:r>
              <a:rPr lang="en-US" sz="3200" b="1" dirty="0">
                <a:solidFill>
                  <a:schemeClr val="bg1"/>
                </a:solidFill>
                <a:latin typeface="+mn-lt"/>
              </a:rPr>
              <a:t>April 2017)</a:t>
            </a:r>
            <a:endParaRPr lang="en-GB" sz="3200" b="1" dirty="0">
              <a:solidFill>
                <a:schemeClr val="bg1"/>
              </a:solidFill>
              <a:latin typeface="+mn-lt"/>
            </a:endParaRPr>
          </a:p>
          <a:p>
            <a:pPr eaLnBrk="1" hangingPunct="1">
              <a:defRPr/>
            </a:pPr>
            <a:endParaRPr lang="en-US" sz="1400" b="1" dirty="0">
              <a:solidFill>
                <a:schemeClr val="bg1"/>
              </a:solidFill>
              <a:latin typeface="+mn-lt"/>
            </a:endParaRPr>
          </a:p>
          <a:p>
            <a:pPr marL="285750" indent="-285750">
              <a:buFont typeface="Arial" panose="020B0604020202020204" pitchFamily="34" charset="0"/>
              <a:buChar char="•"/>
              <a:defRPr/>
            </a:pPr>
            <a:r>
              <a:rPr lang="en-US" sz="1600" dirty="0">
                <a:solidFill>
                  <a:schemeClr val="bg1"/>
                </a:solidFill>
                <a:latin typeface="+mn-lt"/>
              </a:rPr>
              <a:t>The Hotel’s refurbishment included roof and window maintenance and a soft refurbishment of over 100 of the 144 guest rooms. </a:t>
            </a:r>
          </a:p>
          <a:p>
            <a:pPr marL="285750" indent="-285750">
              <a:buFont typeface="Arial" panose="020B0604020202020204" pitchFamily="34" charset="0"/>
              <a:buChar char="•"/>
              <a:defRPr/>
            </a:pPr>
            <a:r>
              <a:rPr lang="en-US" sz="1600" dirty="0">
                <a:solidFill>
                  <a:schemeClr val="bg1"/>
                </a:solidFill>
                <a:latin typeface="+mn-lt"/>
              </a:rPr>
              <a:t>Five Red-Star touches such as USB charging points, ergonomic electrical outlets, luggage store and closet lighting were also incorporated.</a:t>
            </a:r>
            <a:endParaRPr lang="en-GB" sz="1600" dirty="0">
              <a:solidFill>
                <a:schemeClr val="bg1"/>
              </a:solidFill>
              <a:latin typeface="+mn-lt"/>
            </a:endParaRPr>
          </a:p>
          <a:p>
            <a:pPr marL="285750" indent="-285750">
              <a:buFont typeface="Arial" panose="020B0604020202020204" pitchFamily="34" charset="0"/>
              <a:buChar char="•"/>
              <a:defRPr/>
            </a:pPr>
            <a:endParaRPr lang="en-US" sz="1600" dirty="0">
              <a:solidFill>
                <a:schemeClr val="bg1"/>
              </a:solidFill>
            </a:endParaRPr>
          </a:p>
          <a:p>
            <a:pPr>
              <a:defRPr/>
            </a:pPr>
            <a:r>
              <a:rPr lang="en-US" sz="1600" dirty="0">
                <a:solidFill>
                  <a:schemeClr val="bg1"/>
                </a:solidFill>
              </a:rPr>
              <a:t> </a:t>
            </a:r>
            <a:endParaRPr lang="en-GB" sz="1600" dirty="0">
              <a:solidFill>
                <a:schemeClr val="bg1"/>
              </a:solidFill>
            </a:endParaRPr>
          </a:p>
        </p:txBody>
      </p:sp>
      <p:pic>
        <p:nvPicPr>
          <p:cNvPr id="79877" name="Picture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0113" y="2211388"/>
            <a:ext cx="4862512"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8313" y="339725"/>
            <a:ext cx="8280400" cy="453707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45059"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2"/>
          <p:cNvSpPr txBox="1">
            <a:spLocks noChangeArrowheads="1"/>
          </p:cNvSpPr>
          <p:nvPr/>
        </p:nvSpPr>
        <p:spPr bwMode="auto">
          <a:xfrm>
            <a:off x="611188" y="1427163"/>
            <a:ext cx="7345362" cy="2001837"/>
          </a:xfrm>
          <a:prstGeom prst="rect">
            <a:avLst/>
          </a:prstGeom>
          <a:noFill/>
          <a:ln w="9525">
            <a:noFill/>
            <a:miter lim="800000"/>
            <a:headEnd/>
            <a:tailEnd/>
          </a:ln>
        </p:spPr>
        <p:txBody>
          <a:bodyPr>
            <a:spAutoFit/>
          </a:bodyPr>
          <a:lstStyle/>
          <a:p>
            <a:pPr marL="571500" indent="-571500" eaLnBrk="1" hangingPunct="1">
              <a:buFont typeface="Arial" panose="020B0604020202020204" pitchFamily="34" charset="0"/>
              <a:buChar char="•"/>
              <a:defRPr/>
            </a:pPr>
            <a:r>
              <a:rPr lang="en-US" sz="2400" dirty="0">
                <a:solidFill>
                  <a:schemeClr val="bg1"/>
                </a:solidFill>
                <a:latin typeface="+mn-lt"/>
              </a:rPr>
              <a:t>Resort Overview</a:t>
            </a:r>
          </a:p>
          <a:p>
            <a:pPr marL="571500" indent="-571500" eaLnBrk="1" hangingPunct="1">
              <a:buFont typeface="Arial" panose="020B0604020202020204" pitchFamily="34" charset="0"/>
              <a:buChar char="•"/>
              <a:defRPr/>
            </a:pPr>
            <a:r>
              <a:rPr lang="en-US" sz="2400" dirty="0">
                <a:solidFill>
                  <a:schemeClr val="bg1"/>
                </a:solidFill>
                <a:latin typeface="+mn-lt"/>
              </a:rPr>
              <a:t>Project News 2017</a:t>
            </a:r>
          </a:p>
          <a:p>
            <a:pPr marL="571500" indent="-571500" eaLnBrk="1" hangingPunct="1">
              <a:buFont typeface="Arial" panose="020B0604020202020204" pitchFamily="34" charset="0"/>
              <a:buChar char="•"/>
              <a:defRPr/>
            </a:pPr>
            <a:r>
              <a:rPr lang="en-US" sz="2400" dirty="0">
                <a:solidFill>
                  <a:schemeClr val="bg1"/>
                </a:solidFill>
                <a:latin typeface="+mn-lt"/>
              </a:rPr>
              <a:t>Routes to Work – Engaging with Young People </a:t>
            </a:r>
          </a:p>
          <a:p>
            <a:pPr marL="571500" indent="-571500" eaLnBrk="1" hangingPunct="1">
              <a:buFont typeface="Arial" panose="020B0604020202020204" pitchFamily="34" charset="0"/>
              <a:buChar char="•"/>
              <a:defRPr/>
            </a:pPr>
            <a:r>
              <a:rPr lang="en-US" sz="2400" dirty="0">
                <a:solidFill>
                  <a:schemeClr val="bg1"/>
                </a:solidFill>
                <a:latin typeface="+mn-lt"/>
              </a:rPr>
              <a:t>Our People Culture </a:t>
            </a:r>
            <a:endParaRPr lang="en-GB" sz="2400" dirty="0">
              <a:solidFill>
                <a:schemeClr val="bg1"/>
              </a:solidFill>
              <a:latin typeface="+mn-lt"/>
            </a:endParaRPr>
          </a:p>
          <a:p>
            <a:pPr marL="571500" indent="-571500" eaLnBrk="1" hangingPunct="1">
              <a:buFont typeface="Arial" panose="020B0604020202020204" pitchFamily="34" charset="0"/>
              <a:buChar char="•"/>
              <a:defRPr/>
            </a:pPr>
            <a:endParaRPr lang="en-US" sz="2800" dirty="0">
              <a:solidFill>
                <a:schemeClr val="bg1"/>
              </a:solidFill>
              <a:latin typeface="+mn-lt"/>
            </a:endParaRPr>
          </a:p>
        </p:txBody>
      </p:sp>
      <p:sp>
        <p:nvSpPr>
          <p:cNvPr id="5" name="TextBox 2"/>
          <p:cNvSpPr txBox="1">
            <a:spLocks noChangeArrowheads="1"/>
          </p:cNvSpPr>
          <p:nvPr/>
        </p:nvSpPr>
        <p:spPr bwMode="auto">
          <a:xfrm>
            <a:off x="2011363" y="587375"/>
            <a:ext cx="4792662" cy="646113"/>
          </a:xfrm>
          <a:prstGeom prst="rect">
            <a:avLst/>
          </a:prstGeom>
          <a:noFill/>
          <a:ln w="9525">
            <a:noFill/>
            <a:miter lim="800000"/>
            <a:headEnd/>
            <a:tailEnd/>
          </a:ln>
        </p:spPr>
        <p:txBody>
          <a:bodyPr>
            <a:spAutoFit/>
          </a:bodyPr>
          <a:lstStyle/>
          <a:p>
            <a:pPr algn="ctr" eaLnBrk="1" hangingPunct="1">
              <a:defRPr/>
            </a:pPr>
            <a:r>
              <a:rPr lang="en-US" sz="3600" b="1" dirty="0">
                <a:solidFill>
                  <a:schemeClr val="bg1"/>
                </a:solidFill>
                <a:latin typeface="+mn-lt"/>
              </a:rPr>
              <a:t>AGENDA</a:t>
            </a:r>
            <a:endParaRPr lang="en-GB" sz="1600" dirty="0">
              <a:solidFill>
                <a:schemeClr val="bg1"/>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81923"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468313" y="339725"/>
            <a:ext cx="7488237" cy="4246563"/>
          </a:xfrm>
          <a:prstGeom prst="rect">
            <a:avLst/>
          </a:prstGeom>
          <a:noFill/>
          <a:ln w="9525">
            <a:noFill/>
            <a:miter lim="800000"/>
            <a:headEnd/>
            <a:tailEnd/>
          </a:ln>
        </p:spPr>
        <p:txBody>
          <a:bodyPr>
            <a:spAutoFit/>
          </a:bodyPr>
          <a:lstStyle/>
          <a:p>
            <a:pPr eaLnBrk="1" hangingPunct="1">
              <a:defRPr/>
            </a:pPr>
            <a:r>
              <a:rPr lang="en-US" sz="3600" b="1" dirty="0">
                <a:solidFill>
                  <a:schemeClr val="bg1"/>
                </a:solidFill>
                <a:latin typeface="+mn-lt"/>
              </a:rPr>
              <a:t>Winter Works - Our People Plan</a:t>
            </a:r>
          </a:p>
          <a:p>
            <a:pPr eaLnBrk="1" hangingPunct="1">
              <a:defRPr/>
            </a:pPr>
            <a:endParaRPr lang="en-GB" sz="1400" b="1" dirty="0">
              <a:solidFill>
                <a:schemeClr val="bg1"/>
              </a:solidFill>
              <a:latin typeface="+mn-lt"/>
            </a:endParaRPr>
          </a:p>
          <a:p>
            <a:pPr eaLnBrk="1" hangingPunct="1">
              <a:defRPr/>
            </a:pPr>
            <a:r>
              <a:rPr lang="en-GB" b="1" dirty="0">
                <a:solidFill>
                  <a:srgbClr val="92D050"/>
                </a:solidFill>
                <a:latin typeface="+mn-lt"/>
              </a:rPr>
              <a:t>Training &amp; Development -  53 different training sessions and 800 individual training nominations</a:t>
            </a:r>
          </a:p>
          <a:p>
            <a:pPr eaLnBrk="1" hangingPunct="1">
              <a:defRPr/>
            </a:pPr>
            <a:endParaRPr lang="en-GB" sz="1600" b="1" dirty="0">
              <a:solidFill>
                <a:schemeClr val="bg1"/>
              </a:solidFill>
              <a:latin typeface="+mn-lt"/>
            </a:endParaRPr>
          </a:p>
          <a:p>
            <a:pPr eaLnBrk="1" hangingPunct="1">
              <a:defRPr/>
            </a:pPr>
            <a:r>
              <a:rPr lang="en-US" sz="2000" b="1" dirty="0">
                <a:solidFill>
                  <a:schemeClr val="bg1"/>
                </a:solidFill>
                <a:latin typeface="+mn-lt"/>
              </a:rPr>
              <a:t>Highlights:</a:t>
            </a:r>
          </a:p>
          <a:p>
            <a:pPr eaLnBrk="1" hangingPunct="1">
              <a:defRPr/>
            </a:pPr>
            <a:endParaRPr lang="en-US" sz="2000" b="1" dirty="0">
              <a:solidFill>
                <a:schemeClr val="bg1"/>
              </a:solidFill>
              <a:latin typeface="+mn-lt"/>
            </a:endParaRPr>
          </a:p>
          <a:p>
            <a:pPr eaLnBrk="1" hangingPunct="1">
              <a:defRPr/>
            </a:pPr>
            <a:r>
              <a:rPr lang="en-GB" sz="1600" dirty="0">
                <a:solidFill>
                  <a:schemeClr val="bg1"/>
                </a:solidFill>
                <a:latin typeface="+mn-lt"/>
              </a:rPr>
              <a:t>• 19 newly qualified Coaches</a:t>
            </a:r>
          </a:p>
          <a:p>
            <a:pPr eaLnBrk="1" hangingPunct="1">
              <a:defRPr/>
            </a:pPr>
            <a:r>
              <a:rPr lang="en-GB" sz="1600" dirty="0">
                <a:solidFill>
                  <a:schemeClr val="bg1"/>
                </a:solidFill>
                <a:latin typeface="+mn-lt"/>
              </a:rPr>
              <a:t>• 25 Departmental Trainers completed industry accredited 3 Day Train the Trainer</a:t>
            </a:r>
          </a:p>
          <a:p>
            <a:pPr eaLnBrk="1" hangingPunct="1">
              <a:defRPr/>
            </a:pPr>
            <a:r>
              <a:rPr lang="en-GB" sz="1600" dirty="0">
                <a:solidFill>
                  <a:schemeClr val="bg1"/>
                </a:solidFill>
                <a:latin typeface="+mn-lt"/>
              </a:rPr>
              <a:t>• Leadership Development Programme </a:t>
            </a:r>
          </a:p>
          <a:p>
            <a:pPr eaLnBrk="1" hangingPunct="1">
              <a:defRPr/>
            </a:pPr>
            <a:r>
              <a:rPr lang="en-GB" sz="1600" dirty="0">
                <a:solidFill>
                  <a:schemeClr val="bg1"/>
                </a:solidFill>
                <a:latin typeface="+mn-lt"/>
              </a:rPr>
              <a:t>• Work Experience in Kohler (Destination Kohler)</a:t>
            </a:r>
          </a:p>
          <a:p>
            <a:pPr eaLnBrk="1" hangingPunct="1">
              <a:defRPr/>
            </a:pPr>
            <a:r>
              <a:rPr lang="en-GB" sz="1600" dirty="0">
                <a:solidFill>
                  <a:schemeClr val="bg1"/>
                </a:solidFill>
                <a:latin typeface="+mn-lt"/>
              </a:rPr>
              <a:t>• Development of New Masterclass curriculum (15 Masterclasses in total)</a:t>
            </a:r>
          </a:p>
          <a:p>
            <a:pPr eaLnBrk="1" hangingPunct="1">
              <a:defRPr/>
            </a:pPr>
            <a:r>
              <a:rPr lang="en-GB" sz="1600" dirty="0">
                <a:solidFill>
                  <a:schemeClr val="bg1"/>
                </a:solidFill>
                <a:latin typeface="+mn-lt"/>
              </a:rPr>
              <a:t>• </a:t>
            </a:r>
            <a:r>
              <a:rPr lang="en-US" sz="1600" dirty="0">
                <a:solidFill>
                  <a:schemeClr val="bg1"/>
                </a:solidFill>
                <a:latin typeface="+mn-lt"/>
              </a:rPr>
              <a:t>Cross Training</a:t>
            </a:r>
            <a:endParaRPr lang="en-GB" sz="1600" dirty="0">
              <a:solidFill>
                <a:schemeClr val="bg1"/>
              </a:solidFill>
              <a:latin typeface="+mn-lt"/>
            </a:endParaRPr>
          </a:p>
          <a:p>
            <a:pPr eaLnBrk="1" hangingPunct="1">
              <a:defRPr/>
            </a:pPr>
            <a:r>
              <a:rPr lang="en-GB" sz="1600" dirty="0">
                <a:solidFill>
                  <a:schemeClr val="bg1"/>
                </a:solidFill>
                <a:latin typeface="+mn-lt"/>
              </a:rPr>
              <a:t>• </a:t>
            </a:r>
            <a:r>
              <a:rPr lang="en-US" sz="1600" dirty="0">
                <a:solidFill>
                  <a:schemeClr val="bg1"/>
                </a:solidFill>
                <a:latin typeface="+mn-lt"/>
              </a:rPr>
              <a:t>Stewardship and fundraising</a:t>
            </a:r>
          </a:p>
          <a:p>
            <a:pPr marL="285750" indent="-285750" eaLnBrk="1" hangingPunct="1">
              <a:buFont typeface="Arial" panose="020B0604020202020204" pitchFamily="34" charset="0"/>
              <a:buChar char="•"/>
              <a:defRPr/>
            </a:pPr>
            <a:endParaRPr lang="en-US" sz="1600" dirty="0">
              <a:solidFill>
                <a:schemeClr val="bg1"/>
              </a:solidFill>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83971"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468313" y="339725"/>
            <a:ext cx="6840537" cy="4400550"/>
          </a:xfrm>
          <a:prstGeom prst="rect">
            <a:avLst/>
          </a:prstGeom>
          <a:noFill/>
          <a:ln w="9525">
            <a:noFill/>
            <a:miter lim="800000"/>
            <a:headEnd/>
            <a:tailEnd/>
          </a:ln>
        </p:spPr>
        <p:txBody>
          <a:bodyPr>
            <a:spAutoFit/>
          </a:bodyPr>
          <a:lstStyle/>
          <a:p>
            <a:pPr eaLnBrk="1" hangingPunct="1">
              <a:defRPr/>
            </a:pPr>
            <a:r>
              <a:rPr lang="en-US" sz="3600" b="1" dirty="0">
                <a:solidFill>
                  <a:schemeClr val="bg1"/>
                </a:solidFill>
                <a:latin typeface="+mn-lt"/>
              </a:rPr>
              <a:t>What’s next?</a:t>
            </a:r>
          </a:p>
          <a:p>
            <a:pPr eaLnBrk="1" hangingPunct="1">
              <a:defRPr/>
            </a:pPr>
            <a:endParaRPr lang="en-GB" sz="1400"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r>
              <a:rPr lang="en-US" sz="1600" dirty="0">
                <a:solidFill>
                  <a:schemeClr val="bg1"/>
                </a:solidFill>
                <a:latin typeface="+mn-lt"/>
              </a:rPr>
              <a:t>Kohler Water Spa &amp; Leisure Expansion</a:t>
            </a:r>
            <a:endParaRPr lang="en-US" sz="3200" dirty="0">
              <a:solidFill>
                <a:schemeClr val="bg1"/>
              </a:solidFill>
              <a:latin typeface="+mn-lt"/>
            </a:endParaRPr>
          </a:p>
          <a:p>
            <a:pPr marL="285750" indent="-285750" eaLnBrk="1" hangingPunct="1">
              <a:buFont typeface="Arial" panose="020B0604020202020204" pitchFamily="34" charset="0"/>
              <a:buChar char="•"/>
              <a:defRPr/>
            </a:pPr>
            <a:endParaRPr lang="en-US" sz="1600" dirty="0">
              <a:solidFill>
                <a:schemeClr val="bg1"/>
              </a:solidFill>
              <a:latin typeface="+mn-lt"/>
            </a:endParaRPr>
          </a:p>
        </p:txBody>
      </p:sp>
      <p:pic>
        <p:nvPicPr>
          <p:cNvPr id="83973"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83125" y="2493963"/>
            <a:ext cx="39211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4" name="Picture 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8313" y="1046163"/>
            <a:ext cx="4752975"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86019"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468313" y="339725"/>
            <a:ext cx="6840537" cy="4648200"/>
          </a:xfrm>
          <a:prstGeom prst="rect">
            <a:avLst/>
          </a:prstGeom>
          <a:noFill/>
          <a:ln w="9525">
            <a:noFill/>
            <a:miter lim="800000"/>
            <a:headEnd/>
            <a:tailEnd/>
          </a:ln>
        </p:spPr>
        <p:txBody>
          <a:bodyPr>
            <a:spAutoFit/>
          </a:bodyPr>
          <a:lstStyle/>
          <a:p>
            <a:pPr eaLnBrk="1" hangingPunct="1">
              <a:defRPr/>
            </a:pPr>
            <a:r>
              <a:rPr lang="en-US" sz="3600" b="1" dirty="0">
                <a:solidFill>
                  <a:schemeClr val="bg1"/>
                </a:solidFill>
                <a:latin typeface="+mn-lt"/>
              </a:rPr>
              <a:t>What’s next?</a:t>
            </a:r>
          </a:p>
          <a:p>
            <a:pPr eaLnBrk="1" hangingPunct="1">
              <a:defRPr/>
            </a:pPr>
            <a:endParaRPr lang="en-GB" sz="1400"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sz="1600" dirty="0">
              <a:solidFill>
                <a:schemeClr val="bg1"/>
              </a:solidFill>
              <a:latin typeface="+mn-lt"/>
            </a:endParaRPr>
          </a:p>
          <a:p>
            <a:pPr eaLnBrk="1" hangingPunct="1">
              <a:defRPr/>
            </a:pPr>
            <a:r>
              <a:rPr lang="en-US" sz="1600" dirty="0">
                <a:solidFill>
                  <a:schemeClr val="bg1"/>
                </a:solidFill>
                <a:latin typeface="+mn-lt"/>
              </a:rPr>
              <a:t>Kohler Water Spa &amp; Leisure Expansion</a:t>
            </a:r>
            <a:endParaRPr lang="en-US" sz="3200" dirty="0">
              <a:solidFill>
                <a:schemeClr val="bg1"/>
              </a:solidFill>
              <a:latin typeface="+mn-lt"/>
            </a:endParaRPr>
          </a:p>
          <a:p>
            <a:pPr marL="285750" indent="-285750" eaLnBrk="1" hangingPunct="1">
              <a:buFont typeface="Arial" panose="020B0604020202020204" pitchFamily="34" charset="0"/>
              <a:buChar char="•"/>
              <a:defRPr/>
            </a:pPr>
            <a:endParaRPr lang="en-US" sz="1600" dirty="0">
              <a:solidFill>
                <a:schemeClr val="bg1"/>
              </a:solidFill>
              <a:latin typeface="+mn-lt"/>
            </a:endParaRPr>
          </a:p>
        </p:txBody>
      </p:sp>
      <p:pic>
        <p:nvPicPr>
          <p:cNvPr id="86021" name="Picture 3"/>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750" y="987425"/>
            <a:ext cx="6091238" cy="338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88067"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468313" y="339725"/>
            <a:ext cx="6840537" cy="4400550"/>
          </a:xfrm>
          <a:prstGeom prst="rect">
            <a:avLst/>
          </a:prstGeom>
          <a:noFill/>
          <a:ln w="9525">
            <a:noFill/>
            <a:miter lim="800000"/>
            <a:headEnd/>
            <a:tailEnd/>
          </a:ln>
        </p:spPr>
        <p:txBody>
          <a:bodyPr>
            <a:spAutoFit/>
          </a:bodyPr>
          <a:lstStyle/>
          <a:p>
            <a:pPr eaLnBrk="1" hangingPunct="1">
              <a:defRPr/>
            </a:pPr>
            <a:r>
              <a:rPr lang="en-US" sz="3600" b="1" dirty="0">
                <a:solidFill>
                  <a:schemeClr val="bg1"/>
                </a:solidFill>
                <a:latin typeface="+mn-lt"/>
              </a:rPr>
              <a:t>What’s next?</a:t>
            </a:r>
          </a:p>
          <a:p>
            <a:pPr eaLnBrk="1" hangingPunct="1">
              <a:defRPr/>
            </a:pPr>
            <a:endParaRPr lang="en-GB" sz="1400"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endParaRPr lang="en-US" b="1" dirty="0">
              <a:solidFill>
                <a:schemeClr val="bg1"/>
              </a:solidFill>
              <a:latin typeface="+mn-lt"/>
            </a:endParaRPr>
          </a:p>
          <a:p>
            <a:pPr eaLnBrk="1" hangingPunct="1">
              <a:defRPr/>
            </a:pPr>
            <a:r>
              <a:rPr lang="en-US" sz="1600" dirty="0" err="1">
                <a:solidFill>
                  <a:schemeClr val="bg1"/>
                </a:solidFill>
                <a:latin typeface="+mn-lt"/>
              </a:rPr>
              <a:t>Craigtoun</a:t>
            </a:r>
            <a:r>
              <a:rPr lang="en-US" sz="1600" dirty="0">
                <a:solidFill>
                  <a:schemeClr val="bg1"/>
                </a:solidFill>
                <a:latin typeface="+mn-lt"/>
              </a:rPr>
              <a:t> House – The Duke’s Estate</a:t>
            </a:r>
            <a:endParaRPr lang="en-US" sz="3200" dirty="0">
              <a:solidFill>
                <a:schemeClr val="bg1"/>
              </a:solidFill>
              <a:latin typeface="+mn-lt"/>
            </a:endParaRPr>
          </a:p>
          <a:p>
            <a:pPr marL="285750" indent="-285750" eaLnBrk="1" hangingPunct="1">
              <a:buFont typeface="Arial" panose="020B0604020202020204" pitchFamily="34" charset="0"/>
              <a:buChar char="•"/>
              <a:defRPr/>
            </a:pPr>
            <a:endParaRPr lang="en-US" sz="1600" dirty="0">
              <a:solidFill>
                <a:schemeClr val="bg1"/>
              </a:solidFill>
              <a:latin typeface="+mn-lt"/>
            </a:endParaRPr>
          </a:p>
        </p:txBody>
      </p:sp>
      <p:pic>
        <p:nvPicPr>
          <p:cNvPr id="88069" name="Picture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64113" y="1139825"/>
            <a:ext cx="2408237"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2925" y="1149350"/>
            <a:ext cx="4303713"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90115"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2124075" y="1203325"/>
            <a:ext cx="4535488" cy="1384300"/>
          </a:xfrm>
          <a:prstGeom prst="rect">
            <a:avLst/>
          </a:prstGeom>
          <a:noFill/>
          <a:ln w="9525">
            <a:noFill/>
            <a:miter lim="800000"/>
            <a:headEnd/>
            <a:tailEnd/>
          </a:ln>
        </p:spPr>
        <p:txBody>
          <a:bodyPr>
            <a:spAutoFit/>
          </a:bodyPr>
          <a:lstStyle/>
          <a:p>
            <a:pPr algn="ctr" eaLnBrk="1" hangingPunct="1">
              <a:defRPr/>
            </a:pPr>
            <a:r>
              <a:rPr lang="en-US" sz="3600" b="1" dirty="0">
                <a:solidFill>
                  <a:schemeClr val="bg1"/>
                </a:solidFill>
                <a:latin typeface="+mn-lt"/>
              </a:rPr>
              <a:t>ROUTES TO WORK</a:t>
            </a:r>
          </a:p>
          <a:p>
            <a:pPr algn="ctr" eaLnBrk="1" hangingPunct="1">
              <a:defRPr/>
            </a:pPr>
            <a:endParaRPr lang="en-US" sz="1600" dirty="0">
              <a:solidFill>
                <a:schemeClr val="bg1"/>
              </a:solidFill>
              <a:latin typeface="+mn-lt"/>
            </a:endParaRPr>
          </a:p>
          <a:p>
            <a:pPr algn="ctr" eaLnBrk="1" hangingPunct="1">
              <a:defRPr/>
            </a:pPr>
            <a:r>
              <a:rPr lang="en-US" sz="1600" dirty="0">
                <a:solidFill>
                  <a:schemeClr val="bg1"/>
                </a:solidFill>
                <a:latin typeface="+mn-lt"/>
              </a:rPr>
              <a:t>ENGAGING WITH YOUNG PEOPLE </a:t>
            </a:r>
          </a:p>
          <a:p>
            <a:pPr algn="ctr" eaLnBrk="1" hangingPunct="1">
              <a:defRPr/>
            </a:pPr>
            <a:r>
              <a:rPr lang="en-US" sz="1600" dirty="0">
                <a:solidFill>
                  <a:schemeClr val="bg1"/>
                </a:solidFill>
                <a:latin typeface="+mn-lt"/>
              </a:rPr>
              <a:t>(HOW ARE WE DOING?)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prstClr val="white"/>
              </a:solidFill>
            </a:endParaRPr>
          </a:p>
        </p:txBody>
      </p:sp>
      <p:sp>
        <p:nvSpPr>
          <p:cNvPr id="5" name="TextBox 2"/>
          <p:cNvSpPr txBox="1">
            <a:spLocks noChangeArrowheads="1"/>
          </p:cNvSpPr>
          <p:nvPr/>
        </p:nvSpPr>
        <p:spPr bwMode="auto">
          <a:xfrm>
            <a:off x="539750" y="339725"/>
            <a:ext cx="6911975" cy="4832350"/>
          </a:xfrm>
          <a:prstGeom prst="rect">
            <a:avLst/>
          </a:prstGeom>
          <a:noFill/>
          <a:ln w="9525">
            <a:noFill/>
            <a:miter lim="800000"/>
            <a:headEnd/>
            <a:tailEnd/>
          </a:ln>
        </p:spPr>
        <p:txBody>
          <a:bodyPr>
            <a:spAutoFit/>
          </a:bodyPr>
          <a:lstStyle/>
          <a:p>
            <a:pPr eaLnBrk="1" hangingPunct="1">
              <a:defRPr/>
            </a:pPr>
            <a:r>
              <a:rPr lang="en-US" sz="3200" b="1" dirty="0">
                <a:solidFill>
                  <a:prstClr val="white"/>
                </a:solidFill>
                <a:latin typeface="+mn-lt"/>
              </a:rPr>
              <a:t>Routes to Work</a:t>
            </a:r>
            <a:endParaRPr lang="en-GB" sz="3200" b="1" dirty="0">
              <a:solidFill>
                <a:prstClr val="white"/>
              </a:solidFill>
              <a:latin typeface="+mn-lt"/>
            </a:endParaRPr>
          </a:p>
          <a:p>
            <a:pPr eaLnBrk="1" hangingPunct="1">
              <a:defRPr/>
            </a:pPr>
            <a:endParaRPr lang="en-US" b="1" dirty="0">
              <a:solidFill>
                <a:prstClr val="white"/>
              </a:solidFill>
              <a:latin typeface="+mn-lt"/>
            </a:endParaRPr>
          </a:p>
          <a:p>
            <a:pPr marL="285750" indent="-285750">
              <a:buFont typeface="Arial" panose="020B0604020202020204" pitchFamily="34" charset="0"/>
              <a:buChar char="•"/>
              <a:defRPr/>
            </a:pPr>
            <a:r>
              <a:rPr lang="en-US" sz="2000" dirty="0">
                <a:solidFill>
                  <a:prstClr val="white"/>
                </a:solidFill>
                <a:latin typeface="+mn-lt"/>
              </a:rPr>
              <a:t>College Internships &amp; Work Placements</a:t>
            </a:r>
          </a:p>
          <a:p>
            <a:pPr marL="285750" indent="-285750">
              <a:buFont typeface="Arial" panose="020B0604020202020204" pitchFamily="34" charset="0"/>
              <a:buChar char="•"/>
              <a:defRPr/>
            </a:pPr>
            <a:r>
              <a:rPr lang="en-US" sz="2000" dirty="0">
                <a:solidFill>
                  <a:prstClr val="white"/>
                </a:solidFill>
                <a:latin typeface="+mn-lt"/>
              </a:rPr>
              <a:t>SAH Scottish Apprenticeships in Hospitality</a:t>
            </a:r>
          </a:p>
          <a:p>
            <a:pPr marL="285750" indent="-285750">
              <a:buFont typeface="Arial" panose="020B0604020202020204" pitchFamily="34" charset="0"/>
              <a:buChar char="•"/>
              <a:defRPr/>
            </a:pPr>
            <a:r>
              <a:rPr lang="en-US" sz="2000" dirty="0">
                <a:solidFill>
                  <a:prstClr val="white"/>
                </a:solidFill>
                <a:latin typeface="+mn-lt"/>
              </a:rPr>
              <a:t>Career Ready Interns &amp; Masterclasses</a:t>
            </a:r>
          </a:p>
          <a:p>
            <a:pPr marL="285750" indent="-285750">
              <a:buFont typeface="Arial" panose="020B0604020202020204" pitchFamily="34" charset="0"/>
              <a:buChar char="•"/>
              <a:defRPr/>
            </a:pPr>
            <a:r>
              <a:rPr lang="en-US" sz="2000" dirty="0">
                <a:solidFill>
                  <a:prstClr val="white"/>
                </a:solidFill>
                <a:latin typeface="+mn-lt"/>
              </a:rPr>
              <a:t>Casual &amp; Seasonal Vacancies </a:t>
            </a:r>
          </a:p>
          <a:p>
            <a:pPr marL="285750" indent="-285750">
              <a:buFont typeface="Arial" panose="020B0604020202020204" pitchFamily="34" charset="0"/>
              <a:buChar char="•"/>
              <a:defRPr/>
            </a:pPr>
            <a:endParaRPr lang="en-US" sz="2000" dirty="0">
              <a:solidFill>
                <a:prstClr val="white"/>
              </a:solidFill>
              <a:latin typeface="+mn-lt"/>
            </a:endParaRPr>
          </a:p>
          <a:p>
            <a:pPr marL="285750" indent="-285750">
              <a:buFont typeface="Arial" panose="020B0604020202020204" pitchFamily="34" charset="0"/>
              <a:buChar char="•"/>
              <a:defRPr/>
            </a:pPr>
            <a:r>
              <a:rPr lang="en-US" sz="2000" dirty="0">
                <a:solidFill>
                  <a:prstClr val="white"/>
                </a:solidFill>
                <a:latin typeface="+mn-lt"/>
              </a:rPr>
              <a:t>College Careers Fairs</a:t>
            </a:r>
          </a:p>
          <a:p>
            <a:pPr marL="285750" indent="-285750">
              <a:buFont typeface="Arial" panose="020B0604020202020204" pitchFamily="34" charset="0"/>
              <a:buChar char="•"/>
              <a:defRPr/>
            </a:pPr>
            <a:r>
              <a:rPr lang="en-US" sz="2000" dirty="0">
                <a:solidFill>
                  <a:prstClr val="white"/>
                </a:solidFill>
                <a:latin typeface="+mn-lt"/>
              </a:rPr>
              <a:t>Visits from Schools &amp; Colleges</a:t>
            </a:r>
          </a:p>
          <a:p>
            <a:pPr marL="285750" indent="-285750">
              <a:buFont typeface="Arial" panose="020B0604020202020204" pitchFamily="34" charset="0"/>
              <a:buChar char="•"/>
              <a:defRPr/>
            </a:pPr>
            <a:r>
              <a:rPr lang="en-US" sz="2000" dirty="0">
                <a:solidFill>
                  <a:prstClr val="white"/>
                </a:solidFill>
                <a:latin typeface="+mn-lt"/>
              </a:rPr>
              <a:t>College Job Boards</a:t>
            </a:r>
            <a:endParaRPr lang="en-GB" sz="2000" dirty="0">
              <a:solidFill>
                <a:prstClr val="white"/>
              </a:solidFill>
              <a:latin typeface="+mn-lt"/>
            </a:endParaRPr>
          </a:p>
          <a:p>
            <a:pPr marL="285750" indent="-285750">
              <a:buFont typeface="Arial" panose="020B0604020202020204" pitchFamily="34" charset="0"/>
              <a:buChar char="•"/>
              <a:defRPr/>
            </a:pPr>
            <a:r>
              <a:rPr lang="en-US" sz="2000" dirty="0">
                <a:solidFill>
                  <a:prstClr val="white"/>
                </a:solidFill>
                <a:latin typeface="+mn-lt"/>
              </a:rPr>
              <a:t>Recruitment Events</a:t>
            </a:r>
          </a:p>
          <a:p>
            <a:pPr marL="285750" indent="-285750">
              <a:buFont typeface="Arial" panose="020B0604020202020204" pitchFamily="34" charset="0"/>
              <a:buChar char="•"/>
              <a:defRPr/>
            </a:pPr>
            <a:r>
              <a:rPr lang="en-US" sz="2000" dirty="0">
                <a:solidFill>
                  <a:prstClr val="white"/>
                </a:solidFill>
                <a:latin typeface="+mn-lt"/>
              </a:rPr>
              <a:t>Assessment Centres</a:t>
            </a:r>
          </a:p>
          <a:p>
            <a:pPr>
              <a:defRPr/>
            </a:pPr>
            <a:endParaRPr lang="en-US" sz="2000" dirty="0">
              <a:solidFill>
                <a:prstClr val="white"/>
              </a:solidFill>
            </a:endParaRPr>
          </a:p>
          <a:p>
            <a:pPr marL="285750" indent="-285750">
              <a:buFont typeface="Arial" panose="020B0604020202020204" pitchFamily="34" charset="0"/>
              <a:buChar char="•"/>
              <a:defRPr/>
            </a:pPr>
            <a:endParaRPr lang="en-US" sz="1600" dirty="0">
              <a:solidFill>
                <a:prstClr val="white"/>
              </a:solidFill>
            </a:endParaRPr>
          </a:p>
          <a:p>
            <a:pPr>
              <a:defRPr/>
            </a:pPr>
            <a:r>
              <a:rPr lang="en-US" sz="1600" dirty="0">
                <a:solidFill>
                  <a:prstClr val="white"/>
                </a:solidFill>
              </a:rPr>
              <a:t> </a:t>
            </a:r>
            <a:endParaRPr lang="en-GB" sz="1600" dirty="0">
              <a:solidFill>
                <a:prstClr val="white"/>
              </a:solidFill>
            </a:endParaRPr>
          </a:p>
        </p:txBody>
      </p:sp>
      <p:sp>
        <p:nvSpPr>
          <p:cNvPr id="2" name="Rectangle 1"/>
          <p:cNvSpPr/>
          <p:nvPr/>
        </p:nvSpPr>
        <p:spPr>
          <a:xfrm>
            <a:off x="4564063" y="2746375"/>
            <a:ext cx="3851275" cy="923925"/>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endParaRPr lang="en-US" b="1" u="sng" dirty="0">
              <a:solidFill>
                <a:srgbClr val="92D050"/>
              </a:solidFill>
              <a:effectLst>
                <a:outerShdw blurRad="38100" dist="38100" dir="2700000" algn="tl">
                  <a:srgbClr val="000000">
                    <a:alpha val="43137"/>
                  </a:srgbClr>
                </a:outerShdw>
              </a:effectLst>
              <a:latin typeface="Berlin Sans FB Demi" panose="020E0802020502020306" pitchFamily="34" charset="0"/>
            </a:endParaRPr>
          </a:p>
          <a:p>
            <a:pPr algn="ctr">
              <a:defRPr/>
            </a:pPr>
            <a:r>
              <a:rPr lang="en-US" dirty="0">
                <a:solidFill>
                  <a:srgbClr val="92D050"/>
                </a:solidFill>
                <a:latin typeface="Berlin Sans FB Demi" panose="020E0802020502020306" pitchFamily="34" charset="0"/>
              </a:rPr>
              <a:t>What other opportunities exist?</a:t>
            </a:r>
          </a:p>
          <a:p>
            <a:pPr algn="ctr">
              <a:defRPr/>
            </a:pPr>
            <a:endParaRPr lang="en-US" dirty="0">
              <a:solidFill>
                <a:srgbClr val="92D050"/>
              </a:solidFill>
              <a:latin typeface="Berlin Sans FB Demi" panose="020E0802020502020306" pitchFamily="34" charset="0"/>
            </a:endParaRPr>
          </a:p>
        </p:txBody>
      </p:sp>
      <p:sp>
        <p:nvSpPr>
          <p:cNvPr id="9" name="Rectangle 1"/>
          <p:cNvSpPr>
            <a:spLocks noChangeArrowheads="1"/>
          </p:cNvSpPr>
          <p:nvPr/>
        </p:nvSpPr>
        <p:spPr bwMode="auto">
          <a:xfrm>
            <a:off x="573088" y="4303713"/>
            <a:ext cx="60690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i="1" dirty="0" smtClean="0">
                <a:solidFill>
                  <a:srgbClr val="92D050"/>
                </a:solidFill>
                <a:latin typeface="+mn-lt"/>
              </a:rPr>
              <a:t>169 out of 421 employees are under 25 years of 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57188"/>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prstClr val="white"/>
              </a:solidFill>
            </a:endParaRPr>
          </a:p>
        </p:txBody>
      </p:sp>
      <p:sp>
        <p:nvSpPr>
          <p:cNvPr id="5" name="TextBox 2"/>
          <p:cNvSpPr txBox="1">
            <a:spLocks noChangeArrowheads="1"/>
          </p:cNvSpPr>
          <p:nvPr/>
        </p:nvSpPr>
        <p:spPr bwMode="auto">
          <a:xfrm>
            <a:off x="539750" y="360363"/>
            <a:ext cx="6913563" cy="3232150"/>
          </a:xfrm>
          <a:prstGeom prst="rect">
            <a:avLst/>
          </a:prstGeom>
          <a:noFill/>
          <a:ln w="9525">
            <a:noFill/>
            <a:miter lim="800000"/>
            <a:headEnd/>
            <a:tailEnd/>
          </a:ln>
        </p:spPr>
        <p:txBody>
          <a:bodyPr>
            <a:spAutoFit/>
          </a:bodyPr>
          <a:lstStyle/>
          <a:p>
            <a:pPr eaLnBrk="1" hangingPunct="1">
              <a:defRPr/>
            </a:pPr>
            <a:r>
              <a:rPr lang="en-US" sz="3200" b="1" dirty="0">
                <a:solidFill>
                  <a:prstClr val="white"/>
                </a:solidFill>
                <a:latin typeface="+mn-lt"/>
              </a:rPr>
              <a:t>Engaging with Young People</a:t>
            </a:r>
            <a:endParaRPr lang="en-GB" sz="3200" b="1" dirty="0">
              <a:solidFill>
                <a:prstClr val="white"/>
              </a:solidFill>
              <a:latin typeface="+mn-lt"/>
            </a:endParaRPr>
          </a:p>
          <a:p>
            <a:pPr marL="285750" indent="-285750">
              <a:buFont typeface="Arial" panose="020B0604020202020204" pitchFamily="34" charset="0"/>
              <a:buChar char="•"/>
              <a:defRPr/>
            </a:pPr>
            <a:endParaRPr lang="en-US" sz="2000" dirty="0">
              <a:solidFill>
                <a:prstClr val="white"/>
              </a:solidFill>
              <a:latin typeface="+mn-lt"/>
            </a:endParaRPr>
          </a:p>
          <a:p>
            <a:pPr marL="285750" indent="-285750">
              <a:buFont typeface="Arial" panose="020B0604020202020204" pitchFamily="34" charset="0"/>
              <a:buChar char="•"/>
              <a:defRPr/>
            </a:pPr>
            <a:r>
              <a:rPr lang="en-US" sz="2000" dirty="0">
                <a:solidFill>
                  <a:prstClr val="white"/>
                </a:solidFill>
                <a:latin typeface="+mn-lt"/>
              </a:rPr>
              <a:t>Living Wage Employer</a:t>
            </a:r>
          </a:p>
          <a:p>
            <a:pPr marL="285750" indent="-285750">
              <a:buFont typeface="Arial" panose="020B0604020202020204" pitchFamily="34" charset="0"/>
              <a:buChar char="•"/>
              <a:defRPr/>
            </a:pPr>
            <a:r>
              <a:rPr lang="en-US" sz="2000" dirty="0">
                <a:solidFill>
                  <a:prstClr val="white"/>
                </a:solidFill>
                <a:latin typeface="+mn-lt"/>
              </a:rPr>
              <a:t>Investment in E-learning &amp; Communications</a:t>
            </a:r>
          </a:p>
          <a:p>
            <a:pPr marL="285750" indent="-285750">
              <a:buFont typeface="Arial" panose="020B0604020202020204" pitchFamily="34" charset="0"/>
              <a:buChar char="•"/>
              <a:defRPr/>
            </a:pPr>
            <a:r>
              <a:rPr lang="en-US" sz="2000" dirty="0">
                <a:solidFill>
                  <a:prstClr val="white"/>
                </a:solidFill>
                <a:latin typeface="+mn-lt"/>
              </a:rPr>
              <a:t>Continuous Training Curriculum </a:t>
            </a:r>
          </a:p>
          <a:p>
            <a:pPr marL="285750" indent="-285750">
              <a:buFont typeface="Arial" panose="020B0604020202020204" pitchFamily="34" charset="0"/>
              <a:buChar char="•"/>
              <a:defRPr/>
            </a:pPr>
            <a:r>
              <a:rPr lang="en-US" sz="2000" dirty="0">
                <a:solidFill>
                  <a:prstClr val="white"/>
                </a:solidFill>
                <a:latin typeface="+mn-lt"/>
              </a:rPr>
              <a:t>Personal Development Planning</a:t>
            </a:r>
          </a:p>
          <a:p>
            <a:pPr marL="285750" indent="-285750">
              <a:buFont typeface="Arial" panose="020B0604020202020204" pitchFamily="34" charset="0"/>
              <a:buChar char="•"/>
              <a:defRPr/>
            </a:pPr>
            <a:r>
              <a:rPr lang="en-US" sz="2000" dirty="0">
                <a:solidFill>
                  <a:prstClr val="white"/>
                </a:solidFill>
                <a:latin typeface="+mn-lt"/>
              </a:rPr>
              <a:t>Internal Promotion Policy</a:t>
            </a:r>
          </a:p>
          <a:p>
            <a:pPr marL="285750" indent="-285750">
              <a:buFont typeface="Arial" panose="020B0604020202020204" pitchFamily="34" charset="0"/>
              <a:buChar char="•"/>
              <a:defRPr/>
            </a:pPr>
            <a:r>
              <a:rPr lang="en-US" sz="2000" dirty="0">
                <a:solidFill>
                  <a:prstClr val="white"/>
                </a:solidFill>
                <a:latin typeface="+mn-lt"/>
              </a:rPr>
              <a:t>Engagement Events</a:t>
            </a:r>
          </a:p>
          <a:p>
            <a:pPr marL="285750" indent="-285750">
              <a:buFont typeface="Arial" panose="020B0604020202020204" pitchFamily="34" charset="0"/>
              <a:buChar char="•"/>
              <a:defRPr/>
            </a:pPr>
            <a:endParaRPr lang="en-US" sz="1600" dirty="0">
              <a:solidFill>
                <a:prstClr val="white"/>
              </a:solidFill>
            </a:endParaRPr>
          </a:p>
          <a:p>
            <a:pPr>
              <a:defRPr/>
            </a:pPr>
            <a:r>
              <a:rPr lang="en-US" sz="1600" dirty="0">
                <a:solidFill>
                  <a:prstClr val="white"/>
                </a:solidFill>
              </a:rPr>
              <a:t> </a:t>
            </a:r>
            <a:endParaRPr lang="en-GB" sz="1600" dirty="0">
              <a:solidFill>
                <a:prstClr val="white"/>
              </a:solidFill>
            </a:endParaRPr>
          </a:p>
        </p:txBody>
      </p:sp>
      <p:pic>
        <p:nvPicPr>
          <p:cNvPr id="94212" name="Picture 3"/>
          <p:cNvPicPr>
            <a:picLocks noChangeAspect="1"/>
          </p:cNvPicPr>
          <p:nvPr/>
        </p:nvPicPr>
        <p:blipFill>
          <a:blip r:embed="rId3" cstate="print">
            <a:extLst>
              <a:ext uri="{28A0092B-C50C-407E-A947-70E740481C1C}">
                <a14:useLocalDpi xmlns:a14="http://schemas.microsoft.com/office/drawing/2010/main" xmlns="" val="0"/>
              </a:ext>
            </a:extLst>
          </a:blip>
          <a:srcRect r="2019" b="12810"/>
          <a:stretch>
            <a:fillRect/>
          </a:stretch>
        </p:blipFill>
        <p:spPr bwMode="auto">
          <a:xfrm>
            <a:off x="3311525" y="3227388"/>
            <a:ext cx="234632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3" name="Picture 11"/>
          <p:cNvPicPr>
            <a:picLocks noChangeAspect="1"/>
          </p:cNvPicPr>
          <p:nvPr/>
        </p:nvPicPr>
        <p:blipFill>
          <a:blip r:embed="rId4" cstate="print">
            <a:extLst>
              <a:ext uri="{28A0092B-C50C-407E-A947-70E740481C1C}">
                <a14:useLocalDpi xmlns:a14="http://schemas.microsoft.com/office/drawing/2010/main" xmlns="" val="0"/>
              </a:ext>
            </a:extLst>
          </a:blip>
          <a:srcRect t="4791"/>
          <a:stretch>
            <a:fillRect/>
          </a:stretch>
        </p:blipFill>
        <p:spPr bwMode="auto">
          <a:xfrm>
            <a:off x="935038" y="3230563"/>
            <a:ext cx="2232025"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4" name="Picture 2"/>
          <p:cNvPicPr>
            <a:picLocks noChangeAspect="1"/>
          </p:cNvPicPr>
          <p:nvPr/>
        </p:nvPicPr>
        <p:blipFill>
          <a:blip r:embed="rId5" cstate="print">
            <a:extLst>
              <a:ext uri="{28A0092B-C50C-407E-A947-70E740481C1C}">
                <a14:useLocalDpi xmlns:a14="http://schemas.microsoft.com/office/drawing/2010/main" xmlns="" val="0"/>
              </a:ext>
            </a:extLst>
          </a:blip>
          <a:srcRect l="8072" t="21542" r="39745" b="18275"/>
          <a:stretch>
            <a:fillRect/>
          </a:stretch>
        </p:blipFill>
        <p:spPr bwMode="auto">
          <a:xfrm>
            <a:off x="5794375" y="3219450"/>
            <a:ext cx="2198688"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prstClr val="white"/>
              </a:solidFill>
            </a:endParaRPr>
          </a:p>
        </p:txBody>
      </p:sp>
      <p:sp>
        <p:nvSpPr>
          <p:cNvPr id="5" name="TextBox 2"/>
          <p:cNvSpPr txBox="1">
            <a:spLocks noChangeArrowheads="1"/>
          </p:cNvSpPr>
          <p:nvPr/>
        </p:nvSpPr>
        <p:spPr bwMode="auto">
          <a:xfrm>
            <a:off x="539750" y="627063"/>
            <a:ext cx="8191500" cy="2093912"/>
          </a:xfrm>
          <a:prstGeom prst="rect">
            <a:avLst/>
          </a:prstGeom>
          <a:noFill/>
          <a:ln w="9525">
            <a:noFill/>
            <a:miter lim="800000"/>
            <a:headEnd/>
            <a:tailEnd/>
          </a:ln>
        </p:spPr>
        <p:txBody>
          <a:bodyPr>
            <a:spAutoFit/>
          </a:bodyPr>
          <a:lstStyle/>
          <a:p>
            <a:pPr eaLnBrk="1" hangingPunct="1">
              <a:defRPr/>
            </a:pPr>
            <a:r>
              <a:rPr lang="en-US" sz="3200" b="1" dirty="0">
                <a:solidFill>
                  <a:prstClr val="white"/>
                </a:solidFill>
                <a:latin typeface="Calibri"/>
              </a:rPr>
              <a:t>Engaging with Young People</a:t>
            </a:r>
            <a:endParaRPr lang="en-GB" sz="3200" b="1" dirty="0">
              <a:solidFill>
                <a:prstClr val="white"/>
              </a:solidFill>
              <a:latin typeface="Calibri"/>
            </a:endParaRPr>
          </a:p>
          <a:p>
            <a:pPr eaLnBrk="1" hangingPunct="1">
              <a:defRPr/>
            </a:pPr>
            <a:endParaRPr lang="en-US" sz="2400" b="1" dirty="0">
              <a:solidFill>
                <a:schemeClr val="bg1"/>
              </a:solidFill>
              <a:latin typeface="Calibri"/>
            </a:endParaRPr>
          </a:p>
          <a:p>
            <a:pPr algn="ctr">
              <a:defRPr/>
            </a:pPr>
            <a:r>
              <a:rPr lang="en-GB" sz="2000" dirty="0">
                <a:solidFill>
                  <a:schemeClr val="bg1"/>
                </a:solidFill>
              </a:rPr>
              <a:t>“If a child can't learn the way we teach, maybe we should teach the way they learn.” (Ignacio Estrada</a:t>
            </a:r>
            <a:r>
              <a:rPr lang="en-US" sz="2000" dirty="0">
                <a:solidFill>
                  <a:schemeClr val="bg1"/>
                </a:solidFill>
              </a:rPr>
              <a:t>)</a:t>
            </a:r>
          </a:p>
          <a:p>
            <a:pPr marL="285750" indent="-285750">
              <a:buFont typeface="Arial" panose="020B0604020202020204" pitchFamily="34" charset="0"/>
              <a:buChar char="•"/>
              <a:defRPr/>
            </a:pPr>
            <a:endParaRPr lang="en-US" dirty="0">
              <a:solidFill>
                <a:prstClr val="white"/>
              </a:solidFill>
            </a:endParaRPr>
          </a:p>
          <a:p>
            <a:pPr algn="ctr">
              <a:defRPr/>
            </a:pPr>
            <a:r>
              <a:rPr lang="en-US" sz="1600" dirty="0">
                <a:solidFill>
                  <a:prstClr val="white"/>
                </a:solidFill>
              </a:rPr>
              <a:t> </a:t>
            </a:r>
          </a:p>
        </p:txBody>
      </p:sp>
      <p:sp>
        <p:nvSpPr>
          <p:cNvPr id="6" name="Rectangle 5"/>
          <p:cNvSpPr/>
          <p:nvPr/>
        </p:nvSpPr>
        <p:spPr>
          <a:xfrm>
            <a:off x="2709863" y="2740025"/>
            <a:ext cx="3851275" cy="1200150"/>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a:defRPr/>
            </a:pPr>
            <a:endParaRPr lang="en-US" b="1" u="sng" dirty="0">
              <a:solidFill>
                <a:srgbClr val="92D050"/>
              </a:solidFill>
              <a:effectLst>
                <a:outerShdw blurRad="38100" dist="38100" dir="2700000" algn="tl">
                  <a:srgbClr val="000000">
                    <a:alpha val="43137"/>
                  </a:srgbClr>
                </a:outerShdw>
              </a:effectLst>
              <a:latin typeface="Berlin Sans FB Demi" panose="020E0802020502020306" pitchFamily="34" charset="0"/>
            </a:endParaRPr>
          </a:p>
          <a:p>
            <a:pPr algn="ctr">
              <a:defRPr/>
            </a:pPr>
            <a:r>
              <a:rPr lang="en-US" dirty="0">
                <a:solidFill>
                  <a:srgbClr val="92D050"/>
                </a:solidFill>
                <a:latin typeface="Berlin Sans FB Demi" panose="020E0802020502020306" pitchFamily="34" charset="0"/>
              </a:rPr>
              <a:t>What works?</a:t>
            </a:r>
          </a:p>
          <a:p>
            <a:pPr algn="ctr">
              <a:defRPr/>
            </a:pPr>
            <a:r>
              <a:rPr lang="en-US" dirty="0">
                <a:solidFill>
                  <a:srgbClr val="92D050"/>
                </a:solidFill>
                <a:latin typeface="Berlin Sans FB Demi" panose="020E0802020502020306" pitchFamily="34" charset="0"/>
              </a:rPr>
              <a:t>What doesn’t?</a:t>
            </a:r>
          </a:p>
          <a:p>
            <a:pPr algn="ctr">
              <a:defRPr/>
            </a:pPr>
            <a:endParaRPr lang="en-US" dirty="0">
              <a:solidFill>
                <a:srgbClr val="92D050"/>
              </a:solidFill>
              <a:latin typeface="Berlin Sans FB Demi" panose="020E0802020502020306"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prstClr val="white"/>
              </a:solidFill>
            </a:endParaRPr>
          </a:p>
        </p:txBody>
      </p:sp>
      <p:sp>
        <p:nvSpPr>
          <p:cNvPr id="5" name="TextBox 2"/>
          <p:cNvSpPr txBox="1">
            <a:spLocks noChangeArrowheads="1"/>
          </p:cNvSpPr>
          <p:nvPr/>
        </p:nvSpPr>
        <p:spPr bwMode="auto">
          <a:xfrm>
            <a:off x="539750" y="339725"/>
            <a:ext cx="7920038" cy="4216400"/>
          </a:xfrm>
          <a:prstGeom prst="rect">
            <a:avLst/>
          </a:prstGeom>
          <a:noFill/>
          <a:ln w="9525">
            <a:noFill/>
            <a:miter lim="800000"/>
            <a:headEnd/>
            <a:tailEnd/>
          </a:ln>
        </p:spPr>
        <p:txBody>
          <a:bodyPr>
            <a:spAutoFit/>
          </a:bodyPr>
          <a:lstStyle/>
          <a:p>
            <a:pPr eaLnBrk="1" hangingPunct="1">
              <a:defRPr/>
            </a:pPr>
            <a:r>
              <a:rPr lang="en-US" sz="3200" b="1" dirty="0">
                <a:solidFill>
                  <a:schemeClr val="bg1"/>
                </a:solidFill>
                <a:latin typeface="+mn-lt"/>
              </a:rPr>
              <a:t>5 Mistakes to Avoid </a:t>
            </a:r>
          </a:p>
          <a:p>
            <a:pPr eaLnBrk="1" hangingPunct="1">
              <a:defRPr/>
            </a:pPr>
            <a:endParaRPr lang="en-US" sz="2000" b="1" dirty="0">
              <a:solidFill>
                <a:schemeClr val="bg1"/>
              </a:solidFill>
              <a:latin typeface="+mn-lt"/>
            </a:endParaRPr>
          </a:p>
          <a:p>
            <a:pPr eaLnBrk="1" hangingPunct="1">
              <a:defRPr/>
            </a:pPr>
            <a:r>
              <a:rPr lang="en-GB" sz="2400" dirty="0">
                <a:solidFill>
                  <a:schemeClr val="bg1"/>
                </a:solidFill>
                <a:latin typeface="+mn-lt"/>
              </a:rPr>
              <a:t>1. Offering limited content</a:t>
            </a:r>
          </a:p>
          <a:p>
            <a:pPr>
              <a:defRPr/>
            </a:pPr>
            <a:r>
              <a:rPr lang="en-GB" sz="2400" dirty="0">
                <a:solidFill>
                  <a:schemeClr val="bg1"/>
                </a:solidFill>
                <a:latin typeface="+mn-lt"/>
              </a:rPr>
              <a:t>2. Not explaining how the training is relevant</a:t>
            </a:r>
          </a:p>
          <a:p>
            <a:pPr>
              <a:defRPr/>
            </a:pPr>
            <a:r>
              <a:rPr lang="en-GB" sz="2400" dirty="0">
                <a:solidFill>
                  <a:schemeClr val="bg1"/>
                </a:solidFill>
                <a:latin typeface="+mn-lt"/>
              </a:rPr>
              <a:t>3. Failure to coach</a:t>
            </a:r>
          </a:p>
          <a:p>
            <a:pPr>
              <a:defRPr/>
            </a:pPr>
            <a:r>
              <a:rPr lang="en-GB" sz="2400" dirty="0">
                <a:solidFill>
                  <a:schemeClr val="bg1"/>
                </a:solidFill>
                <a:latin typeface="+mn-lt"/>
              </a:rPr>
              <a:t>4. Leaving out a digital component </a:t>
            </a:r>
          </a:p>
          <a:p>
            <a:pPr>
              <a:defRPr/>
            </a:pPr>
            <a:r>
              <a:rPr lang="en-GB" sz="2400" dirty="0">
                <a:solidFill>
                  <a:schemeClr val="bg1"/>
                </a:solidFill>
                <a:latin typeface="+mn-lt"/>
              </a:rPr>
              <a:t>5. Providing little feedback</a:t>
            </a:r>
          </a:p>
          <a:p>
            <a:pPr>
              <a:defRPr/>
            </a:pPr>
            <a:r>
              <a:rPr lang="en-GB" sz="2400" dirty="0">
                <a:solidFill>
                  <a:schemeClr val="bg1"/>
                </a:solidFill>
                <a:latin typeface="+mn-lt"/>
              </a:rPr>
              <a:t> </a:t>
            </a:r>
          </a:p>
          <a:p>
            <a:pPr>
              <a:defRPr/>
            </a:pPr>
            <a:r>
              <a:rPr lang="en-US" sz="2400" dirty="0">
                <a:solidFill>
                  <a:schemeClr val="bg1"/>
                </a:solidFill>
                <a:latin typeface="+mn-lt"/>
              </a:rPr>
              <a:t>(Forbes.com, 2016)</a:t>
            </a:r>
            <a:endParaRPr lang="en-GB" sz="2400" dirty="0">
              <a:solidFill>
                <a:schemeClr val="bg1"/>
              </a:solidFill>
              <a:latin typeface="+mn-lt"/>
            </a:endParaRPr>
          </a:p>
          <a:p>
            <a:pPr eaLnBrk="1" hangingPunct="1">
              <a:defRPr/>
            </a:pPr>
            <a:endParaRPr lang="en-GB" sz="1600" b="1" dirty="0">
              <a:solidFill>
                <a:schemeClr val="bg1"/>
              </a:solidFill>
              <a:latin typeface="Calibri"/>
            </a:endParaRPr>
          </a:p>
          <a:p>
            <a:pPr marL="285750" indent="-285750">
              <a:buFont typeface="Arial" panose="020B0604020202020204" pitchFamily="34" charset="0"/>
              <a:buChar char="•"/>
              <a:defRPr/>
            </a:pPr>
            <a:endParaRPr lang="en-US" sz="1600" dirty="0">
              <a:solidFill>
                <a:schemeClr val="bg1"/>
              </a:solidFill>
            </a:endParaRPr>
          </a:p>
          <a:p>
            <a:pPr>
              <a:defRPr/>
            </a:pPr>
            <a:r>
              <a:rPr lang="en-US" sz="1600" dirty="0">
                <a:solidFill>
                  <a:schemeClr val="bg1"/>
                </a:solidFill>
              </a:rPr>
              <a:t> </a:t>
            </a:r>
            <a:endParaRPr lang="en-GB" sz="16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prstClr val="white"/>
              </a:solidFill>
            </a:endParaRPr>
          </a:p>
        </p:txBody>
      </p:sp>
      <p:sp>
        <p:nvSpPr>
          <p:cNvPr id="5" name="TextBox 2"/>
          <p:cNvSpPr txBox="1">
            <a:spLocks noChangeArrowheads="1"/>
          </p:cNvSpPr>
          <p:nvPr/>
        </p:nvSpPr>
        <p:spPr bwMode="auto">
          <a:xfrm>
            <a:off x="684213" y="339725"/>
            <a:ext cx="6911975" cy="4431983"/>
          </a:xfrm>
          <a:prstGeom prst="rect">
            <a:avLst/>
          </a:prstGeom>
          <a:noFill/>
          <a:ln w="9525">
            <a:noFill/>
            <a:miter lim="800000"/>
            <a:headEnd/>
            <a:tailEnd/>
          </a:ln>
        </p:spPr>
        <p:txBody>
          <a:bodyPr>
            <a:spAutoFit/>
          </a:bodyPr>
          <a:lstStyle/>
          <a:p>
            <a:pPr eaLnBrk="1" hangingPunct="1">
              <a:defRPr/>
            </a:pPr>
            <a:r>
              <a:rPr lang="en-US" sz="3200" b="1" dirty="0">
                <a:solidFill>
                  <a:prstClr val="white"/>
                </a:solidFill>
                <a:latin typeface="Calibri"/>
              </a:rPr>
              <a:t>Opportunities</a:t>
            </a:r>
            <a:endParaRPr lang="en-GB" sz="3200" b="1" dirty="0">
              <a:solidFill>
                <a:prstClr val="white"/>
              </a:solidFill>
              <a:latin typeface="Calibri"/>
            </a:endParaRPr>
          </a:p>
          <a:p>
            <a:pPr eaLnBrk="1" hangingPunct="1">
              <a:defRPr/>
            </a:pPr>
            <a:endParaRPr lang="en-US" b="1" dirty="0">
              <a:solidFill>
                <a:prstClr val="white"/>
              </a:solidFill>
              <a:latin typeface="Calibri"/>
            </a:endParaRPr>
          </a:p>
          <a:p>
            <a:pPr marL="342900" indent="-342900" eaLnBrk="1" hangingPunct="1">
              <a:lnSpc>
                <a:spcPct val="150000"/>
              </a:lnSpc>
              <a:buFont typeface="Arial" panose="020B0604020202020204" pitchFamily="34" charset="0"/>
              <a:buChar char="•"/>
              <a:defRPr/>
            </a:pPr>
            <a:r>
              <a:rPr lang="en-US" sz="2000" b="1" dirty="0">
                <a:solidFill>
                  <a:prstClr val="white"/>
                </a:solidFill>
                <a:latin typeface="Calibri"/>
              </a:rPr>
              <a:t>Food &amp; Beverage Service &amp; Culinary</a:t>
            </a:r>
          </a:p>
          <a:p>
            <a:pPr marL="342900" indent="-342900" eaLnBrk="1" hangingPunct="1">
              <a:lnSpc>
                <a:spcPct val="150000"/>
              </a:lnSpc>
              <a:buFont typeface="Arial" panose="020B0604020202020204" pitchFamily="34" charset="0"/>
              <a:buChar char="•"/>
              <a:defRPr/>
            </a:pPr>
            <a:r>
              <a:rPr lang="en-US" sz="2000" b="1" dirty="0">
                <a:solidFill>
                  <a:prstClr val="white"/>
                </a:solidFill>
                <a:latin typeface="Calibri"/>
              </a:rPr>
              <a:t>Green Keeping</a:t>
            </a:r>
          </a:p>
          <a:p>
            <a:pPr marL="342900" indent="-342900" eaLnBrk="1" hangingPunct="1">
              <a:lnSpc>
                <a:spcPct val="150000"/>
              </a:lnSpc>
              <a:buFont typeface="Arial" panose="020B0604020202020204" pitchFamily="34" charset="0"/>
              <a:buChar char="•"/>
              <a:defRPr/>
            </a:pPr>
            <a:r>
              <a:rPr lang="en-US" sz="2000" b="1" dirty="0">
                <a:solidFill>
                  <a:prstClr val="white"/>
                </a:solidFill>
                <a:latin typeface="Calibri"/>
              </a:rPr>
              <a:t>Reservations &amp; Events</a:t>
            </a:r>
          </a:p>
          <a:p>
            <a:pPr marL="342900" indent="-342900" eaLnBrk="1" hangingPunct="1">
              <a:lnSpc>
                <a:spcPct val="150000"/>
              </a:lnSpc>
              <a:buFont typeface="Arial" panose="020B0604020202020204" pitchFamily="34" charset="0"/>
              <a:buChar char="•"/>
              <a:defRPr/>
            </a:pPr>
            <a:r>
              <a:rPr lang="en-US" sz="2000" b="1" dirty="0">
                <a:solidFill>
                  <a:prstClr val="white"/>
                </a:solidFill>
                <a:latin typeface="Calibri"/>
              </a:rPr>
              <a:t>Front Office</a:t>
            </a:r>
          </a:p>
          <a:p>
            <a:pPr marL="342900" indent="-342900" eaLnBrk="1" hangingPunct="1">
              <a:lnSpc>
                <a:spcPct val="150000"/>
              </a:lnSpc>
              <a:buFont typeface="Arial" panose="020B0604020202020204" pitchFamily="34" charset="0"/>
              <a:buChar char="•"/>
              <a:defRPr/>
            </a:pPr>
            <a:r>
              <a:rPr lang="en-US" sz="2000" b="1" dirty="0">
                <a:solidFill>
                  <a:prstClr val="white"/>
                </a:solidFill>
                <a:latin typeface="Calibri"/>
              </a:rPr>
              <a:t>Housekeeping</a:t>
            </a:r>
          </a:p>
          <a:p>
            <a:pPr marL="342900" indent="-342900" eaLnBrk="1" hangingPunct="1">
              <a:lnSpc>
                <a:spcPct val="150000"/>
              </a:lnSpc>
              <a:buFont typeface="Arial" panose="020B0604020202020204" pitchFamily="34" charset="0"/>
              <a:buChar char="•"/>
              <a:defRPr/>
            </a:pPr>
            <a:r>
              <a:rPr lang="en-US" sz="2000" b="1" dirty="0">
                <a:solidFill>
                  <a:prstClr val="white"/>
                </a:solidFill>
                <a:latin typeface="Calibri"/>
              </a:rPr>
              <a:t>Kohler Water Spa &amp; Fitness</a:t>
            </a:r>
          </a:p>
          <a:p>
            <a:pPr marL="285750" indent="-285750">
              <a:buFont typeface="Arial" panose="020B0604020202020204" pitchFamily="34" charset="0"/>
              <a:buChar char="•"/>
              <a:defRPr/>
            </a:pPr>
            <a:endParaRPr lang="en-GB" sz="2000" dirty="0">
              <a:solidFill>
                <a:prstClr val="white"/>
              </a:solidFill>
            </a:endParaRPr>
          </a:p>
          <a:p>
            <a:pPr marL="285750" indent="-285750">
              <a:buFont typeface="Arial" panose="020B0604020202020204" pitchFamily="34" charset="0"/>
              <a:buChar char="•"/>
              <a:defRPr/>
            </a:pPr>
            <a:endParaRPr lang="en-US" sz="1600" dirty="0">
              <a:solidFill>
                <a:prstClr val="white"/>
              </a:solidFill>
            </a:endParaRPr>
          </a:p>
          <a:p>
            <a:pPr>
              <a:defRPr/>
            </a:pPr>
            <a:r>
              <a:rPr lang="en-US" sz="1600" dirty="0">
                <a:solidFill>
                  <a:prstClr val="white"/>
                </a:solidFill>
              </a:rPr>
              <a:t> </a:t>
            </a:r>
            <a:endParaRPr lang="en-GB" sz="1600" dirty="0">
              <a:solidFill>
                <a:prstClr val="white"/>
              </a:solidFill>
            </a:endParaRPr>
          </a:p>
        </p:txBody>
      </p:sp>
      <p:pic>
        <p:nvPicPr>
          <p:cNvPr id="100356" name="Picture 7"/>
          <p:cNvPicPr>
            <a:picLocks noChangeAspect="1"/>
          </p:cNvPicPr>
          <p:nvPr/>
        </p:nvPicPr>
        <p:blipFill>
          <a:blip r:embed="rId3" cstate="print">
            <a:extLst>
              <a:ext uri="{28A0092B-C50C-407E-A947-70E740481C1C}">
                <a14:useLocalDpi xmlns:a14="http://schemas.microsoft.com/office/drawing/2010/main" xmlns="" val="0"/>
              </a:ext>
            </a:extLst>
          </a:blip>
          <a:srcRect l="5101" t="11111" r="6483" b="3703"/>
          <a:stretch>
            <a:fillRect/>
          </a:stretch>
        </p:blipFill>
        <p:spPr bwMode="auto">
          <a:xfrm>
            <a:off x="5364163" y="2643188"/>
            <a:ext cx="2849562"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47107"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2"/>
          <p:cNvSpPr txBox="1">
            <a:spLocks noChangeArrowheads="1"/>
          </p:cNvSpPr>
          <p:nvPr/>
        </p:nvSpPr>
        <p:spPr bwMode="auto">
          <a:xfrm>
            <a:off x="2124075" y="1203325"/>
            <a:ext cx="4535488" cy="1139825"/>
          </a:xfrm>
          <a:prstGeom prst="rect">
            <a:avLst/>
          </a:prstGeom>
          <a:noFill/>
          <a:ln w="9525">
            <a:noFill/>
            <a:miter lim="800000"/>
            <a:headEnd/>
            <a:tailEnd/>
          </a:ln>
        </p:spPr>
        <p:txBody>
          <a:bodyPr>
            <a:spAutoFit/>
          </a:bodyPr>
          <a:lstStyle/>
          <a:p>
            <a:pPr algn="ctr" eaLnBrk="1" hangingPunct="1">
              <a:defRPr/>
            </a:pPr>
            <a:r>
              <a:rPr lang="en-US" sz="3600" b="1" dirty="0">
                <a:solidFill>
                  <a:schemeClr val="bg1"/>
                </a:solidFill>
                <a:latin typeface="+mn-lt"/>
              </a:rPr>
              <a:t>RESORT OVERVIEW</a:t>
            </a:r>
          </a:p>
          <a:p>
            <a:pPr algn="ctr" eaLnBrk="1" hangingPunct="1">
              <a:defRPr/>
            </a:pPr>
            <a:endParaRPr lang="en-US" sz="1600" dirty="0">
              <a:solidFill>
                <a:schemeClr val="bg1"/>
              </a:solidFill>
              <a:latin typeface="+mn-lt"/>
            </a:endParaRPr>
          </a:p>
          <a:p>
            <a:pPr algn="ctr" eaLnBrk="1" hangingPunct="1">
              <a:defRPr/>
            </a:pPr>
            <a:r>
              <a:rPr lang="en-US" sz="1600" dirty="0">
                <a:solidFill>
                  <a:schemeClr val="bg1"/>
                </a:solidFill>
                <a:latin typeface="+mn-lt"/>
              </a:rPr>
              <a:t>OLD COURSE HOTEL, GOLF RESOT &amp; SPA</a:t>
            </a:r>
            <a:endParaRPr lang="en-GB" sz="1600" dirty="0">
              <a:solidFill>
                <a:schemeClr val="bg1"/>
              </a:solidFill>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288" y="339725"/>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102403"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a:spLocks noChangeArrowheads="1"/>
          </p:cNvSpPr>
          <p:nvPr/>
        </p:nvSpPr>
        <p:spPr bwMode="auto">
          <a:xfrm>
            <a:off x="2124075" y="1203325"/>
            <a:ext cx="4535488" cy="1692275"/>
          </a:xfrm>
          <a:prstGeom prst="rect">
            <a:avLst/>
          </a:prstGeom>
          <a:noFill/>
          <a:ln w="9525">
            <a:noFill/>
            <a:miter lim="800000"/>
            <a:headEnd/>
            <a:tailEnd/>
          </a:ln>
        </p:spPr>
        <p:txBody>
          <a:bodyPr>
            <a:spAutoFit/>
          </a:bodyPr>
          <a:lstStyle/>
          <a:p>
            <a:pPr algn="ctr" eaLnBrk="1" hangingPunct="1">
              <a:defRPr/>
            </a:pPr>
            <a:r>
              <a:rPr lang="en-US" sz="3600" b="1" dirty="0">
                <a:solidFill>
                  <a:schemeClr val="bg1"/>
                </a:solidFill>
                <a:latin typeface="+mn-lt"/>
              </a:rPr>
              <a:t>OUR</a:t>
            </a:r>
          </a:p>
          <a:p>
            <a:pPr algn="ctr" eaLnBrk="1" hangingPunct="1">
              <a:defRPr/>
            </a:pPr>
            <a:r>
              <a:rPr lang="en-US" sz="3600" b="1" dirty="0">
                <a:solidFill>
                  <a:schemeClr val="bg1"/>
                </a:solidFill>
                <a:latin typeface="+mn-lt"/>
              </a:rPr>
              <a:t>PEOPLE CULTURE</a:t>
            </a:r>
          </a:p>
          <a:p>
            <a:pPr algn="ctr" eaLnBrk="1" hangingPunct="1">
              <a:defRPr/>
            </a:pPr>
            <a:endParaRPr lang="en-US" sz="1600" dirty="0">
              <a:solidFill>
                <a:schemeClr val="bg1"/>
              </a:solidFill>
              <a:latin typeface="+mn-lt"/>
            </a:endParaRPr>
          </a:p>
          <a:p>
            <a:pPr algn="ctr" eaLnBrk="1" hangingPunct="1">
              <a:defRPr/>
            </a:pPr>
            <a:r>
              <a:rPr lang="en-US" sz="1600" dirty="0">
                <a:solidFill>
                  <a:schemeClr val="bg1"/>
                </a:solidFill>
                <a:latin typeface="+mn-lt"/>
              </a:rPr>
              <a:t>HOME OF GREAT SERVICE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6" descr="Backgrounds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a:spLocks noChangeArrowheads="1"/>
          </p:cNvSpPr>
          <p:nvPr/>
        </p:nvSpPr>
        <p:spPr bwMode="auto">
          <a:xfrm>
            <a:off x="0" y="4275138"/>
            <a:ext cx="9144000" cy="777875"/>
          </a:xfrm>
          <a:prstGeom prst="rect">
            <a:avLst/>
          </a:prstGeom>
          <a:solidFill>
            <a:srgbClr val="7F7F7F"/>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342900" eaLnBrk="1" hangingPunct="1">
              <a:defRPr/>
            </a:pPr>
            <a:endParaRPr lang="en-US">
              <a:solidFill>
                <a:srgbClr val="000000"/>
              </a:solidFill>
              <a:latin typeface="Calibri" panose="020F0502020204030204" pitchFamily="34" charset="0"/>
            </a:endParaRPr>
          </a:p>
        </p:txBody>
      </p:sp>
      <p:pic>
        <p:nvPicPr>
          <p:cNvPr id="104452" name="Picture 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7638" y="4389438"/>
            <a:ext cx="468153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3" name="Title 1"/>
          <p:cNvSpPr txBox="1">
            <a:spLocks/>
          </p:cNvSpPr>
          <p:nvPr/>
        </p:nvSpPr>
        <p:spPr bwMode="auto">
          <a:xfrm>
            <a:off x="2765425" y="1231900"/>
            <a:ext cx="4465638"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lnSpc>
                <a:spcPts val="5600"/>
              </a:lnSpc>
              <a:spcBef>
                <a:spcPct val="0"/>
              </a:spcBef>
              <a:buFont typeface="Arial" panose="020B0604020202020204" pitchFamily="34" charset="0"/>
              <a:buNone/>
            </a:pPr>
            <a:r>
              <a:rPr lang="en-US" altLang="en-US" sz="2100" b="1">
                <a:solidFill>
                  <a:srgbClr val="EEECE1"/>
                </a:solidFill>
                <a:latin typeface="Helvetica" panose="020B0604020202020204" pitchFamily="34" charset="0"/>
                <a:cs typeface="Helvetica" panose="020B0604020202020204" pitchFamily="34" charset="0"/>
              </a:rPr>
              <a:t>The Old Course will always be…</a:t>
            </a:r>
          </a:p>
          <a:p>
            <a:pPr eaLnBrk="1" hangingPunct="1">
              <a:lnSpc>
                <a:spcPts val="5600"/>
              </a:lnSpc>
              <a:spcBef>
                <a:spcPct val="0"/>
              </a:spcBef>
              <a:buFont typeface="Arial" panose="020B0604020202020204" pitchFamily="34" charset="0"/>
              <a:buNone/>
            </a:pPr>
            <a:endParaRPr lang="en-US" altLang="en-US" sz="3600" b="1">
              <a:solidFill>
                <a:srgbClr val="EEECE1"/>
              </a:solidFill>
              <a:latin typeface="Helvetica" panose="020B0604020202020204" pitchFamily="34" charset="0"/>
              <a:cs typeface="Helvetica" panose="020B0604020202020204" pitchFamily="34" charset="0"/>
            </a:endParaRPr>
          </a:p>
          <a:p>
            <a:pPr eaLnBrk="1" hangingPunct="1">
              <a:lnSpc>
                <a:spcPts val="5600"/>
              </a:lnSpc>
              <a:spcBef>
                <a:spcPct val="0"/>
              </a:spcBef>
              <a:buFont typeface="Arial" panose="020B0604020202020204" pitchFamily="34" charset="0"/>
              <a:buNone/>
            </a:pPr>
            <a:r>
              <a:rPr lang="en-US" altLang="en-US" sz="5400" b="1">
                <a:solidFill>
                  <a:srgbClr val="EEECE1"/>
                </a:solidFill>
                <a:latin typeface="Helvetica" panose="020B0604020202020204" pitchFamily="34" charset="0"/>
                <a:cs typeface="Helvetica" panose="020B0604020202020204" pitchFamily="34" charset="0"/>
              </a:rPr>
              <a:t>The HOME of golf. </a:t>
            </a:r>
          </a:p>
        </p:txBody>
      </p:sp>
      <p:grpSp>
        <p:nvGrpSpPr>
          <p:cNvPr id="104454" name="Group 8"/>
          <p:cNvGrpSpPr>
            <a:grpSpLocks/>
          </p:cNvGrpSpPr>
          <p:nvPr/>
        </p:nvGrpSpPr>
        <p:grpSpPr bwMode="auto">
          <a:xfrm>
            <a:off x="611188" y="385763"/>
            <a:ext cx="1127125" cy="3502025"/>
            <a:chOff x="545306" y="528554"/>
            <a:chExt cx="1502339" cy="4668159"/>
          </a:xfrm>
        </p:grpSpPr>
        <p:pic>
          <p:nvPicPr>
            <p:cNvPr id="104455" name="Picture 9"/>
            <p:cNvPicPr>
              <a:picLocks noChangeAspect="1"/>
            </p:cNvPicPr>
            <p:nvPr/>
          </p:nvPicPr>
          <p:blipFill>
            <a:blip r:embed="rId5" cstate="print">
              <a:extLst>
                <a:ext uri="{28A0092B-C50C-407E-A947-70E740481C1C}">
                  <a14:useLocalDpi xmlns:a14="http://schemas.microsoft.com/office/drawing/2010/main" xmlns="" val="0"/>
                </a:ext>
              </a:extLst>
            </a:blip>
            <a:srcRect l="18080" t="12762" r="23943" b="9932"/>
            <a:stretch>
              <a:fillRect/>
            </a:stretch>
          </p:blipFill>
          <p:spPr bwMode="auto">
            <a:xfrm>
              <a:off x="545306" y="528554"/>
              <a:ext cx="1502339" cy="1502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6" name="Picture 10"/>
            <p:cNvPicPr>
              <a:picLocks noChangeAspect="1"/>
            </p:cNvPicPr>
            <p:nvPr/>
          </p:nvPicPr>
          <p:blipFill>
            <a:blip r:embed="rId6" cstate="print">
              <a:extLst>
                <a:ext uri="{28A0092B-C50C-407E-A947-70E740481C1C}">
                  <a14:useLocalDpi xmlns:a14="http://schemas.microsoft.com/office/drawing/2010/main" xmlns="" val="0"/>
                </a:ext>
              </a:extLst>
            </a:blip>
            <a:srcRect l="6413" r="55086" b="48672"/>
            <a:stretch>
              <a:fillRect/>
            </a:stretch>
          </p:blipFill>
          <p:spPr bwMode="auto">
            <a:xfrm>
              <a:off x="545307" y="3724275"/>
              <a:ext cx="1472438" cy="147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7" name="Picture 12"/>
            <p:cNvPicPr>
              <a:picLocks noChangeAspect="1"/>
            </p:cNvPicPr>
            <p:nvPr/>
          </p:nvPicPr>
          <p:blipFill>
            <a:blip r:embed="rId7" cstate="print">
              <a:extLst>
                <a:ext uri="{28A0092B-C50C-407E-A947-70E740481C1C}">
                  <a14:useLocalDpi xmlns:a14="http://schemas.microsoft.com/office/drawing/2010/main" xmlns="" val="0"/>
                </a:ext>
              </a:extLst>
            </a:blip>
            <a:srcRect l="9399" t="-1585" r="28294" b="18523"/>
            <a:stretch>
              <a:fillRect/>
            </a:stretch>
          </p:blipFill>
          <p:spPr bwMode="auto">
            <a:xfrm>
              <a:off x="545307" y="2122968"/>
              <a:ext cx="1468910" cy="1468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p:cNvPicPr>
          <p:nvPr/>
        </p:nvPicPr>
        <p:blipFill>
          <a:blip r:embed="rId3" cstate="print">
            <a:extLst>
              <a:ext uri="{28A0092B-C50C-407E-A947-70E740481C1C}">
                <a14:useLocalDpi xmlns:a14="http://schemas.microsoft.com/office/drawing/2010/main" xmlns="" val="0"/>
              </a:ext>
            </a:extLst>
          </a:blip>
          <a:srcRect r="24738"/>
          <a:stretch>
            <a:fillRect/>
          </a:stretch>
        </p:blipFill>
        <p:spPr bwMode="auto">
          <a:xfrm>
            <a:off x="666750" y="974725"/>
            <a:ext cx="3122613"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a:spLocks noChangeArrowheads="1"/>
          </p:cNvSpPr>
          <p:nvPr/>
        </p:nvSpPr>
        <p:spPr bwMode="auto">
          <a:xfrm>
            <a:off x="0" y="4275138"/>
            <a:ext cx="9144000" cy="777875"/>
          </a:xfrm>
          <a:prstGeom prst="rect">
            <a:avLst/>
          </a:prstGeom>
          <a:solidFill>
            <a:srgbClr val="7F7F7F">
              <a:alpha val="76862"/>
            </a:srgbClr>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342900" eaLnBrk="1" hangingPunct="1">
              <a:defRPr/>
            </a:pPr>
            <a:endParaRPr lang="en-US">
              <a:solidFill>
                <a:srgbClr val="000000"/>
              </a:solidFill>
              <a:latin typeface="Calibri" panose="020F0502020204030204" pitchFamily="34" charset="0"/>
            </a:endParaRPr>
          </a:p>
        </p:txBody>
      </p:sp>
      <p:pic>
        <p:nvPicPr>
          <p:cNvPr id="106500" name="Picture 1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7638" y="4389438"/>
            <a:ext cx="468153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1" name="Rectangle 1"/>
          <p:cNvSpPr>
            <a:spLocks noChangeArrowheads="1"/>
          </p:cNvSpPr>
          <p:nvPr/>
        </p:nvSpPr>
        <p:spPr bwMode="auto">
          <a:xfrm>
            <a:off x="3924300" y="974725"/>
            <a:ext cx="489585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buFontTx/>
              <a:buChar char="•"/>
            </a:pPr>
            <a:r>
              <a:rPr lang="en-GB" altLang="en-US" sz="1800" b="1">
                <a:solidFill>
                  <a:srgbClr val="FFFFFF"/>
                </a:solidFill>
                <a:latin typeface="Helvetica" panose="020B0604020202020204" pitchFamily="34" charset="0"/>
                <a:cs typeface="Helvetica" panose="020B0604020202020204" pitchFamily="34" charset="0"/>
              </a:rPr>
              <a:t> Almost 700,000 visitors each year</a:t>
            </a:r>
          </a:p>
          <a:p>
            <a:pPr eaLnBrk="1" hangingPunct="1">
              <a:buFontTx/>
              <a:buChar char="•"/>
            </a:pPr>
            <a:r>
              <a:rPr lang="en-GB" altLang="en-US" sz="1800" b="1">
                <a:solidFill>
                  <a:srgbClr val="FFFFFF"/>
                </a:solidFill>
                <a:latin typeface="Helvetica" panose="020B0604020202020204" pitchFamily="34" charset="0"/>
                <a:cs typeface="Helvetica" panose="020B0604020202020204" pitchFamily="34" charset="0"/>
              </a:rPr>
              <a:t> 1 Million bed nights are available per year </a:t>
            </a:r>
          </a:p>
          <a:p>
            <a:pPr eaLnBrk="1" hangingPunct="1">
              <a:buFontTx/>
              <a:buChar char="•"/>
            </a:pPr>
            <a:r>
              <a:rPr lang="en-GB" altLang="en-US" sz="1800" b="1">
                <a:solidFill>
                  <a:srgbClr val="FFFFFF"/>
                </a:solidFill>
                <a:latin typeface="Helvetica" panose="020B0604020202020204" pitchFamily="34" charset="0"/>
                <a:cs typeface="Helvetica" panose="020B0604020202020204" pitchFamily="34" charset="0"/>
              </a:rPr>
              <a:t> 86% of people coming here are leisure visitors  </a:t>
            </a:r>
          </a:p>
          <a:p>
            <a:pPr eaLnBrk="1" hangingPunct="1">
              <a:buFontTx/>
              <a:buChar char="•"/>
            </a:pPr>
            <a:r>
              <a:rPr lang="en-GB" altLang="en-US" sz="1800" b="1">
                <a:solidFill>
                  <a:srgbClr val="FFFFFF"/>
                </a:solidFill>
                <a:latin typeface="Helvetica" panose="020B0604020202020204" pitchFamily="34" charset="0"/>
                <a:cs typeface="Helvetica" panose="020B0604020202020204" pitchFamily="34" charset="0"/>
              </a:rPr>
              <a:t> 40% of visitors stay in serviced accommodation e.g. hotels and B&amp;B </a:t>
            </a:r>
          </a:p>
          <a:p>
            <a:pPr eaLnBrk="1" hangingPunct="1">
              <a:buFontTx/>
              <a:buChar char="•"/>
            </a:pPr>
            <a:r>
              <a:rPr lang="en-GB" altLang="en-US" sz="1800" b="1">
                <a:solidFill>
                  <a:srgbClr val="FFFFFF"/>
                </a:solidFill>
                <a:latin typeface="Helvetica" panose="020B0604020202020204" pitchFamily="34" charset="0"/>
                <a:cs typeface="Helvetica" panose="020B0604020202020204" pitchFamily="34" charset="0"/>
              </a:rPr>
              <a:t> Tourists spend £89m in the town each year </a:t>
            </a:r>
          </a:p>
          <a:p>
            <a:pPr eaLnBrk="1" hangingPunct="1">
              <a:buFontTx/>
              <a:buChar char="•"/>
            </a:pPr>
            <a:r>
              <a:rPr lang="en-US" altLang="en-US" sz="1800" b="1">
                <a:solidFill>
                  <a:srgbClr val="FFFFFF"/>
                </a:solidFill>
                <a:latin typeface="Helvetica" panose="020B0604020202020204" pitchFamily="34" charset="0"/>
                <a:cs typeface="Helvetica" panose="020B0604020202020204" pitchFamily="34" charset="0"/>
              </a:rPr>
              <a:t> 89% of customers stop using a brand because of one negative experience</a:t>
            </a:r>
            <a:endParaRPr lang="en-GB" altLang="en-US" sz="1800" b="1">
              <a:solidFill>
                <a:srgbClr val="FFFFFF"/>
              </a:solidFill>
              <a:latin typeface="Helvetica" panose="020B0604020202020204" pitchFamily="34" charset="0"/>
              <a:cs typeface="Helvetica" panose="020B0604020202020204" pitchFamily="34" charset="0"/>
            </a:endParaRPr>
          </a:p>
        </p:txBody>
      </p:sp>
      <p:sp>
        <p:nvSpPr>
          <p:cNvPr id="106502" name="Title 1"/>
          <p:cNvSpPr txBox="1">
            <a:spLocks/>
          </p:cNvSpPr>
          <p:nvPr/>
        </p:nvSpPr>
        <p:spPr bwMode="auto">
          <a:xfrm>
            <a:off x="666750" y="293688"/>
            <a:ext cx="6934200"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lnSpc>
                <a:spcPts val="4325"/>
              </a:lnSpc>
              <a:spcBef>
                <a:spcPct val="0"/>
              </a:spcBef>
              <a:buFont typeface="Arial" panose="020B0604020202020204" pitchFamily="34" charset="0"/>
              <a:buNone/>
            </a:pPr>
            <a:r>
              <a:rPr lang="en-US" altLang="en-US" sz="2700" b="1">
                <a:solidFill>
                  <a:srgbClr val="9B9D2F"/>
                </a:solidFill>
                <a:latin typeface="Helvetica" panose="020B0604020202020204" pitchFamily="34" charset="0"/>
                <a:cs typeface="Helvetica" panose="020B0604020202020204" pitchFamily="34" charset="0"/>
              </a:rPr>
              <a:t>Let’s look at St Andrews….</a:t>
            </a:r>
          </a:p>
          <a:p>
            <a:pPr eaLnBrk="1" hangingPunct="1">
              <a:lnSpc>
                <a:spcPts val="4325"/>
              </a:lnSpc>
              <a:spcBef>
                <a:spcPct val="0"/>
              </a:spcBef>
              <a:buFont typeface="Arial" panose="020B0604020202020204" pitchFamily="34" charset="0"/>
              <a:buNone/>
            </a:pPr>
            <a:endParaRPr lang="en-US" altLang="en-US" sz="2700" b="1">
              <a:solidFill>
                <a:srgbClr val="9B9D2F"/>
              </a:solidFill>
              <a:latin typeface="Helvetica" panose="020B0604020202020204" pitchFamily="34" charset="0"/>
              <a:cs typeface="Helvetica" panose="020B0604020202020204"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6" descr="Backgrounds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a:spLocks noChangeArrowheads="1"/>
          </p:cNvSpPr>
          <p:nvPr/>
        </p:nvSpPr>
        <p:spPr bwMode="auto">
          <a:xfrm>
            <a:off x="0" y="4275138"/>
            <a:ext cx="9144000" cy="777875"/>
          </a:xfrm>
          <a:prstGeom prst="rect">
            <a:avLst/>
          </a:prstGeom>
          <a:solidFill>
            <a:srgbClr val="7F7F7F"/>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342900" eaLnBrk="1" hangingPunct="1">
              <a:defRPr/>
            </a:pPr>
            <a:endParaRPr lang="en-US">
              <a:solidFill>
                <a:srgbClr val="000000"/>
              </a:solidFill>
              <a:latin typeface="Calibri" panose="020F0502020204030204" pitchFamily="34" charset="0"/>
            </a:endParaRPr>
          </a:p>
        </p:txBody>
      </p:sp>
      <p:pic>
        <p:nvPicPr>
          <p:cNvPr id="108548" name="Picture 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7638" y="4389438"/>
            <a:ext cx="468153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9" name="Title 1"/>
          <p:cNvSpPr txBox="1">
            <a:spLocks/>
          </p:cNvSpPr>
          <p:nvPr/>
        </p:nvSpPr>
        <p:spPr bwMode="auto">
          <a:xfrm>
            <a:off x="2765425" y="1736725"/>
            <a:ext cx="4465638"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lnSpc>
                <a:spcPts val="5600"/>
              </a:lnSpc>
              <a:spcBef>
                <a:spcPct val="0"/>
              </a:spcBef>
              <a:buFont typeface="Arial" panose="020B0604020202020204" pitchFamily="34" charset="0"/>
              <a:buNone/>
            </a:pPr>
            <a:r>
              <a:rPr lang="en-US" altLang="en-US" b="1">
                <a:solidFill>
                  <a:srgbClr val="EEECE1"/>
                </a:solidFill>
                <a:latin typeface="Helvetica" panose="020B0604020202020204" pitchFamily="34" charset="0"/>
                <a:cs typeface="Helvetica" panose="020B0604020202020204" pitchFamily="34" charset="0"/>
              </a:rPr>
              <a:t>With competition so strong we need to be known as the </a:t>
            </a:r>
            <a:r>
              <a:rPr lang="en-US" altLang="en-US" sz="3600" b="1">
                <a:solidFill>
                  <a:srgbClr val="EEECE1"/>
                </a:solidFill>
                <a:latin typeface="Helvetica" panose="020B0604020202020204" pitchFamily="34" charset="0"/>
                <a:cs typeface="Helvetica" panose="020B0604020202020204" pitchFamily="34" charset="0"/>
              </a:rPr>
              <a:t>HOME</a:t>
            </a:r>
            <a:r>
              <a:rPr lang="en-US" altLang="en-US" b="1">
                <a:solidFill>
                  <a:srgbClr val="EEECE1"/>
                </a:solidFill>
                <a:latin typeface="Helvetica" panose="020B0604020202020204" pitchFamily="34" charset="0"/>
                <a:cs typeface="Helvetica" panose="020B0604020202020204" pitchFamily="34" charset="0"/>
              </a:rPr>
              <a:t> of great service in </a:t>
            </a:r>
          </a:p>
          <a:p>
            <a:pPr eaLnBrk="1" hangingPunct="1">
              <a:lnSpc>
                <a:spcPts val="5600"/>
              </a:lnSpc>
              <a:spcBef>
                <a:spcPct val="0"/>
              </a:spcBef>
              <a:buFont typeface="Arial" panose="020B0604020202020204" pitchFamily="34" charset="0"/>
              <a:buNone/>
            </a:pPr>
            <a:r>
              <a:rPr lang="en-US" altLang="en-US" b="1">
                <a:solidFill>
                  <a:srgbClr val="EEECE1"/>
                </a:solidFill>
                <a:latin typeface="Helvetica" panose="020B0604020202020204" pitchFamily="34" charset="0"/>
                <a:cs typeface="Helvetica" panose="020B0604020202020204" pitchFamily="34" charset="0"/>
              </a:rPr>
              <a:t>St Andrews.</a:t>
            </a:r>
          </a:p>
        </p:txBody>
      </p:sp>
      <p:sp>
        <p:nvSpPr>
          <p:cNvPr id="108550" name="Title 1"/>
          <p:cNvSpPr txBox="1">
            <a:spLocks/>
          </p:cNvSpPr>
          <p:nvPr/>
        </p:nvSpPr>
        <p:spPr bwMode="auto">
          <a:xfrm>
            <a:off x="2862263" y="2571750"/>
            <a:ext cx="5948362"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en-GB" altLang="en-US" sz="3300" b="1">
              <a:solidFill>
                <a:srgbClr val="FFFFFF"/>
              </a:solidFill>
              <a:latin typeface="Helvetica" panose="020B0604020202020204" pitchFamily="34" charset="0"/>
              <a:cs typeface="Helvetica" panose="020B0604020202020204" pitchFamily="34" charset="0"/>
            </a:endParaRPr>
          </a:p>
        </p:txBody>
      </p:sp>
      <p:grpSp>
        <p:nvGrpSpPr>
          <p:cNvPr id="108551" name="Group 9"/>
          <p:cNvGrpSpPr>
            <a:grpSpLocks/>
          </p:cNvGrpSpPr>
          <p:nvPr/>
        </p:nvGrpSpPr>
        <p:grpSpPr bwMode="auto">
          <a:xfrm>
            <a:off x="790575" y="385763"/>
            <a:ext cx="1127125" cy="3502025"/>
            <a:chOff x="545306" y="528554"/>
            <a:chExt cx="1502339" cy="4668159"/>
          </a:xfrm>
        </p:grpSpPr>
        <p:pic>
          <p:nvPicPr>
            <p:cNvPr id="108552" name="Picture 10"/>
            <p:cNvPicPr>
              <a:picLocks noChangeAspect="1"/>
            </p:cNvPicPr>
            <p:nvPr/>
          </p:nvPicPr>
          <p:blipFill>
            <a:blip r:embed="rId5" cstate="print">
              <a:extLst>
                <a:ext uri="{28A0092B-C50C-407E-A947-70E740481C1C}">
                  <a14:useLocalDpi xmlns:a14="http://schemas.microsoft.com/office/drawing/2010/main" xmlns="" val="0"/>
                </a:ext>
              </a:extLst>
            </a:blip>
            <a:srcRect l="18080" t="12762" r="23943" b="9932"/>
            <a:stretch>
              <a:fillRect/>
            </a:stretch>
          </p:blipFill>
          <p:spPr bwMode="auto">
            <a:xfrm>
              <a:off x="545306" y="528554"/>
              <a:ext cx="1502339" cy="1502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53" name="Picture 12"/>
            <p:cNvPicPr>
              <a:picLocks noChangeAspect="1"/>
            </p:cNvPicPr>
            <p:nvPr/>
          </p:nvPicPr>
          <p:blipFill>
            <a:blip r:embed="rId6" cstate="print">
              <a:extLst>
                <a:ext uri="{28A0092B-C50C-407E-A947-70E740481C1C}">
                  <a14:useLocalDpi xmlns:a14="http://schemas.microsoft.com/office/drawing/2010/main" xmlns="" val="0"/>
                </a:ext>
              </a:extLst>
            </a:blip>
            <a:srcRect l="6413" r="55086" b="48672"/>
            <a:stretch>
              <a:fillRect/>
            </a:stretch>
          </p:blipFill>
          <p:spPr bwMode="auto">
            <a:xfrm>
              <a:off x="545307" y="3724275"/>
              <a:ext cx="1472438" cy="147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54" name="Picture 13"/>
            <p:cNvPicPr>
              <a:picLocks noChangeAspect="1"/>
            </p:cNvPicPr>
            <p:nvPr/>
          </p:nvPicPr>
          <p:blipFill>
            <a:blip r:embed="rId7" cstate="print">
              <a:extLst>
                <a:ext uri="{28A0092B-C50C-407E-A947-70E740481C1C}">
                  <a14:useLocalDpi xmlns:a14="http://schemas.microsoft.com/office/drawing/2010/main" xmlns="" val="0"/>
                </a:ext>
              </a:extLst>
            </a:blip>
            <a:srcRect l="9399" t="-1585" r="28294" b="18523"/>
            <a:stretch>
              <a:fillRect/>
            </a:stretch>
          </p:blipFill>
          <p:spPr bwMode="auto">
            <a:xfrm>
              <a:off x="545307" y="2122968"/>
              <a:ext cx="1468910" cy="1468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s3.png"/>
          <p:cNvPicPr>
            <a:picLocks noChangeAspect="1"/>
          </p:cNvPicPr>
          <p:nvPr/>
        </p:nvPicPr>
        <p:blipFill>
          <a:blip r:embed="rId3" cstate="print">
            <a:alphaModFix/>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0" y="-13447"/>
            <a:ext cx="9144000" cy="5143500"/>
          </a:xfrm>
          <a:prstGeom prst="rect">
            <a:avLst/>
          </a:prstGeom>
        </p:spPr>
      </p:pic>
      <p:sp>
        <p:nvSpPr>
          <p:cNvPr id="12" name="Rectangle 11"/>
          <p:cNvSpPr>
            <a:spLocks noChangeArrowheads="1"/>
          </p:cNvSpPr>
          <p:nvPr/>
        </p:nvSpPr>
        <p:spPr bwMode="auto">
          <a:xfrm>
            <a:off x="0" y="4275138"/>
            <a:ext cx="9144000" cy="777875"/>
          </a:xfrm>
          <a:prstGeom prst="rect">
            <a:avLst/>
          </a:prstGeom>
          <a:solidFill>
            <a:srgbClr val="7F7F7F"/>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342900" eaLnBrk="1" hangingPunct="1">
              <a:defRPr/>
            </a:pPr>
            <a:endParaRPr lang="en-US">
              <a:solidFill>
                <a:srgbClr val="000000"/>
              </a:solidFill>
              <a:latin typeface="Calibri" panose="020F0502020204030204" pitchFamily="34" charset="0"/>
            </a:endParaRPr>
          </a:p>
        </p:txBody>
      </p:sp>
      <p:pic>
        <p:nvPicPr>
          <p:cNvPr id="110596" name="Picture 1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7638" y="4389438"/>
            <a:ext cx="468153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7" name="Picture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17713" y="347663"/>
            <a:ext cx="5083175" cy="406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8" name="TextBox 1"/>
          <p:cNvSpPr txBox="1">
            <a:spLocks noChangeArrowheads="1"/>
          </p:cNvSpPr>
          <p:nvPr/>
        </p:nvSpPr>
        <p:spPr bwMode="auto">
          <a:xfrm>
            <a:off x="1519238" y="234950"/>
            <a:ext cx="371475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r>
              <a:rPr lang="en-US" altLang="en-US" sz="2700" b="1">
                <a:solidFill>
                  <a:srgbClr val="000000"/>
                </a:solidFill>
                <a:latin typeface="Helvetica" panose="020B0604020202020204" pitchFamily="34" charset="0"/>
                <a:cs typeface="Helvetica" panose="020B0604020202020204" pitchFamily="34" charset="0"/>
              </a:rPr>
              <a:t>Our People Brand</a:t>
            </a:r>
            <a:endParaRPr lang="en-GB" altLang="en-US" sz="2700" b="1">
              <a:solidFill>
                <a:srgbClr val="000000"/>
              </a:solidFill>
              <a:latin typeface="Helvetica" panose="020B0604020202020204" pitchFamily="34" charset="0"/>
              <a:cs typeface="Helvetica" panose="020B0604020202020204"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6" descr="Backgrounds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a:spLocks noChangeArrowheads="1"/>
          </p:cNvSpPr>
          <p:nvPr/>
        </p:nvSpPr>
        <p:spPr bwMode="auto">
          <a:xfrm>
            <a:off x="0" y="4275138"/>
            <a:ext cx="9144000" cy="777875"/>
          </a:xfrm>
          <a:prstGeom prst="rect">
            <a:avLst/>
          </a:prstGeom>
          <a:solidFill>
            <a:srgbClr val="7F7F7F"/>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342900" eaLnBrk="1" hangingPunct="1">
              <a:defRPr/>
            </a:pPr>
            <a:endParaRPr lang="en-US">
              <a:solidFill>
                <a:srgbClr val="000000"/>
              </a:solidFill>
              <a:latin typeface="Calibri" panose="020F0502020204030204" pitchFamily="34" charset="0"/>
            </a:endParaRPr>
          </a:p>
        </p:txBody>
      </p:sp>
      <p:pic>
        <p:nvPicPr>
          <p:cNvPr id="112644" name="Picture 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7638" y="4389438"/>
            <a:ext cx="468153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5" name="Title 1"/>
          <p:cNvSpPr txBox="1">
            <a:spLocks/>
          </p:cNvSpPr>
          <p:nvPr/>
        </p:nvSpPr>
        <p:spPr bwMode="auto">
          <a:xfrm>
            <a:off x="2411413" y="1558925"/>
            <a:ext cx="5329237"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lnSpc>
                <a:spcPts val="5600"/>
              </a:lnSpc>
              <a:spcBef>
                <a:spcPct val="0"/>
              </a:spcBef>
              <a:buFont typeface="Arial" panose="020B0604020202020204" pitchFamily="34" charset="0"/>
              <a:buNone/>
            </a:pPr>
            <a:r>
              <a:rPr lang="en-US" altLang="en-US" b="1">
                <a:solidFill>
                  <a:srgbClr val="EEECE1"/>
                </a:solidFill>
                <a:latin typeface="Helvetica" panose="020B0604020202020204" pitchFamily="34" charset="0"/>
                <a:cs typeface="Helvetica" panose="020B0604020202020204" pitchFamily="34" charset="0"/>
              </a:rPr>
              <a:t>Video </a:t>
            </a:r>
          </a:p>
        </p:txBody>
      </p:sp>
      <p:sp>
        <p:nvSpPr>
          <p:cNvPr id="112646" name="Title 1"/>
          <p:cNvSpPr txBox="1">
            <a:spLocks/>
          </p:cNvSpPr>
          <p:nvPr/>
        </p:nvSpPr>
        <p:spPr bwMode="auto">
          <a:xfrm>
            <a:off x="2862263" y="2571750"/>
            <a:ext cx="5948362"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en-GB" altLang="en-US" sz="3300" b="1">
              <a:solidFill>
                <a:srgbClr val="FFFFFF"/>
              </a:solidFill>
              <a:latin typeface="Helvetica" panose="020B0604020202020204" pitchFamily="34" charset="0"/>
              <a:cs typeface="Helvetica" panose="020B0604020202020204" pitchFamily="34" charset="0"/>
            </a:endParaRPr>
          </a:p>
        </p:txBody>
      </p:sp>
      <p:grpSp>
        <p:nvGrpSpPr>
          <p:cNvPr id="112647" name="Group 9"/>
          <p:cNvGrpSpPr>
            <a:grpSpLocks/>
          </p:cNvGrpSpPr>
          <p:nvPr/>
        </p:nvGrpSpPr>
        <p:grpSpPr bwMode="auto">
          <a:xfrm>
            <a:off x="511175" y="350838"/>
            <a:ext cx="1127125" cy="3502025"/>
            <a:chOff x="545306" y="528554"/>
            <a:chExt cx="1502339" cy="4668159"/>
          </a:xfrm>
        </p:grpSpPr>
        <p:pic>
          <p:nvPicPr>
            <p:cNvPr id="112648" name="Picture 10"/>
            <p:cNvPicPr>
              <a:picLocks noChangeAspect="1"/>
            </p:cNvPicPr>
            <p:nvPr/>
          </p:nvPicPr>
          <p:blipFill>
            <a:blip r:embed="rId5" cstate="print">
              <a:extLst>
                <a:ext uri="{28A0092B-C50C-407E-A947-70E740481C1C}">
                  <a14:useLocalDpi xmlns:a14="http://schemas.microsoft.com/office/drawing/2010/main" xmlns="" val="0"/>
                </a:ext>
              </a:extLst>
            </a:blip>
            <a:srcRect l="18080" t="12762" r="23943" b="9932"/>
            <a:stretch>
              <a:fillRect/>
            </a:stretch>
          </p:blipFill>
          <p:spPr bwMode="auto">
            <a:xfrm>
              <a:off x="545306" y="528554"/>
              <a:ext cx="1502339" cy="1502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9" name="Picture 12"/>
            <p:cNvPicPr>
              <a:picLocks noChangeAspect="1"/>
            </p:cNvPicPr>
            <p:nvPr/>
          </p:nvPicPr>
          <p:blipFill>
            <a:blip r:embed="rId6" cstate="print">
              <a:extLst>
                <a:ext uri="{28A0092B-C50C-407E-A947-70E740481C1C}">
                  <a14:useLocalDpi xmlns:a14="http://schemas.microsoft.com/office/drawing/2010/main" xmlns="" val="0"/>
                </a:ext>
              </a:extLst>
            </a:blip>
            <a:srcRect l="6413" r="55086" b="48672"/>
            <a:stretch>
              <a:fillRect/>
            </a:stretch>
          </p:blipFill>
          <p:spPr bwMode="auto">
            <a:xfrm>
              <a:off x="545307" y="3724275"/>
              <a:ext cx="1472438" cy="147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50" name="Picture 13"/>
            <p:cNvPicPr>
              <a:picLocks noChangeAspect="1"/>
            </p:cNvPicPr>
            <p:nvPr/>
          </p:nvPicPr>
          <p:blipFill>
            <a:blip r:embed="rId7" cstate="print">
              <a:extLst>
                <a:ext uri="{28A0092B-C50C-407E-A947-70E740481C1C}">
                  <a14:useLocalDpi xmlns:a14="http://schemas.microsoft.com/office/drawing/2010/main" xmlns="" val="0"/>
                </a:ext>
              </a:extLst>
            </a:blip>
            <a:srcRect l="9399" t="-1585" r="28294" b="18523"/>
            <a:stretch>
              <a:fillRect/>
            </a:stretch>
          </p:blipFill>
          <p:spPr bwMode="auto">
            <a:xfrm>
              <a:off x="545307" y="2122968"/>
              <a:ext cx="1468910" cy="1468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p:cNvPicPr>
          <p:nvPr/>
        </p:nvPicPr>
        <p:blipFill>
          <a:blip r:embed="rId3" cstate="print">
            <a:extLst>
              <a:ext uri="{28A0092B-C50C-407E-A947-70E740481C1C}">
                <a14:useLocalDpi xmlns:a14="http://schemas.microsoft.com/office/drawing/2010/main" xmlns="" val="0"/>
              </a:ext>
            </a:extLst>
          </a:blip>
          <a:srcRect b="7233"/>
          <a:stretch>
            <a:fillRect/>
          </a:stretch>
        </p:blipFill>
        <p:spPr bwMode="auto">
          <a:xfrm>
            <a:off x="0" y="0"/>
            <a:ext cx="9698038"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Title 1"/>
          <p:cNvSpPr txBox="1">
            <a:spLocks/>
          </p:cNvSpPr>
          <p:nvPr/>
        </p:nvSpPr>
        <p:spPr bwMode="auto">
          <a:xfrm>
            <a:off x="1187450" y="2643188"/>
            <a:ext cx="7777163"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3429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3429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3429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5400" b="1">
                <a:solidFill>
                  <a:srgbClr val="EEECE1"/>
                </a:solidFill>
                <a:latin typeface="Helvetica" panose="020B0604020202020204" pitchFamily="34" charset="0"/>
                <a:cs typeface="Helvetica" panose="020B0604020202020204" pitchFamily="34" charset="0"/>
              </a:rPr>
              <a:t>The Old Course Hotel, Golf Resort &amp; Spa</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1325" y="339725"/>
            <a:ext cx="8335963" cy="4464050"/>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49155" name="Picture 4"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9156" name="Group 10"/>
          <p:cNvGrpSpPr>
            <a:grpSpLocks/>
          </p:cNvGrpSpPr>
          <p:nvPr/>
        </p:nvGrpSpPr>
        <p:grpSpPr bwMode="auto">
          <a:xfrm>
            <a:off x="539750" y="1970088"/>
            <a:ext cx="7704138" cy="1249362"/>
            <a:chOff x="803946" y="4160896"/>
            <a:chExt cx="7704367" cy="1250553"/>
          </a:xfrm>
        </p:grpSpPr>
        <p:sp>
          <p:nvSpPr>
            <p:cNvPr id="8" name="Freeform 7"/>
            <p:cNvSpPr/>
            <p:nvPr/>
          </p:nvSpPr>
          <p:spPr>
            <a:xfrm>
              <a:off x="4801390" y="4160896"/>
              <a:ext cx="2936962" cy="456046"/>
            </a:xfrm>
            <a:custGeom>
              <a:avLst/>
              <a:gdLst/>
              <a:ahLst/>
              <a:cxnLst/>
              <a:rect l="0" t="0" r="0" b="0"/>
              <a:pathLst>
                <a:path>
                  <a:moveTo>
                    <a:pt x="0" y="0"/>
                  </a:moveTo>
                  <a:lnTo>
                    <a:pt x="0" y="275495"/>
                  </a:lnTo>
                  <a:lnTo>
                    <a:pt x="2937063" y="275495"/>
                  </a:lnTo>
                  <a:lnTo>
                    <a:pt x="2937063" y="456571"/>
                  </a:lnTo>
                </a:path>
              </a:pathLst>
            </a:custGeom>
          </p:spPr>
          <p:style>
            <a:lnRef idx="1">
              <a:schemeClr val="accent1"/>
            </a:lnRef>
            <a:fillRef idx="0">
              <a:schemeClr val="accent1"/>
            </a:fillRef>
            <a:effectRef idx="0">
              <a:schemeClr val="accent1"/>
            </a:effectRef>
            <a:fontRef idx="minor">
              <a:schemeClr val="tx1"/>
            </a:fontRef>
          </p:style>
        </p:sp>
        <p:sp>
          <p:nvSpPr>
            <p:cNvPr id="9" name="Freeform 8"/>
            <p:cNvSpPr/>
            <p:nvPr/>
          </p:nvSpPr>
          <p:spPr>
            <a:xfrm>
              <a:off x="4801390" y="4160896"/>
              <a:ext cx="849338" cy="456046"/>
            </a:xfrm>
            <a:custGeom>
              <a:avLst/>
              <a:gdLst/>
              <a:ahLst/>
              <a:cxnLst/>
              <a:rect l="0" t="0" r="0" b="0"/>
              <a:pathLst>
                <a:path>
                  <a:moveTo>
                    <a:pt x="0" y="0"/>
                  </a:moveTo>
                  <a:lnTo>
                    <a:pt x="0" y="275495"/>
                  </a:lnTo>
                  <a:lnTo>
                    <a:pt x="850370" y="275495"/>
                  </a:lnTo>
                  <a:lnTo>
                    <a:pt x="850370" y="456571"/>
                  </a:lnTo>
                </a:path>
              </a:pathLst>
            </a:custGeom>
          </p:spPr>
          <p:style>
            <a:lnRef idx="1">
              <a:schemeClr val="accent1"/>
            </a:lnRef>
            <a:fillRef idx="0">
              <a:schemeClr val="accent1"/>
            </a:fillRef>
            <a:effectRef idx="0">
              <a:schemeClr val="accent1"/>
            </a:effectRef>
            <a:fontRef idx="minor">
              <a:schemeClr val="tx1"/>
            </a:fontRef>
          </p:style>
        </p:sp>
        <p:sp>
          <p:nvSpPr>
            <p:cNvPr id="10" name="Freeform 9"/>
            <p:cNvSpPr/>
            <p:nvPr/>
          </p:nvSpPr>
          <p:spPr>
            <a:xfrm>
              <a:off x="3564691" y="4160896"/>
              <a:ext cx="1236699" cy="456046"/>
            </a:xfrm>
            <a:custGeom>
              <a:avLst/>
              <a:gdLst/>
              <a:ahLst/>
              <a:cxnLst/>
              <a:rect l="0" t="0" r="0" b="0"/>
              <a:pathLst>
                <a:path>
                  <a:moveTo>
                    <a:pt x="1236322" y="0"/>
                  </a:moveTo>
                  <a:lnTo>
                    <a:pt x="1236322" y="275495"/>
                  </a:lnTo>
                  <a:lnTo>
                    <a:pt x="0" y="275495"/>
                  </a:lnTo>
                  <a:lnTo>
                    <a:pt x="0" y="456571"/>
                  </a:lnTo>
                </a:path>
              </a:pathLst>
            </a:custGeom>
          </p:spPr>
          <p:style>
            <a:lnRef idx="1">
              <a:schemeClr val="accent1"/>
            </a:lnRef>
            <a:fillRef idx="0">
              <a:schemeClr val="accent1"/>
            </a:fillRef>
            <a:effectRef idx="0">
              <a:schemeClr val="accent1"/>
            </a:effectRef>
            <a:fontRef idx="minor">
              <a:schemeClr val="tx1"/>
            </a:fontRef>
          </p:style>
        </p:sp>
        <p:sp>
          <p:nvSpPr>
            <p:cNvPr id="11" name="Freeform 10"/>
            <p:cNvSpPr/>
            <p:nvPr/>
          </p:nvSpPr>
          <p:spPr>
            <a:xfrm>
              <a:off x="1477066" y="4160896"/>
              <a:ext cx="3324324" cy="456046"/>
            </a:xfrm>
            <a:custGeom>
              <a:avLst/>
              <a:gdLst/>
              <a:ahLst/>
              <a:cxnLst/>
              <a:rect l="0" t="0" r="0" b="0"/>
              <a:pathLst>
                <a:path>
                  <a:moveTo>
                    <a:pt x="3323015" y="0"/>
                  </a:moveTo>
                  <a:lnTo>
                    <a:pt x="3323015" y="275495"/>
                  </a:lnTo>
                  <a:lnTo>
                    <a:pt x="0" y="275495"/>
                  </a:lnTo>
                  <a:lnTo>
                    <a:pt x="0" y="456571"/>
                  </a:lnTo>
                </a:path>
              </a:pathLst>
            </a:custGeom>
          </p:spPr>
          <p:style>
            <a:lnRef idx="1">
              <a:schemeClr val="accent1"/>
            </a:lnRef>
            <a:fillRef idx="0">
              <a:schemeClr val="accent1"/>
            </a:fillRef>
            <a:effectRef idx="0">
              <a:schemeClr val="accent1"/>
            </a:effectRef>
            <a:fontRef idx="minor">
              <a:schemeClr val="tx1"/>
            </a:fontRef>
          </p:style>
        </p:sp>
        <p:sp>
          <p:nvSpPr>
            <p:cNvPr id="13" name="Freeform 12"/>
            <p:cNvSpPr/>
            <p:nvPr/>
          </p:nvSpPr>
          <p:spPr>
            <a:xfrm>
              <a:off x="803946" y="4616942"/>
              <a:ext cx="1535159" cy="794507"/>
            </a:xfrm>
            <a:custGeom>
              <a:avLst/>
              <a:gdLst>
                <a:gd name="connsiteX0" fmla="*/ 0 w 1724539"/>
                <a:gd name="connsiteY0" fmla="*/ 0 h 862269"/>
                <a:gd name="connsiteX1" fmla="*/ 1724539 w 1724539"/>
                <a:gd name="connsiteY1" fmla="*/ 0 h 862269"/>
                <a:gd name="connsiteX2" fmla="*/ 1724539 w 1724539"/>
                <a:gd name="connsiteY2" fmla="*/ 862269 h 862269"/>
                <a:gd name="connsiteX3" fmla="*/ 0 w 1724539"/>
                <a:gd name="connsiteY3" fmla="*/ 862269 h 862269"/>
                <a:gd name="connsiteX4" fmla="*/ 0 w 1724539"/>
                <a:gd name="connsiteY4" fmla="*/ 0 h 86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539" h="862269">
                  <a:moveTo>
                    <a:pt x="0" y="0"/>
                  </a:moveTo>
                  <a:lnTo>
                    <a:pt x="1724539" y="0"/>
                  </a:lnTo>
                  <a:lnTo>
                    <a:pt x="1724539" y="862269"/>
                  </a:lnTo>
                  <a:lnTo>
                    <a:pt x="0" y="862269"/>
                  </a:lnTo>
                  <a:lnTo>
                    <a:pt x="0" y="0"/>
                  </a:lnTo>
                  <a:close/>
                </a:path>
              </a:pathLst>
            </a:custGeom>
            <a:solidFill>
              <a:schemeClr val="accent1">
                <a:lumMod val="75000"/>
              </a:schemeClr>
            </a:solidFill>
            <a:ln>
              <a:noFill/>
            </a:ln>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lIns="13335" tIns="13335" rIns="13335" bIns="13335" spcCol="1270" anchor="ctr"/>
            <a:lstStyle/>
            <a:p>
              <a:pPr algn="ctr" defTabSz="933450">
                <a:lnSpc>
                  <a:spcPct val="90000"/>
                </a:lnSpc>
                <a:spcAft>
                  <a:spcPct val="35000"/>
                </a:spcAft>
                <a:defRPr/>
              </a:pPr>
              <a:r>
                <a:rPr lang="en-GB" sz="1400" dirty="0">
                  <a:solidFill>
                    <a:schemeClr val="bg1"/>
                  </a:solidFill>
                </a:rPr>
                <a:t>Kitchen &amp; Bath</a:t>
              </a:r>
            </a:p>
            <a:p>
              <a:pPr algn="ctr" defTabSz="933450">
                <a:lnSpc>
                  <a:spcPct val="90000"/>
                </a:lnSpc>
                <a:spcAft>
                  <a:spcPct val="35000"/>
                </a:spcAft>
                <a:defRPr/>
              </a:pPr>
              <a:r>
                <a:rPr lang="en-GB" sz="1400" dirty="0">
                  <a:solidFill>
                    <a:schemeClr val="bg1"/>
                  </a:solidFill>
                </a:rPr>
                <a:t> (Plumbing)</a:t>
              </a:r>
            </a:p>
          </p:txBody>
        </p:sp>
        <p:sp>
          <p:nvSpPr>
            <p:cNvPr id="14" name="Freeform 13"/>
            <p:cNvSpPr/>
            <p:nvPr/>
          </p:nvSpPr>
          <p:spPr>
            <a:xfrm>
              <a:off x="2713766" y="4616942"/>
              <a:ext cx="1712963" cy="794507"/>
            </a:xfrm>
            <a:custGeom>
              <a:avLst/>
              <a:gdLst>
                <a:gd name="connsiteX0" fmla="*/ 0 w 1724539"/>
                <a:gd name="connsiteY0" fmla="*/ 0 h 862269"/>
                <a:gd name="connsiteX1" fmla="*/ 1724539 w 1724539"/>
                <a:gd name="connsiteY1" fmla="*/ 0 h 862269"/>
                <a:gd name="connsiteX2" fmla="*/ 1724539 w 1724539"/>
                <a:gd name="connsiteY2" fmla="*/ 862269 h 862269"/>
                <a:gd name="connsiteX3" fmla="*/ 0 w 1724539"/>
                <a:gd name="connsiteY3" fmla="*/ 862269 h 862269"/>
                <a:gd name="connsiteX4" fmla="*/ 0 w 1724539"/>
                <a:gd name="connsiteY4" fmla="*/ 0 h 86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539" h="862269">
                  <a:moveTo>
                    <a:pt x="0" y="0"/>
                  </a:moveTo>
                  <a:lnTo>
                    <a:pt x="1724539" y="0"/>
                  </a:lnTo>
                  <a:lnTo>
                    <a:pt x="1724539" y="862269"/>
                  </a:lnTo>
                  <a:lnTo>
                    <a:pt x="0" y="862269"/>
                  </a:lnTo>
                  <a:lnTo>
                    <a:pt x="0" y="0"/>
                  </a:lnTo>
                  <a:close/>
                </a:path>
              </a:pathLst>
            </a:custGeom>
            <a:solidFill>
              <a:schemeClr val="accent1">
                <a:lumMod val="75000"/>
              </a:schemeClr>
            </a:solidFill>
            <a:ln>
              <a:noFill/>
            </a:ln>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lIns="13335" tIns="13335" rIns="13335" bIns="13335" spcCol="1270" anchor="ctr"/>
            <a:lstStyle/>
            <a:p>
              <a:pPr algn="ctr" defTabSz="933450">
                <a:lnSpc>
                  <a:spcPct val="90000"/>
                </a:lnSpc>
                <a:spcAft>
                  <a:spcPct val="35000"/>
                </a:spcAft>
                <a:defRPr/>
              </a:pPr>
              <a:r>
                <a:rPr lang="en-GB" sz="1400" dirty="0">
                  <a:solidFill>
                    <a:schemeClr val="bg1"/>
                  </a:solidFill>
                </a:rPr>
                <a:t>Global Power </a:t>
              </a:r>
            </a:p>
            <a:p>
              <a:pPr algn="ctr" defTabSz="933450">
                <a:lnSpc>
                  <a:spcPct val="90000"/>
                </a:lnSpc>
                <a:spcAft>
                  <a:spcPct val="35000"/>
                </a:spcAft>
                <a:defRPr/>
              </a:pPr>
              <a:r>
                <a:rPr lang="en-GB" sz="1400" dirty="0">
                  <a:solidFill>
                    <a:schemeClr val="bg1"/>
                  </a:solidFill>
                </a:rPr>
                <a:t>(Engines)</a:t>
              </a:r>
            </a:p>
          </p:txBody>
        </p:sp>
        <p:sp>
          <p:nvSpPr>
            <p:cNvPr id="15" name="Freeform 14"/>
            <p:cNvSpPr/>
            <p:nvPr/>
          </p:nvSpPr>
          <p:spPr>
            <a:xfrm>
              <a:off x="4801390" y="4616942"/>
              <a:ext cx="1711376" cy="794507"/>
            </a:xfrm>
            <a:custGeom>
              <a:avLst/>
              <a:gdLst>
                <a:gd name="connsiteX0" fmla="*/ 0 w 1724539"/>
                <a:gd name="connsiteY0" fmla="*/ 0 h 862269"/>
                <a:gd name="connsiteX1" fmla="*/ 1724539 w 1724539"/>
                <a:gd name="connsiteY1" fmla="*/ 0 h 862269"/>
                <a:gd name="connsiteX2" fmla="*/ 1724539 w 1724539"/>
                <a:gd name="connsiteY2" fmla="*/ 862269 h 862269"/>
                <a:gd name="connsiteX3" fmla="*/ 0 w 1724539"/>
                <a:gd name="connsiteY3" fmla="*/ 862269 h 862269"/>
                <a:gd name="connsiteX4" fmla="*/ 0 w 1724539"/>
                <a:gd name="connsiteY4" fmla="*/ 0 h 86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539" h="862269">
                  <a:moveTo>
                    <a:pt x="0" y="0"/>
                  </a:moveTo>
                  <a:lnTo>
                    <a:pt x="1724539" y="0"/>
                  </a:lnTo>
                  <a:lnTo>
                    <a:pt x="1724539" y="862269"/>
                  </a:lnTo>
                  <a:lnTo>
                    <a:pt x="0" y="862269"/>
                  </a:lnTo>
                  <a:lnTo>
                    <a:pt x="0" y="0"/>
                  </a:lnTo>
                  <a:close/>
                </a:path>
              </a:pathLst>
            </a:custGeom>
            <a:solidFill>
              <a:schemeClr val="accent1">
                <a:lumMod val="75000"/>
              </a:schemeClr>
            </a:solidFill>
            <a:ln>
              <a:noFill/>
            </a:ln>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lIns="13335" tIns="13335" rIns="13335" bIns="13335" spcCol="1270" anchor="ctr"/>
            <a:lstStyle/>
            <a:p>
              <a:pPr algn="ctr" defTabSz="933450">
                <a:lnSpc>
                  <a:spcPct val="90000"/>
                </a:lnSpc>
                <a:spcAft>
                  <a:spcPct val="35000"/>
                </a:spcAft>
                <a:defRPr/>
              </a:pPr>
              <a:r>
                <a:rPr lang="en-GB" sz="1400" dirty="0">
                  <a:solidFill>
                    <a:schemeClr val="bg1"/>
                  </a:solidFill>
                </a:rPr>
                <a:t>Interiors </a:t>
              </a:r>
            </a:p>
            <a:p>
              <a:pPr algn="ctr" defTabSz="933450">
                <a:lnSpc>
                  <a:spcPct val="90000"/>
                </a:lnSpc>
                <a:spcAft>
                  <a:spcPct val="35000"/>
                </a:spcAft>
                <a:defRPr/>
              </a:pPr>
              <a:r>
                <a:rPr lang="en-GB" sz="1400" dirty="0">
                  <a:solidFill>
                    <a:schemeClr val="bg1"/>
                  </a:solidFill>
                </a:rPr>
                <a:t>(Furniture)</a:t>
              </a:r>
            </a:p>
          </p:txBody>
        </p:sp>
        <p:sp>
          <p:nvSpPr>
            <p:cNvPr id="16" name="Freeform 15"/>
            <p:cNvSpPr/>
            <p:nvPr/>
          </p:nvSpPr>
          <p:spPr>
            <a:xfrm>
              <a:off x="6876314" y="4616942"/>
              <a:ext cx="1631999" cy="794507"/>
            </a:xfrm>
            <a:custGeom>
              <a:avLst/>
              <a:gdLst>
                <a:gd name="connsiteX0" fmla="*/ 0 w 1724539"/>
                <a:gd name="connsiteY0" fmla="*/ 0 h 862269"/>
                <a:gd name="connsiteX1" fmla="*/ 1724539 w 1724539"/>
                <a:gd name="connsiteY1" fmla="*/ 0 h 862269"/>
                <a:gd name="connsiteX2" fmla="*/ 1724539 w 1724539"/>
                <a:gd name="connsiteY2" fmla="*/ 862269 h 862269"/>
                <a:gd name="connsiteX3" fmla="*/ 0 w 1724539"/>
                <a:gd name="connsiteY3" fmla="*/ 862269 h 862269"/>
                <a:gd name="connsiteX4" fmla="*/ 0 w 1724539"/>
                <a:gd name="connsiteY4" fmla="*/ 0 h 862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539" h="862269">
                  <a:moveTo>
                    <a:pt x="0" y="0"/>
                  </a:moveTo>
                  <a:lnTo>
                    <a:pt x="1724539" y="0"/>
                  </a:lnTo>
                  <a:lnTo>
                    <a:pt x="1724539" y="862269"/>
                  </a:lnTo>
                  <a:lnTo>
                    <a:pt x="0" y="862269"/>
                  </a:lnTo>
                  <a:lnTo>
                    <a:pt x="0" y="0"/>
                  </a:lnTo>
                  <a:close/>
                </a:path>
              </a:pathLst>
            </a:custGeom>
            <a:solidFill>
              <a:schemeClr val="accent1">
                <a:lumMod val="75000"/>
              </a:schemeClr>
            </a:solidFill>
            <a:ln>
              <a:noFill/>
            </a:ln>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lIns="13335" tIns="13335" rIns="13335" bIns="13335" spcCol="1270" anchor="ctr"/>
            <a:lstStyle/>
            <a:p>
              <a:pPr algn="ctr" defTabSz="933450">
                <a:lnSpc>
                  <a:spcPct val="90000"/>
                </a:lnSpc>
                <a:spcAft>
                  <a:spcPct val="35000"/>
                </a:spcAft>
                <a:defRPr/>
              </a:pPr>
              <a:r>
                <a:rPr lang="en-GB" sz="1400" dirty="0">
                  <a:solidFill>
                    <a:schemeClr val="bg1"/>
                  </a:solidFill>
                </a:rPr>
                <a:t>Hospitality &amp; Real Estate </a:t>
              </a:r>
            </a:p>
            <a:p>
              <a:pPr algn="ctr" defTabSz="933450">
                <a:lnSpc>
                  <a:spcPct val="90000"/>
                </a:lnSpc>
                <a:spcAft>
                  <a:spcPct val="35000"/>
                </a:spcAft>
                <a:defRPr/>
              </a:pPr>
              <a:r>
                <a:rPr lang="en-GB" sz="1400" dirty="0">
                  <a:solidFill>
                    <a:schemeClr val="bg1"/>
                  </a:solidFill>
                </a:rPr>
                <a:t>(Leisure)</a:t>
              </a:r>
            </a:p>
          </p:txBody>
        </p:sp>
      </p:grpSp>
      <p:sp>
        <p:nvSpPr>
          <p:cNvPr id="49157" name="Rectangle 24"/>
          <p:cNvSpPr>
            <a:spLocks noChangeArrowheads="1"/>
          </p:cNvSpPr>
          <p:nvPr/>
        </p:nvSpPr>
        <p:spPr bwMode="auto">
          <a:xfrm>
            <a:off x="2841625" y="915988"/>
            <a:ext cx="3562350" cy="1054100"/>
          </a:xfrm>
          <a:prstGeom prst="rect">
            <a:avLst/>
          </a:prstGeom>
          <a:solidFill>
            <a:srgbClr val="FFFFFF"/>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100">
              <a:latin typeface="Arial" panose="020B0604020202020204" pitchFamily="34" charset="0"/>
            </a:endParaRPr>
          </a:p>
        </p:txBody>
      </p:sp>
      <p:pic>
        <p:nvPicPr>
          <p:cNvPr id="49158" name="Picture 25" descr="bold_kohler.gif"/>
          <p:cNvPicPr>
            <a:picLocks noChangeAspect="1"/>
          </p:cNvPicPr>
          <p:nvPr/>
        </p:nvPicPr>
        <p:blipFill>
          <a:blip r:embed="rId4" cstate="print">
            <a:extLst>
              <a:ext uri="{28A0092B-C50C-407E-A947-70E740481C1C}">
                <a14:useLocalDpi xmlns:a14="http://schemas.microsoft.com/office/drawing/2010/main" xmlns="" val="0"/>
              </a:ext>
            </a:extLst>
          </a:blip>
          <a:srcRect l="18745" t="41061"/>
          <a:stretch>
            <a:fillRect/>
          </a:stretch>
        </p:blipFill>
        <p:spPr bwMode="auto">
          <a:xfrm>
            <a:off x="3055938" y="1108075"/>
            <a:ext cx="3132137"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76238" y="303213"/>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51203" name="Picture 10" descr="gold on black lr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6"/>
          <p:cNvSpPr txBox="1">
            <a:spLocks noChangeArrowheads="1"/>
          </p:cNvSpPr>
          <p:nvPr/>
        </p:nvSpPr>
        <p:spPr bwMode="auto">
          <a:xfrm>
            <a:off x="676275" y="3173413"/>
            <a:ext cx="4445000" cy="523875"/>
          </a:xfrm>
          <a:prstGeom prst="rect">
            <a:avLst/>
          </a:prstGeom>
          <a:noFill/>
          <a:ln w="9525">
            <a:noFill/>
            <a:miter lim="800000"/>
            <a:headEnd/>
            <a:tailEnd/>
          </a:ln>
        </p:spPr>
        <p:txBody>
          <a:bodyPr wrap="none">
            <a:spAutoFit/>
          </a:bodyPr>
          <a:lstStyle/>
          <a:p>
            <a:pPr eaLnBrk="1" hangingPunct="1">
              <a:defRPr/>
            </a:pPr>
            <a:r>
              <a:rPr lang="en-US" sz="1400" dirty="0">
                <a:solidFill>
                  <a:schemeClr val="bg1"/>
                </a:solidFill>
                <a:latin typeface="+mn-lt"/>
              </a:rPr>
              <a:t>Stephen Carter, OBE</a:t>
            </a:r>
          </a:p>
          <a:p>
            <a:pPr eaLnBrk="1" hangingPunct="1">
              <a:defRPr/>
            </a:pPr>
            <a:r>
              <a:rPr lang="en-US" sz="1400" dirty="0">
                <a:solidFill>
                  <a:schemeClr val="bg1"/>
                </a:solidFill>
                <a:latin typeface="+mn-lt"/>
              </a:rPr>
              <a:t>General Manager, </a:t>
            </a:r>
            <a:r>
              <a:rPr lang="en-GB" sz="1400" dirty="0">
                <a:solidFill>
                  <a:schemeClr val="bg1"/>
                </a:solidFill>
                <a:latin typeface="+mn-lt"/>
              </a:rPr>
              <a:t>The Old Course Hotel, Golf Resort &amp; Spa</a:t>
            </a:r>
          </a:p>
        </p:txBody>
      </p:sp>
      <p:pic>
        <p:nvPicPr>
          <p:cNvPr id="51205" name="Picture 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5650" y="587375"/>
            <a:ext cx="2671763"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PowerPointTemplateNoWords6"/>
          <p:cNvPicPr>
            <a:picLocks noGrp="1" noChangeAspect="1" noChangeArrowheads="1"/>
          </p:cNvPicPr>
          <p:nvPr>
            <p:ph/>
          </p:nvPr>
        </p:nvPicPr>
        <p:blipFill>
          <a:blip r:embed="rId3" cstate="print">
            <a:extLst>
              <a:ext uri="{28A0092B-C50C-407E-A947-70E740481C1C}">
                <a14:useLocalDpi xmlns:a14="http://schemas.microsoft.com/office/drawing/2010/main" xmlns="" val="0"/>
              </a:ext>
            </a:extLst>
          </a:blip>
          <a:srcRect/>
          <a:stretch>
            <a:fillRect/>
          </a:stretch>
        </p:blipFill>
        <p:spPr>
          <a:xfrm>
            <a:off x="0" y="0"/>
            <a:ext cx="9144000" cy="5143500"/>
          </a:xfrm>
        </p:spPr>
      </p:pic>
      <p:sp>
        <p:nvSpPr>
          <p:cNvPr id="53251" name="Rectangle 3"/>
          <p:cNvSpPr>
            <a:spLocks noChangeArrowheads="1"/>
          </p:cNvSpPr>
          <p:nvPr/>
        </p:nvSpPr>
        <p:spPr bwMode="auto">
          <a:xfrm>
            <a:off x="1517650" y="4340225"/>
            <a:ext cx="59483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1200">
              <a:latin typeface="Arial" panose="020B0604020202020204" pitchFamily="34" charset="0"/>
            </a:endParaRPr>
          </a:p>
        </p:txBody>
      </p:sp>
      <p:sp>
        <p:nvSpPr>
          <p:cNvPr id="7" name="Rectangle 6"/>
          <p:cNvSpPr/>
          <p:nvPr/>
        </p:nvSpPr>
        <p:spPr>
          <a:xfrm>
            <a:off x="323850" y="195263"/>
            <a:ext cx="8569325" cy="4708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3253" name="Picture 7" descr="_MG_2258.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63" y="468313"/>
            <a:ext cx="6016625"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1"/>
          <p:cNvPicPr>
            <a:picLocks noChangeAspect="1"/>
          </p:cNvPicPr>
          <p:nvPr/>
        </p:nvPicPr>
        <p:blipFill>
          <a:blip r:embed="rId5" cstate="print">
            <a:extLst>
              <a:ext uri="{28A0092B-C50C-407E-A947-70E740481C1C}">
                <a14:useLocalDpi xmlns:a14="http://schemas.microsoft.com/office/drawing/2010/main" xmlns="" val="0"/>
              </a:ext>
            </a:extLst>
          </a:blip>
          <a:srcRect b="22247"/>
          <a:stretch>
            <a:fillRect/>
          </a:stretch>
        </p:blipFill>
        <p:spPr bwMode="auto">
          <a:xfrm>
            <a:off x="7045325" y="644525"/>
            <a:ext cx="1177925" cy="166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5" name="Picture 9" descr="scottish_tourist_board_5_star.gif"/>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86600" y="2717800"/>
            <a:ext cx="1044575"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9218" name="TextBox 1"/>
          <p:cNvSpPr txBox="1">
            <a:spLocks noChangeArrowheads="1"/>
          </p:cNvSpPr>
          <p:nvPr/>
        </p:nvSpPr>
        <p:spPr bwMode="auto">
          <a:xfrm>
            <a:off x="449263" y="4537075"/>
            <a:ext cx="4835525"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j-lt"/>
              </a:rPr>
              <a:t>Bathrooms at the Old Course Hotel, featuring Kohler Bathrooms</a:t>
            </a:r>
          </a:p>
        </p:txBody>
      </p:sp>
      <p:pic>
        <p:nvPicPr>
          <p:cNvPr id="55300" name="Picture 5" descr="gold on black lrg.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8" descr="Old Course Suite_Bathroom.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6100" y="411163"/>
            <a:ext cx="4265613" cy="283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2" name="Picture 10" descr="aaa51929.t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750" y="411163"/>
            <a:ext cx="3744913" cy="410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3" name="Picture 4" descr="Kohler Bathroom Products.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56100" y="3292475"/>
            <a:ext cx="2592388"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1" descr="aaa51892.t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19925" y="411163"/>
            <a:ext cx="1655763" cy="283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376238" y="303213"/>
            <a:ext cx="8335962"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57348" name="Picture 7" descr="gold on black lr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TextBox 6"/>
          <p:cNvSpPr txBox="1">
            <a:spLocks noChangeArrowheads="1"/>
          </p:cNvSpPr>
          <p:nvPr/>
        </p:nvSpPr>
        <p:spPr bwMode="auto">
          <a:xfrm>
            <a:off x="428625" y="4516438"/>
            <a:ext cx="4616450"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Old Course Hotel Suite Bedroom, designed by Jacques Garcia</a:t>
            </a:r>
          </a:p>
        </p:txBody>
      </p:sp>
      <p:pic>
        <p:nvPicPr>
          <p:cNvPr id="57350" name="Picture 7" descr="aaa51926.tif"/>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65950" y="401638"/>
            <a:ext cx="1655763"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8" descr="presesntation_suitebedroom.tif"/>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9750" y="411163"/>
            <a:ext cx="6356350" cy="408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04813" y="293688"/>
            <a:ext cx="8334375" cy="4518025"/>
          </a:xfrm>
          <a:prstGeom prst="rect">
            <a:avLst/>
          </a:prstGeom>
          <a:solidFill>
            <a:srgbClr val="0409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pic>
        <p:nvPicPr>
          <p:cNvPr id="59395" name="Picture 4" descr="gold on black lr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950" y="3435350"/>
            <a:ext cx="15113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TextBox 1"/>
          <p:cNvSpPr txBox="1">
            <a:spLocks noChangeArrowheads="1"/>
          </p:cNvSpPr>
          <p:nvPr/>
        </p:nvSpPr>
        <p:spPr bwMode="auto">
          <a:xfrm>
            <a:off x="468313" y="4516438"/>
            <a:ext cx="4421187" cy="307975"/>
          </a:xfrm>
          <a:prstGeom prst="rect">
            <a:avLst/>
          </a:prstGeom>
          <a:noFill/>
          <a:ln w="9525">
            <a:noFill/>
            <a:miter lim="800000"/>
            <a:headEnd/>
            <a:tailEnd/>
          </a:ln>
        </p:spPr>
        <p:txBody>
          <a:bodyPr wrap="none">
            <a:spAutoFit/>
          </a:bodyPr>
          <a:lstStyle/>
          <a:p>
            <a:pPr eaLnBrk="1" hangingPunct="1">
              <a:defRPr/>
            </a:pPr>
            <a:r>
              <a:rPr lang="en-GB" sz="1400" dirty="0">
                <a:solidFill>
                  <a:schemeClr val="bg1"/>
                </a:solidFill>
                <a:latin typeface="+mn-lt"/>
              </a:rPr>
              <a:t>The Road Hole Restaurant - Fourth Floor, Old Course Hotel</a:t>
            </a:r>
          </a:p>
        </p:txBody>
      </p:sp>
      <p:pic>
        <p:nvPicPr>
          <p:cNvPr id="59397" name="Picture 10" descr="rosettes on black.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7900" y="4578350"/>
            <a:ext cx="603250" cy="20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8" name="Picture 2" descr="The Road Hole Restaurant 1.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9750" y="447675"/>
            <a:ext cx="3816350" cy="406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9" name="Picture 10" descr="The Road Hole Restaurant 2.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9750" y="441325"/>
            <a:ext cx="3960813" cy="407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0" name="Picture 4" descr="Grill Selection.jp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635500" y="466725"/>
            <a:ext cx="3338513"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1817</TotalTime>
  <Words>1144</Words>
  <Application>Microsoft Office PowerPoint</Application>
  <PresentationFormat>On-screen Show (16:9)</PresentationFormat>
  <Paragraphs>261</Paragraphs>
  <Slides>36</Slides>
  <Notes>36</Notes>
  <HiddenSlides>0</HiddenSlides>
  <MMClips>0</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Office Theme</vt:lpstr>
      <vt:lpstr>1_Office Theme</vt:lpstr>
      <vt:lpstr>2_Office Theme</vt:lpstr>
      <vt:lpstr>3_Office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Open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lm5937</dc:creator>
  <cp:lastModifiedBy>David M</cp:lastModifiedBy>
  <cp:revision>194</cp:revision>
  <dcterms:created xsi:type="dcterms:W3CDTF">2012-04-05T09:50:28Z</dcterms:created>
  <dcterms:modified xsi:type="dcterms:W3CDTF">2017-06-16T07:14:39Z</dcterms:modified>
</cp:coreProperties>
</file>