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2" r:id="rId6"/>
    <p:sldId id="260" r:id="rId7"/>
    <p:sldId id="261" r:id="rId8"/>
    <p:sldId id="263" r:id="rId9"/>
    <p:sldId id="264" r:id="rId10"/>
    <p:sldId id="265" r:id="rId11"/>
    <p:sldId id="266" r:id="rId12"/>
    <p:sldId id="267" r:id="rId13"/>
    <p:sldId id="268" r:id="rId14"/>
    <p:sldId id="271"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err="1"/>
              <a:t>Biosimilars</a:t>
            </a:r>
            <a:r>
              <a:rPr lang="en-GB" dirty="0"/>
              <a:t> are effective and safe and should immediately replace innovator molecules in the NHS</a:t>
            </a:r>
          </a:p>
        </p:txBody>
      </p:sp>
      <p:sp>
        <p:nvSpPr>
          <p:cNvPr id="3" name="Subtitle 2"/>
          <p:cNvSpPr>
            <a:spLocks noGrp="1"/>
          </p:cNvSpPr>
          <p:nvPr>
            <p:ph type="subTitle" idx="1"/>
          </p:nvPr>
        </p:nvSpPr>
        <p:spPr/>
        <p:txBody>
          <a:bodyPr/>
          <a:lstStyle/>
          <a:p>
            <a:r>
              <a:rPr lang="en-GB" dirty="0" smtClean="0"/>
              <a:t>Dr Chris Deighton</a:t>
            </a:r>
          </a:p>
          <a:p>
            <a:r>
              <a:rPr lang="en-GB" dirty="0" smtClean="0"/>
              <a:t>Consultant Rheumatologist </a:t>
            </a:r>
            <a:endParaRPr lang="en-GB" dirty="0"/>
          </a:p>
        </p:txBody>
      </p:sp>
    </p:spTree>
    <p:extLst>
      <p:ext uri="{BB962C8B-B14F-4D97-AF65-F5344CB8AC3E}">
        <p14:creationId xmlns:p14="http://schemas.microsoft.com/office/powerpoint/2010/main" val="3160942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Arguments for</a:t>
            </a:r>
            <a:endParaRPr lang="en-GB" dirty="0"/>
          </a:p>
        </p:txBody>
      </p:sp>
      <p:sp>
        <p:nvSpPr>
          <p:cNvPr id="3" name="Content Placeholder 2"/>
          <p:cNvSpPr>
            <a:spLocks noGrp="1"/>
          </p:cNvSpPr>
          <p:nvPr>
            <p:ph idx="1"/>
          </p:nvPr>
        </p:nvSpPr>
        <p:spPr/>
        <p:txBody>
          <a:bodyPr/>
          <a:lstStyle/>
          <a:p>
            <a:r>
              <a:rPr lang="en-GB" dirty="0" smtClean="0"/>
              <a:t>We have been using </a:t>
            </a:r>
            <a:r>
              <a:rPr lang="en-GB" dirty="0" err="1" smtClean="0"/>
              <a:t>biosimilars</a:t>
            </a:r>
            <a:r>
              <a:rPr lang="en-GB" dirty="0" smtClean="0"/>
              <a:t> for years</a:t>
            </a:r>
          </a:p>
          <a:p>
            <a:r>
              <a:rPr lang="en-GB" dirty="0" err="1" smtClean="0"/>
              <a:t>Biosimilars</a:t>
            </a:r>
            <a:r>
              <a:rPr lang="en-GB" dirty="0" smtClean="0"/>
              <a:t> have to go through rigorous testing</a:t>
            </a:r>
          </a:p>
          <a:p>
            <a:r>
              <a:rPr lang="en-GB" b="1" dirty="0" smtClean="0">
                <a:solidFill>
                  <a:srgbClr val="FF0000"/>
                </a:solidFill>
              </a:rPr>
              <a:t>The evidence for switching is reassuring</a:t>
            </a:r>
          </a:p>
          <a:p>
            <a:r>
              <a:rPr lang="en-GB" dirty="0" err="1" smtClean="0"/>
              <a:t>Biosimilars</a:t>
            </a:r>
            <a:r>
              <a:rPr lang="en-GB" dirty="0" smtClean="0"/>
              <a:t> will bring prices down</a:t>
            </a:r>
          </a:p>
          <a:p>
            <a:r>
              <a:rPr lang="en-GB" dirty="0" err="1" smtClean="0"/>
              <a:t>Biosimilars</a:t>
            </a:r>
            <a:r>
              <a:rPr lang="en-GB" dirty="0" smtClean="0"/>
              <a:t> </a:t>
            </a:r>
            <a:r>
              <a:rPr lang="en-GB" dirty="0" smtClean="0"/>
              <a:t>will increase access to biologics</a:t>
            </a:r>
          </a:p>
          <a:p>
            <a:r>
              <a:rPr lang="en-GB" dirty="0"/>
              <a:t>The multinationals will be producing </a:t>
            </a:r>
            <a:r>
              <a:rPr lang="en-GB" dirty="0" err="1"/>
              <a:t>biosimilars</a:t>
            </a:r>
            <a:endParaRPr lang="en-GB" dirty="0"/>
          </a:p>
          <a:p>
            <a:endParaRPr lang="en-GB" dirty="0"/>
          </a:p>
        </p:txBody>
      </p:sp>
    </p:spTree>
    <p:extLst>
      <p:ext uri="{BB962C8B-B14F-4D97-AF65-F5344CB8AC3E}">
        <p14:creationId xmlns:p14="http://schemas.microsoft.com/office/powerpoint/2010/main" val="1206131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Switching</a:t>
            </a:r>
            <a:endParaRPr lang="en-GB" dirty="0"/>
          </a:p>
        </p:txBody>
      </p:sp>
      <p:sp>
        <p:nvSpPr>
          <p:cNvPr id="3" name="Content Placeholder 2"/>
          <p:cNvSpPr>
            <a:spLocks noGrp="1"/>
          </p:cNvSpPr>
          <p:nvPr>
            <p:ph idx="1"/>
          </p:nvPr>
        </p:nvSpPr>
        <p:spPr/>
        <p:txBody>
          <a:bodyPr/>
          <a:lstStyle/>
          <a:p>
            <a:r>
              <a:rPr lang="en-GB" dirty="0" err="1" smtClean="0"/>
              <a:t>Ebbers</a:t>
            </a:r>
            <a:r>
              <a:rPr lang="en-GB" dirty="0" smtClean="0"/>
              <a:t> HC et al. The safety of switching between therapeutic proteins. Expert </a:t>
            </a:r>
            <a:r>
              <a:rPr lang="en-GB" dirty="0" err="1" smtClean="0"/>
              <a:t>Opin</a:t>
            </a:r>
            <a:r>
              <a:rPr lang="en-GB" dirty="0" smtClean="0"/>
              <a:t> </a:t>
            </a:r>
            <a:r>
              <a:rPr lang="en-GB" dirty="0" err="1" smtClean="0"/>
              <a:t>Biol</a:t>
            </a:r>
            <a:r>
              <a:rPr lang="en-GB" dirty="0" smtClean="0"/>
              <a:t> </a:t>
            </a:r>
            <a:r>
              <a:rPr lang="en-GB" dirty="0" err="1" smtClean="0"/>
              <a:t>Ther</a:t>
            </a:r>
            <a:r>
              <a:rPr lang="en-GB" dirty="0" smtClean="0"/>
              <a:t> 2012;12(11):1473-85</a:t>
            </a:r>
          </a:p>
          <a:p>
            <a:r>
              <a:rPr lang="en-GB" dirty="0" smtClean="0"/>
              <a:t>12039 in 58 clinical trials. Human Growth Hormone, </a:t>
            </a:r>
            <a:r>
              <a:rPr lang="en-GB" dirty="0" err="1" smtClean="0"/>
              <a:t>Epoetin</a:t>
            </a:r>
            <a:r>
              <a:rPr lang="en-GB" dirty="0" smtClean="0"/>
              <a:t>, G-CSF</a:t>
            </a:r>
          </a:p>
          <a:p>
            <a:r>
              <a:rPr lang="en-GB" dirty="0" smtClean="0"/>
              <a:t>No safety signals</a:t>
            </a:r>
            <a:endParaRPr lang="en-GB" dirty="0"/>
          </a:p>
        </p:txBody>
      </p:sp>
    </p:spTree>
    <p:extLst>
      <p:ext uri="{BB962C8B-B14F-4D97-AF65-F5344CB8AC3E}">
        <p14:creationId xmlns:p14="http://schemas.microsoft.com/office/powerpoint/2010/main" val="159156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Switching</a:t>
            </a:r>
            <a:endParaRPr lang="en-GB" dirty="0"/>
          </a:p>
        </p:txBody>
      </p:sp>
      <p:sp>
        <p:nvSpPr>
          <p:cNvPr id="3" name="Content Placeholder 2"/>
          <p:cNvSpPr>
            <a:spLocks noGrp="1"/>
          </p:cNvSpPr>
          <p:nvPr>
            <p:ph idx="1"/>
          </p:nvPr>
        </p:nvSpPr>
        <p:spPr/>
        <p:txBody>
          <a:bodyPr/>
          <a:lstStyle/>
          <a:p>
            <a:r>
              <a:rPr lang="en-GB" dirty="0" smtClean="0"/>
              <a:t>PLANETRA, PLANETAS</a:t>
            </a:r>
          </a:p>
          <a:p>
            <a:r>
              <a:rPr lang="en-GB" dirty="0" smtClean="0"/>
              <a:t>2 years follow up data</a:t>
            </a:r>
          </a:p>
          <a:p>
            <a:r>
              <a:rPr lang="en-GB" dirty="0" smtClean="0"/>
              <a:t>Similar safety and efficacy</a:t>
            </a:r>
          </a:p>
          <a:p>
            <a:endParaRPr lang="en-GB" dirty="0"/>
          </a:p>
          <a:p>
            <a:r>
              <a:rPr lang="en-GB" dirty="0" smtClean="0"/>
              <a:t>PIONEER study on GCSF chemotherapy for breast cancer</a:t>
            </a:r>
          </a:p>
          <a:p>
            <a:r>
              <a:rPr lang="en-GB" dirty="0" smtClean="0"/>
              <a:t>No difference in toxicity or neutralising antibodies</a:t>
            </a:r>
            <a:endParaRPr lang="en-GB" dirty="0"/>
          </a:p>
          <a:p>
            <a:endParaRPr lang="en-GB" dirty="0"/>
          </a:p>
        </p:txBody>
      </p:sp>
    </p:spTree>
    <p:extLst>
      <p:ext uri="{BB962C8B-B14F-4D97-AF65-F5344CB8AC3E}">
        <p14:creationId xmlns:p14="http://schemas.microsoft.com/office/powerpoint/2010/main" val="3710421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Arguments for</a:t>
            </a:r>
            <a:endParaRPr lang="en-GB" dirty="0"/>
          </a:p>
        </p:txBody>
      </p:sp>
      <p:sp>
        <p:nvSpPr>
          <p:cNvPr id="3" name="Content Placeholder 2"/>
          <p:cNvSpPr>
            <a:spLocks noGrp="1"/>
          </p:cNvSpPr>
          <p:nvPr>
            <p:ph idx="1"/>
          </p:nvPr>
        </p:nvSpPr>
        <p:spPr/>
        <p:txBody>
          <a:bodyPr/>
          <a:lstStyle/>
          <a:p>
            <a:r>
              <a:rPr lang="en-GB" dirty="0" smtClean="0"/>
              <a:t>We have been using </a:t>
            </a:r>
            <a:r>
              <a:rPr lang="en-GB" dirty="0" err="1" smtClean="0"/>
              <a:t>biosimilars</a:t>
            </a:r>
            <a:r>
              <a:rPr lang="en-GB" dirty="0" smtClean="0"/>
              <a:t> for years</a:t>
            </a:r>
          </a:p>
          <a:p>
            <a:r>
              <a:rPr lang="en-GB" dirty="0" err="1" smtClean="0"/>
              <a:t>Biosimilars</a:t>
            </a:r>
            <a:r>
              <a:rPr lang="en-GB" dirty="0" smtClean="0"/>
              <a:t> have to go through rigorous testing</a:t>
            </a:r>
          </a:p>
          <a:p>
            <a:r>
              <a:rPr lang="en-GB" dirty="0" smtClean="0"/>
              <a:t>The evidence for switching is reassuring</a:t>
            </a:r>
          </a:p>
          <a:p>
            <a:r>
              <a:rPr lang="en-GB" b="1" dirty="0" err="1" smtClean="0">
                <a:solidFill>
                  <a:srgbClr val="FF0000"/>
                </a:solidFill>
              </a:rPr>
              <a:t>Biosimilars</a:t>
            </a:r>
            <a:r>
              <a:rPr lang="en-GB" b="1" dirty="0" smtClean="0">
                <a:solidFill>
                  <a:srgbClr val="FF0000"/>
                </a:solidFill>
              </a:rPr>
              <a:t> will bring prices down</a:t>
            </a:r>
          </a:p>
          <a:p>
            <a:r>
              <a:rPr lang="en-GB" b="1" dirty="0" err="1" smtClean="0">
                <a:solidFill>
                  <a:srgbClr val="FF0000"/>
                </a:solidFill>
              </a:rPr>
              <a:t>Biosimilars</a:t>
            </a:r>
            <a:r>
              <a:rPr lang="en-GB" b="1" dirty="0" smtClean="0">
                <a:solidFill>
                  <a:srgbClr val="FF0000"/>
                </a:solidFill>
              </a:rPr>
              <a:t> will increase access to biologics</a:t>
            </a:r>
          </a:p>
          <a:p>
            <a:r>
              <a:rPr lang="en-GB" b="1" dirty="0">
                <a:solidFill>
                  <a:srgbClr val="FF0000"/>
                </a:solidFill>
              </a:rPr>
              <a:t>The multinationals will be producing </a:t>
            </a:r>
            <a:r>
              <a:rPr lang="en-GB" b="1" dirty="0" err="1">
                <a:solidFill>
                  <a:srgbClr val="FF0000"/>
                </a:solidFill>
              </a:rPr>
              <a:t>biosimilars</a:t>
            </a:r>
            <a:endParaRPr lang="en-GB" b="1" dirty="0">
              <a:solidFill>
                <a:srgbClr val="FF0000"/>
              </a:solidFill>
            </a:endParaRPr>
          </a:p>
          <a:p>
            <a:endParaRPr lang="en-GB" dirty="0"/>
          </a:p>
        </p:txBody>
      </p:sp>
    </p:spTree>
    <p:extLst>
      <p:ext uri="{BB962C8B-B14F-4D97-AF65-F5344CB8AC3E}">
        <p14:creationId xmlns:p14="http://schemas.microsoft.com/office/powerpoint/2010/main" val="291686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Arguments for</a:t>
            </a:r>
            <a:endParaRPr lang="en-GB" dirty="0"/>
          </a:p>
        </p:txBody>
      </p:sp>
      <p:sp>
        <p:nvSpPr>
          <p:cNvPr id="3" name="Content Placeholder 2"/>
          <p:cNvSpPr>
            <a:spLocks noGrp="1"/>
          </p:cNvSpPr>
          <p:nvPr>
            <p:ph idx="1"/>
          </p:nvPr>
        </p:nvSpPr>
        <p:spPr/>
        <p:txBody>
          <a:bodyPr/>
          <a:lstStyle/>
          <a:p>
            <a:r>
              <a:rPr lang="en-GB" dirty="0" smtClean="0"/>
              <a:t>We have been using </a:t>
            </a:r>
            <a:r>
              <a:rPr lang="en-GB" dirty="0" err="1" smtClean="0"/>
              <a:t>biosimilars</a:t>
            </a:r>
            <a:r>
              <a:rPr lang="en-GB" dirty="0" smtClean="0"/>
              <a:t> for years</a:t>
            </a:r>
          </a:p>
          <a:p>
            <a:r>
              <a:rPr lang="en-GB" dirty="0" err="1" smtClean="0"/>
              <a:t>Biosimilars</a:t>
            </a:r>
            <a:r>
              <a:rPr lang="en-GB" dirty="0" smtClean="0"/>
              <a:t> have to go through rigorous testing</a:t>
            </a:r>
          </a:p>
          <a:p>
            <a:r>
              <a:rPr lang="en-GB" dirty="0" smtClean="0"/>
              <a:t>The evidence for switching is reassuring</a:t>
            </a:r>
          </a:p>
          <a:p>
            <a:r>
              <a:rPr lang="en-GB" dirty="0" err="1" smtClean="0"/>
              <a:t>Biosimilars</a:t>
            </a:r>
            <a:r>
              <a:rPr lang="en-GB" dirty="0" smtClean="0"/>
              <a:t> will bring prices down</a:t>
            </a:r>
          </a:p>
          <a:p>
            <a:r>
              <a:rPr lang="en-GB" dirty="0" err="1" smtClean="0"/>
              <a:t>Biosimilars</a:t>
            </a:r>
            <a:r>
              <a:rPr lang="en-GB" dirty="0" smtClean="0"/>
              <a:t> </a:t>
            </a:r>
            <a:r>
              <a:rPr lang="en-GB" dirty="0" smtClean="0"/>
              <a:t>will increase access to biologics</a:t>
            </a:r>
          </a:p>
          <a:p>
            <a:r>
              <a:rPr lang="en-GB" dirty="0"/>
              <a:t>The multinationals will be producing </a:t>
            </a:r>
            <a:r>
              <a:rPr lang="en-GB" dirty="0" err="1"/>
              <a:t>biosimilars</a:t>
            </a:r>
            <a:endParaRPr lang="en-GB" dirty="0"/>
          </a:p>
          <a:p>
            <a:endParaRPr lang="en-GB" dirty="0"/>
          </a:p>
        </p:txBody>
      </p:sp>
    </p:spTree>
    <p:extLst>
      <p:ext uri="{BB962C8B-B14F-4D97-AF65-F5344CB8AC3E}">
        <p14:creationId xmlns:p14="http://schemas.microsoft.com/office/powerpoint/2010/main" val="1839985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err="1"/>
              <a:t>Biosimilars</a:t>
            </a:r>
            <a:r>
              <a:rPr lang="en-GB" dirty="0"/>
              <a:t> are effective and safe and should immediately replace innovator molecules in the NHS</a:t>
            </a:r>
          </a:p>
        </p:txBody>
      </p:sp>
      <p:sp>
        <p:nvSpPr>
          <p:cNvPr id="3" name="Subtitle 2"/>
          <p:cNvSpPr>
            <a:spLocks noGrp="1"/>
          </p:cNvSpPr>
          <p:nvPr>
            <p:ph type="subTitle" idx="1"/>
          </p:nvPr>
        </p:nvSpPr>
        <p:spPr/>
        <p:txBody>
          <a:bodyPr/>
          <a:lstStyle/>
          <a:p>
            <a:r>
              <a:rPr lang="en-GB" dirty="0" smtClean="0"/>
              <a:t>Dr Chris Deighton</a:t>
            </a:r>
          </a:p>
          <a:p>
            <a:r>
              <a:rPr lang="en-GB" dirty="0" smtClean="0"/>
              <a:t>Consultant Rheumatologist </a:t>
            </a:r>
            <a:endParaRPr lang="en-GB" dirty="0"/>
          </a:p>
        </p:txBody>
      </p:sp>
    </p:spTree>
    <p:extLst>
      <p:ext uri="{BB962C8B-B14F-4D97-AF65-F5344CB8AC3E}">
        <p14:creationId xmlns:p14="http://schemas.microsoft.com/office/powerpoint/2010/main" val="1260767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101823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21150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Conflicts of interest</a:t>
            </a:r>
            <a:endParaRPr lang="en-GB" dirty="0"/>
          </a:p>
        </p:txBody>
      </p:sp>
      <p:sp>
        <p:nvSpPr>
          <p:cNvPr id="3" name="Content Placeholder 2"/>
          <p:cNvSpPr>
            <a:spLocks noGrp="1"/>
          </p:cNvSpPr>
          <p:nvPr>
            <p:ph idx="1"/>
          </p:nvPr>
        </p:nvSpPr>
        <p:spPr/>
        <p:txBody>
          <a:bodyPr/>
          <a:lstStyle/>
          <a:p>
            <a:r>
              <a:rPr lang="en-GB" dirty="0" smtClean="0"/>
              <a:t>Advisory boards for </a:t>
            </a:r>
            <a:r>
              <a:rPr lang="en-GB" dirty="0" err="1" smtClean="0"/>
              <a:t>Hospira</a:t>
            </a:r>
            <a:r>
              <a:rPr lang="en-GB" dirty="0" smtClean="0"/>
              <a:t> and </a:t>
            </a:r>
            <a:r>
              <a:rPr lang="en-GB" dirty="0" err="1" smtClean="0"/>
              <a:t>Napp</a:t>
            </a:r>
            <a:endParaRPr lang="en-GB" dirty="0" smtClean="0"/>
          </a:p>
          <a:p>
            <a:r>
              <a:rPr lang="en-GB" dirty="0" smtClean="0"/>
              <a:t>Work with Pfizer, Janssen, </a:t>
            </a:r>
            <a:r>
              <a:rPr lang="en-GB" dirty="0" err="1" smtClean="0"/>
              <a:t>Abbvie</a:t>
            </a:r>
            <a:r>
              <a:rPr lang="en-GB" dirty="0" smtClean="0"/>
              <a:t>, Roche </a:t>
            </a:r>
            <a:endParaRPr lang="en-GB" dirty="0"/>
          </a:p>
        </p:txBody>
      </p:sp>
    </p:spTree>
    <p:extLst>
      <p:ext uri="{BB962C8B-B14F-4D97-AF65-F5344CB8AC3E}">
        <p14:creationId xmlns:p14="http://schemas.microsoft.com/office/powerpoint/2010/main" val="18750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Arguments for</a:t>
            </a:r>
            <a:endParaRPr lang="en-GB" dirty="0"/>
          </a:p>
        </p:txBody>
      </p:sp>
      <p:sp>
        <p:nvSpPr>
          <p:cNvPr id="3" name="Content Placeholder 2"/>
          <p:cNvSpPr>
            <a:spLocks noGrp="1"/>
          </p:cNvSpPr>
          <p:nvPr>
            <p:ph idx="1"/>
          </p:nvPr>
        </p:nvSpPr>
        <p:spPr/>
        <p:txBody>
          <a:bodyPr/>
          <a:lstStyle/>
          <a:p>
            <a:r>
              <a:rPr lang="en-GB" dirty="0" smtClean="0"/>
              <a:t>We have been using </a:t>
            </a:r>
            <a:r>
              <a:rPr lang="en-GB" dirty="0" err="1" smtClean="0"/>
              <a:t>biosimilars</a:t>
            </a:r>
            <a:r>
              <a:rPr lang="en-GB" dirty="0" smtClean="0"/>
              <a:t> for years</a:t>
            </a:r>
          </a:p>
          <a:p>
            <a:r>
              <a:rPr lang="en-GB" dirty="0" err="1" smtClean="0"/>
              <a:t>Biosimilars</a:t>
            </a:r>
            <a:r>
              <a:rPr lang="en-GB" dirty="0" smtClean="0"/>
              <a:t> have to go through rigorous testing</a:t>
            </a:r>
          </a:p>
          <a:p>
            <a:r>
              <a:rPr lang="en-GB" dirty="0" smtClean="0"/>
              <a:t>The evidence for switching is reassuring</a:t>
            </a:r>
          </a:p>
          <a:p>
            <a:r>
              <a:rPr lang="en-GB" dirty="0" err="1" smtClean="0"/>
              <a:t>Biosimilars</a:t>
            </a:r>
            <a:r>
              <a:rPr lang="en-GB" dirty="0" smtClean="0"/>
              <a:t> will bring prices down</a:t>
            </a:r>
          </a:p>
          <a:p>
            <a:r>
              <a:rPr lang="en-GB" dirty="0" err="1" smtClean="0"/>
              <a:t>Biosimilars</a:t>
            </a:r>
            <a:r>
              <a:rPr lang="en-GB" dirty="0" smtClean="0"/>
              <a:t> </a:t>
            </a:r>
            <a:r>
              <a:rPr lang="en-GB" dirty="0" smtClean="0"/>
              <a:t>will increase access to biologics</a:t>
            </a:r>
          </a:p>
          <a:p>
            <a:r>
              <a:rPr lang="en-GB" dirty="0"/>
              <a:t>The multinationals will be producing </a:t>
            </a:r>
            <a:r>
              <a:rPr lang="en-GB" dirty="0" err="1"/>
              <a:t>biosimilars</a:t>
            </a:r>
            <a:endParaRPr lang="en-GB" dirty="0"/>
          </a:p>
          <a:p>
            <a:endParaRPr lang="en-GB" dirty="0"/>
          </a:p>
        </p:txBody>
      </p:sp>
    </p:spTree>
    <p:extLst>
      <p:ext uri="{BB962C8B-B14F-4D97-AF65-F5344CB8AC3E}">
        <p14:creationId xmlns:p14="http://schemas.microsoft.com/office/powerpoint/2010/main" val="3817608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Arguments for</a:t>
            </a:r>
            <a:endParaRPr lang="en-GB" dirty="0"/>
          </a:p>
        </p:txBody>
      </p:sp>
      <p:sp>
        <p:nvSpPr>
          <p:cNvPr id="3" name="Content Placeholder 2"/>
          <p:cNvSpPr>
            <a:spLocks noGrp="1"/>
          </p:cNvSpPr>
          <p:nvPr>
            <p:ph idx="1"/>
          </p:nvPr>
        </p:nvSpPr>
        <p:spPr/>
        <p:txBody>
          <a:bodyPr/>
          <a:lstStyle/>
          <a:p>
            <a:r>
              <a:rPr lang="en-GB" b="1" dirty="0" smtClean="0">
                <a:solidFill>
                  <a:srgbClr val="FF0000"/>
                </a:solidFill>
              </a:rPr>
              <a:t>We have been using </a:t>
            </a:r>
            <a:r>
              <a:rPr lang="en-GB" b="1" dirty="0" err="1" smtClean="0">
                <a:solidFill>
                  <a:srgbClr val="FF0000"/>
                </a:solidFill>
              </a:rPr>
              <a:t>biosimilars</a:t>
            </a:r>
            <a:r>
              <a:rPr lang="en-GB" b="1" dirty="0" smtClean="0">
                <a:solidFill>
                  <a:srgbClr val="FF0000"/>
                </a:solidFill>
              </a:rPr>
              <a:t> for years</a:t>
            </a:r>
          </a:p>
          <a:p>
            <a:r>
              <a:rPr lang="en-GB" dirty="0" err="1" smtClean="0"/>
              <a:t>Biosimilars</a:t>
            </a:r>
            <a:r>
              <a:rPr lang="en-GB" dirty="0" smtClean="0"/>
              <a:t> have to go through rigorous testing</a:t>
            </a:r>
          </a:p>
          <a:p>
            <a:r>
              <a:rPr lang="en-GB" dirty="0" smtClean="0"/>
              <a:t>The evidence for switching is reassuring</a:t>
            </a:r>
          </a:p>
          <a:p>
            <a:r>
              <a:rPr lang="en-GB" dirty="0" err="1" smtClean="0"/>
              <a:t>Biosimilars</a:t>
            </a:r>
            <a:r>
              <a:rPr lang="en-GB" dirty="0" smtClean="0"/>
              <a:t> will bring prices down</a:t>
            </a:r>
          </a:p>
          <a:p>
            <a:r>
              <a:rPr lang="en-GB" dirty="0" err="1" smtClean="0"/>
              <a:t>Biosimilars</a:t>
            </a:r>
            <a:r>
              <a:rPr lang="en-GB" dirty="0" smtClean="0"/>
              <a:t> </a:t>
            </a:r>
            <a:r>
              <a:rPr lang="en-GB" dirty="0" smtClean="0"/>
              <a:t>will increase access to biologics</a:t>
            </a:r>
          </a:p>
          <a:p>
            <a:r>
              <a:rPr lang="en-GB" dirty="0"/>
              <a:t>The multinationals will be producing </a:t>
            </a:r>
            <a:r>
              <a:rPr lang="en-GB" dirty="0" err="1"/>
              <a:t>biosimilars</a:t>
            </a:r>
            <a:endParaRPr lang="en-GB" dirty="0"/>
          </a:p>
          <a:p>
            <a:endParaRPr lang="en-GB" dirty="0"/>
          </a:p>
        </p:txBody>
      </p:sp>
    </p:spTree>
    <p:extLst>
      <p:ext uri="{BB962C8B-B14F-4D97-AF65-F5344CB8AC3E}">
        <p14:creationId xmlns:p14="http://schemas.microsoft.com/office/powerpoint/2010/main" val="282427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We have been using </a:t>
            </a:r>
            <a:r>
              <a:rPr lang="en-GB" sz="3600" dirty="0" err="1" smtClean="0"/>
              <a:t>biosimilars</a:t>
            </a:r>
            <a:r>
              <a:rPr lang="en-GB" sz="3600" dirty="0" smtClean="0"/>
              <a:t> for years</a:t>
            </a:r>
            <a:endParaRPr lang="en-GB" sz="3600" dirty="0"/>
          </a:p>
        </p:txBody>
      </p:sp>
      <p:sp>
        <p:nvSpPr>
          <p:cNvPr id="3" name="Content Placeholder 2"/>
          <p:cNvSpPr>
            <a:spLocks noGrp="1"/>
          </p:cNvSpPr>
          <p:nvPr>
            <p:ph idx="1"/>
          </p:nvPr>
        </p:nvSpPr>
        <p:spPr/>
        <p:txBody>
          <a:bodyPr>
            <a:normAutofit fontScale="92500" lnSpcReduction="10000"/>
          </a:bodyPr>
          <a:lstStyle/>
          <a:p>
            <a:r>
              <a:rPr lang="en-GB" dirty="0" smtClean="0"/>
              <a:t>Changes to biologics manufacturing during and post-approval are routine</a:t>
            </a:r>
          </a:p>
          <a:p>
            <a:r>
              <a:rPr lang="en-GB" dirty="0" err="1" smtClean="0"/>
              <a:t>Remicade</a:t>
            </a:r>
            <a:r>
              <a:rPr lang="en-GB" dirty="0" smtClean="0"/>
              <a:t> – 43</a:t>
            </a:r>
          </a:p>
          <a:p>
            <a:r>
              <a:rPr lang="en-GB" dirty="0" err="1" smtClean="0"/>
              <a:t>Humira</a:t>
            </a:r>
            <a:r>
              <a:rPr lang="en-GB" dirty="0" smtClean="0"/>
              <a:t> – 23</a:t>
            </a:r>
          </a:p>
          <a:p>
            <a:r>
              <a:rPr lang="en-GB" dirty="0" smtClean="0"/>
              <a:t>Enbrel – 22</a:t>
            </a:r>
          </a:p>
          <a:p>
            <a:r>
              <a:rPr lang="en-GB" dirty="0" smtClean="0"/>
              <a:t>Originator products are similar but not identical to themselves </a:t>
            </a:r>
          </a:p>
          <a:p>
            <a:endParaRPr lang="en-GB" dirty="0"/>
          </a:p>
          <a:p>
            <a:r>
              <a:rPr lang="en-GB" dirty="0" smtClean="0"/>
              <a:t>(www.ema.eu)</a:t>
            </a:r>
            <a:endParaRPr lang="en-GB" dirty="0"/>
          </a:p>
        </p:txBody>
      </p:sp>
    </p:spTree>
    <p:extLst>
      <p:ext uri="{BB962C8B-B14F-4D97-AF65-F5344CB8AC3E}">
        <p14:creationId xmlns:p14="http://schemas.microsoft.com/office/powerpoint/2010/main" val="2805510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Comparability exercise for Manufacturing Change</a:t>
            </a:r>
            <a:endParaRPr lang="en-GB" dirty="0"/>
          </a:p>
        </p:txBody>
      </p:sp>
      <p:sp>
        <p:nvSpPr>
          <p:cNvPr id="3" name="Content Placeholder 2"/>
          <p:cNvSpPr>
            <a:spLocks noGrp="1"/>
          </p:cNvSpPr>
          <p:nvPr>
            <p:ph idx="1"/>
          </p:nvPr>
        </p:nvSpPr>
        <p:spPr/>
        <p:txBody>
          <a:bodyPr/>
          <a:lstStyle/>
          <a:p>
            <a:r>
              <a:rPr lang="en-GB" dirty="0" smtClean="0"/>
              <a:t>“The demonstration of comparability does not necessarily mean that the quality attributes of the pre-change and post-change product are identical, but that they are highly similar and that the existing knowledge is sufficiently predictive to ensure that any differences in quality attributes have no adverse impact upon safety or efficacy of the drug product.” EMA 2014      </a:t>
            </a:r>
            <a:endParaRPr lang="en-GB" dirty="0"/>
          </a:p>
        </p:txBody>
      </p:sp>
    </p:spTree>
    <p:extLst>
      <p:ext uri="{BB962C8B-B14F-4D97-AF65-F5344CB8AC3E}">
        <p14:creationId xmlns:p14="http://schemas.microsoft.com/office/powerpoint/2010/main" val="262124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Arguments for</a:t>
            </a:r>
            <a:endParaRPr lang="en-GB" dirty="0"/>
          </a:p>
        </p:txBody>
      </p:sp>
      <p:sp>
        <p:nvSpPr>
          <p:cNvPr id="3" name="Content Placeholder 2"/>
          <p:cNvSpPr>
            <a:spLocks noGrp="1"/>
          </p:cNvSpPr>
          <p:nvPr>
            <p:ph idx="1"/>
          </p:nvPr>
        </p:nvSpPr>
        <p:spPr/>
        <p:txBody>
          <a:bodyPr/>
          <a:lstStyle/>
          <a:p>
            <a:r>
              <a:rPr lang="en-GB" dirty="0" smtClean="0"/>
              <a:t>We have been using </a:t>
            </a:r>
            <a:r>
              <a:rPr lang="en-GB" dirty="0" err="1" smtClean="0"/>
              <a:t>biosimilars</a:t>
            </a:r>
            <a:r>
              <a:rPr lang="en-GB" dirty="0" smtClean="0"/>
              <a:t> for years</a:t>
            </a:r>
          </a:p>
          <a:p>
            <a:r>
              <a:rPr lang="en-GB" b="1" dirty="0" err="1" smtClean="0">
                <a:solidFill>
                  <a:srgbClr val="FF0000"/>
                </a:solidFill>
              </a:rPr>
              <a:t>Biosimilars</a:t>
            </a:r>
            <a:r>
              <a:rPr lang="en-GB" b="1" dirty="0" smtClean="0">
                <a:solidFill>
                  <a:srgbClr val="FF0000"/>
                </a:solidFill>
              </a:rPr>
              <a:t> have to go through rigorous testing</a:t>
            </a:r>
          </a:p>
          <a:p>
            <a:r>
              <a:rPr lang="en-GB" dirty="0" smtClean="0"/>
              <a:t>The evidence for switching is reassuring</a:t>
            </a:r>
          </a:p>
          <a:p>
            <a:r>
              <a:rPr lang="en-GB" dirty="0" err="1" smtClean="0"/>
              <a:t>Biosimilars</a:t>
            </a:r>
            <a:r>
              <a:rPr lang="en-GB" dirty="0" smtClean="0"/>
              <a:t> will bring prices down</a:t>
            </a:r>
          </a:p>
          <a:p>
            <a:r>
              <a:rPr lang="en-GB" dirty="0" err="1" smtClean="0"/>
              <a:t>Biosimilars</a:t>
            </a:r>
            <a:r>
              <a:rPr lang="en-GB" dirty="0" smtClean="0"/>
              <a:t> </a:t>
            </a:r>
            <a:r>
              <a:rPr lang="en-GB" dirty="0" smtClean="0"/>
              <a:t>will increase access to biologics</a:t>
            </a:r>
          </a:p>
          <a:p>
            <a:r>
              <a:rPr lang="en-GB" dirty="0"/>
              <a:t>The multinationals will be producing </a:t>
            </a:r>
            <a:r>
              <a:rPr lang="en-GB" dirty="0" err="1"/>
              <a:t>biosimilars</a:t>
            </a:r>
            <a:endParaRPr lang="en-GB" dirty="0"/>
          </a:p>
          <a:p>
            <a:endParaRPr lang="en-GB" dirty="0"/>
          </a:p>
        </p:txBody>
      </p:sp>
    </p:spTree>
    <p:extLst>
      <p:ext uri="{BB962C8B-B14F-4D97-AF65-F5344CB8AC3E}">
        <p14:creationId xmlns:p14="http://schemas.microsoft.com/office/powerpoint/2010/main" val="3441440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Biosimilars</a:t>
            </a:r>
            <a:r>
              <a:rPr lang="en-GB" dirty="0" smtClean="0"/>
              <a:t> have to go through rigorous testing</a:t>
            </a:r>
            <a:endParaRPr lang="en-GB" dirty="0"/>
          </a:p>
        </p:txBody>
      </p:sp>
      <p:sp>
        <p:nvSpPr>
          <p:cNvPr id="3" name="Content Placeholder 2"/>
          <p:cNvSpPr>
            <a:spLocks noGrp="1"/>
          </p:cNvSpPr>
          <p:nvPr>
            <p:ph idx="1"/>
          </p:nvPr>
        </p:nvSpPr>
        <p:spPr/>
        <p:txBody>
          <a:bodyPr/>
          <a:lstStyle/>
          <a:p>
            <a:r>
              <a:rPr lang="en-GB" dirty="0" smtClean="0"/>
              <a:t>Physicochemical characterisation</a:t>
            </a:r>
          </a:p>
          <a:p>
            <a:r>
              <a:rPr lang="en-GB" dirty="0" smtClean="0"/>
              <a:t>Functional (biological) characterisation</a:t>
            </a:r>
          </a:p>
          <a:p>
            <a:r>
              <a:rPr lang="en-GB" dirty="0" smtClean="0"/>
              <a:t>Preclinical studies</a:t>
            </a:r>
          </a:p>
          <a:p>
            <a:r>
              <a:rPr lang="en-GB" dirty="0" smtClean="0"/>
              <a:t>Pre-registration PK/PD </a:t>
            </a:r>
          </a:p>
          <a:p>
            <a:r>
              <a:rPr lang="en-GB" dirty="0" smtClean="0"/>
              <a:t>Registration clinical studies</a:t>
            </a:r>
          </a:p>
          <a:p>
            <a:r>
              <a:rPr lang="en-GB" dirty="0" smtClean="0"/>
              <a:t>Post-registration studies     </a:t>
            </a:r>
            <a:endParaRPr lang="en-GB" dirty="0"/>
          </a:p>
        </p:txBody>
      </p:sp>
    </p:spTree>
    <p:extLst>
      <p:ext uri="{BB962C8B-B14F-4D97-AF65-F5344CB8AC3E}">
        <p14:creationId xmlns:p14="http://schemas.microsoft.com/office/powerpoint/2010/main" val="4211579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479</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Biosimilars are effective and safe and should immediately replace innovator molecules in the NHS</vt:lpstr>
      <vt:lpstr>PowerPoint Presentation</vt:lpstr>
      <vt:lpstr>Conflicts of interest</vt:lpstr>
      <vt:lpstr>Arguments for</vt:lpstr>
      <vt:lpstr>Arguments for</vt:lpstr>
      <vt:lpstr>We have been using biosimilars for years</vt:lpstr>
      <vt:lpstr>Comparability exercise for Manufacturing Change</vt:lpstr>
      <vt:lpstr>Arguments for</vt:lpstr>
      <vt:lpstr>Biosimilars have to go through rigorous testing</vt:lpstr>
      <vt:lpstr>Arguments for</vt:lpstr>
      <vt:lpstr>Switching</vt:lpstr>
      <vt:lpstr>Switching</vt:lpstr>
      <vt:lpstr>Arguments for</vt:lpstr>
      <vt:lpstr>Arguments for</vt:lpstr>
      <vt:lpstr>Biosimilars are effective and safe and should immediately replace innovator molecules in the NHS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Biosimilars are effective and safe and should immediately replace innovator molecules in the NHS</dc:title>
  <dc:creator>Chris Deighton</dc:creator>
  <cp:lastModifiedBy>Chris Deighton</cp:lastModifiedBy>
  <cp:revision>9</cp:revision>
  <dcterms:created xsi:type="dcterms:W3CDTF">2006-08-16T00:00:00Z</dcterms:created>
  <dcterms:modified xsi:type="dcterms:W3CDTF">2015-10-06T15:17:49Z</dcterms:modified>
</cp:coreProperties>
</file>