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56" r:id="rId2"/>
    <p:sldId id="275" r:id="rId3"/>
    <p:sldId id="274" r:id="rId4"/>
    <p:sldId id="280" r:id="rId5"/>
    <p:sldId id="283" r:id="rId6"/>
    <p:sldId id="281" r:id="rId7"/>
    <p:sldId id="282" r:id="rId8"/>
    <p:sldId id="277" r:id="rId9"/>
    <p:sldId id="278" r:id="rId10"/>
    <p:sldId id="270" r:id="rId11"/>
    <p:sldId id="276" r:id="rId12"/>
    <p:sldId id="273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1" autoAdjust="0"/>
    <p:restoredTop sz="94660"/>
  </p:normalViewPr>
  <p:slideViewPr>
    <p:cSldViewPr>
      <p:cViewPr varScale="1">
        <p:scale>
          <a:sx n="68" d="100"/>
          <a:sy n="68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7E392-006D-409E-8716-A933E004444A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F045C-AF0E-4CC1-9B7A-B6780F316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F045C-AF0E-4CC1-9B7A-B6780F3163F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2057400"/>
            <a:ext cx="8686800" cy="6061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" pitchFamily="34" charset="0"/>
              </a:rPr>
              <a:t>Prospects for Kazakhstan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" pitchFamily="34" charset="0"/>
              </a:rPr>
              <a:t>as a Key Islamic Centre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" pitchFamily="34" charset="0"/>
              </a:rPr>
              <a:t>in Central Asia</a:t>
            </a:r>
          </a:p>
          <a:p>
            <a:pPr algn="ctr"/>
            <a:endParaRPr lang="en-US" sz="54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Georgia" pitchFamily="18" charset="0"/>
              </a:rPr>
              <a:t> </a:t>
            </a:r>
            <a:endParaRPr lang="en-US" sz="5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5400" b="1" dirty="0" smtClean="0"/>
              <a:t> </a:t>
            </a:r>
            <a:endParaRPr lang="en-US" sz="5400" dirty="0" smtClean="0"/>
          </a:p>
          <a:p>
            <a:endParaRPr lang="en-US" sz="5400" dirty="0">
              <a:solidFill>
                <a:schemeClr val="bg1"/>
              </a:solidFill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IMG_1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57199"/>
            <a:ext cx="8839200" cy="6052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17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8763000" cy="6225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DSC_7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763000" cy="5974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152400" y="2819400"/>
            <a:ext cx="9067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54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</a:rPr>
              <a:t>Every initiative needs a vision</a:t>
            </a:r>
            <a:endParaRPr lang="en-US" sz="48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5400" b="1" dirty="0" smtClean="0"/>
              <a:t> </a:t>
            </a:r>
            <a:endParaRPr lang="en-US" sz="5400" dirty="0" smtClean="0"/>
          </a:p>
          <a:p>
            <a:endParaRPr lang="en-US" sz="5400" dirty="0">
              <a:solidFill>
                <a:schemeClr val="bg1"/>
              </a:solidFill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1371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 </a:t>
            </a:r>
            <a:endParaRPr lang="en-US" sz="5400" dirty="0" smtClean="0"/>
          </a:p>
          <a:p>
            <a:endParaRPr lang="en-US" sz="5400" dirty="0">
              <a:solidFill>
                <a:schemeClr val="bg1"/>
              </a:solidFill>
              <a:latin typeface="Eras Medium IT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278853"/>
            <a:ext cx="8991600" cy="36317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pPr lvl="0"/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 President </a:t>
            </a:r>
            <a:r>
              <a:rPr lang="en-US" sz="3600" b="1" dirty="0" err="1" smtClean="0">
                <a:solidFill>
                  <a:schemeClr val="bg1"/>
                </a:solidFill>
                <a:latin typeface="Calibri" pitchFamily="34" charset="0"/>
              </a:rPr>
              <a:t>Nazarbayev’s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vision to promote Kazakhstan as Regional Center for Islamic Finance by 2020</a:t>
            </a:r>
          </a:p>
          <a:p>
            <a:pPr lvl="0"/>
            <a:endParaRPr lang="en-US" sz="3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Acknowledgement of President’s 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914400"/>
            <a:ext cx="8991600" cy="8139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TIMELINE</a:t>
            </a:r>
          </a:p>
          <a:p>
            <a:pPr lvl="0"/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 2009      Legislation approved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 2010      License issued to first Islamic Bank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 2011      First Takaful company  </a:t>
            </a:r>
          </a:p>
          <a:p>
            <a:pPr lvl="0"/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                    established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 2013      Kazakhstan </a:t>
            </a:r>
            <a:r>
              <a:rPr lang="en-US" sz="3200" b="1" dirty="0" err="1" smtClean="0">
                <a:solidFill>
                  <a:schemeClr val="bg1"/>
                </a:solidFill>
                <a:latin typeface="Calibri" pitchFamily="34" charset="0"/>
              </a:rPr>
              <a:t>Ijara</a:t>
            </a: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 Company  </a:t>
            </a:r>
          </a:p>
          <a:p>
            <a:pPr lvl="0"/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                    for leasing to SME’s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 2013       Plans for conversion of an existing  </a:t>
            </a:r>
          </a:p>
          <a:p>
            <a:pPr lvl="0"/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                    conventional bank to Islamic Bank</a:t>
            </a:r>
          </a:p>
          <a:p>
            <a:pPr lvl="0"/>
            <a:endParaRPr lang="en-US" sz="4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0">
              <a:buFont typeface="Wingdings" pitchFamily="2" charset="2"/>
              <a:buChar char="Ø"/>
            </a:pPr>
            <a:endParaRPr lang="en-US" sz="3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0"/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5400" b="1" dirty="0" smtClean="0"/>
              <a:t> </a:t>
            </a:r>
            <a:endParaRPr lang="en-US" sz="5400" dirty="0" smtClean="0"/>
          </a:p>
          <a:p>
            <a:endParaRPr lang="en-US" sz="5400" dirty="0">
              <a:solidFill>
                <a:schemeClr val="bg1"/>
              </a:solidFill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1371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 </a:t>
            </a:r>
            <a:endParaRPr lang="en-US" sz="5400" dirty="0" smtClean="0"/>
          </a:p>
          <a:p>
            <a:endParaRPr lang="en-US" sz="5400" dirty="0">
              <a:solidFill>
                <a:schemeClr val="bg1"/>
              </a:solidFill>
              <a:latin typeface="Eras Medium IT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860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</a:rPr>
              <a:t>  Vision + </a:t>
            </a:r>
            <a:r>
              <a:rPr lang="en-US" sz="4800" b="1" u="sng" dirty="0" smtClean="0">
                <a:solidFill>
                  <a:schemeClr val="bg1"/>
                </a:solidFill>
                <a:latin typeface="Calibri" pitchFamily="34" charset="0"/>
              </a:rPr>
              <a:t>E X E C U T I O N</a:t>
            </a:r>
          </a:p>
          <a:p>
            <a:pPr lvl="0" algn="ctr"/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</a:rPr>
              <a:t>= </a:t>
            </a:r>
          </a:p>
          <a:p>
            <a:pPr lvl="0" algn="ctr"/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</a:rPr>
              <a:t>Progress            </a:t>
            </a:r>
          </a:p>
          <a:p>
            <a:pPr lvl="0" algn="ctr"/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</a:rPr>
              <a:t>      </a:t>
            </a:r>
          </a:p>
          <a:p>
            <a:pPr lvl="0" algn="ctr"/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1524000"/>
            <a:ext cx="89916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5 YEARS TO ACHIEVE PRESIDENT’S VISION </a:t>
            </a:r>
          </a:p>
          <a:p>
            <a:pPr lvl="0"/>
            <a:endParaRPr lang="en-US" sz="2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Commitment</a:t>
            </a:r>
          </a:p>
          <a:p>
            <a:pPr lvl="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Roadmap</a:t>
            </a:r>
          </a:p>
          <a:p>
            <a:pPr lvl="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BCG review</a:t>
            </a:r>
          </a:p>
          <a:p>
            <a:pPr lvl="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Streamlining issues</a:t>
            </a:r>
          </a:p>
          <a:p>
            <a:pPr lvl="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Tax | Regulatory | </a:t>
            </a:r>
            <a:r>
              <a:rPr lang="en-US" sz="3600" b="1" dirty="0" err="1" smtClean="0">
                <a:solidFill>
                  <a:schemeClr val="bg1"/>
                </a:solidFill>
                <a:latin typeface="Calibri" pitchFamily="34" charset="0"/>
              </a:rPr>
              <a:t>Shariah</a:t>
            </a:r>
            <a:endParaRPr lang="en-US" sz="3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Products</a:t>
            </a:r>
          </a:p>
          <a:p>
            <a:pPr lvl="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SME issues</a:t>
            </a:r>
          </a:p>
          <a:p>
            <a:pPr lvl="0">
              <a:buFont typeface="Wingdings" pitchFamily="2" charset="2"/>
              <a:buChar char="Ø"/>
            </a:pPr>
            <a:endParaRPr lang="en-US" sz="3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0"/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5400" b="1" dirty="0" smtClean="0"/>
              <a:t> </a:t>
            </a:r>
            <a:endParaRPr lang="en-US" sz="5400" dirty="0" smtClean="0"/>
          </a:p>
          <a:p>
            <a:endParaRPr lang="en-US" sz="5400" dirty="0">
              <a:solidFill>
                <a:schemeClr val="bg1"/>
              </a:solidFill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1600200"/>
            <a:ext cx="8991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ACTION PLAN</a:t>
            </a:r>
          </a:p>
          <a:p>
            <a:pPr lvl="0"/>
            <a:endParaRPr lang="en-US" sz="2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New focus for Roadmap</a:t>
            </a:r>
          </a:p>
          <a:p>
            <a:pPr lvl="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Redefining priorities</a:t>
            </a:r>
          </a:p>
          <a:p>
            <a:pPr lvl="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libri" pitchFamily="34" charset="0"/>
              </a:rPr>
              <a:t>Sukuk</a:t>
            </a:r>
            <a:endParaRPr lang="en-US" sz="3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National companies</a:t>
            </a:r>
          </a:p>
          <a:p>
            <a:pPr lvl="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Awareness Campaign</a:t>
            </a:r>
          </a:p>
          <a:p>
            <a:pPr lvl="0"/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5400" b="1" dirty="0" smtClean="0"/>
              <a:t> </a:t>
            </a:r>
            <a:endParaRPr lang="en-US" sz="5400" dirty="0" smtClean="0"/>
          </a:p>
          <a:p>
            <a:endParaRPr lang="en-US" sz="5400" dirty="0">
              <a:solidFill>
                <a:schemeClr val="bg1"/>
              </a:solidFill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8610600" cy="60313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1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33400"/>
            <a:ext cx="8666445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666</TotalTime>
  <Words>145</Words>
  <Application>Microsoft Office PowerPoint</Application>
  <PresentationFormat>On-screen Show (4:3)</PresentationFormat>
  <Paragraphs>56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 Gaze</dc:creator>
  <cp:lastModifiedBy>Jess Gaze</cp:lastModifiedBy>
  <cp:revision>81</cp:revision>
  <dcterms:created xsi:type="dcterms:W3CDTF">2006-08-16T00:00:00Z</dcterms:created>
  <dcterms:modified xsi:type="dcterms:W3CDTF">2014-11-07T07:11:10Z</dcterms:modified>
</cp:coreProperties>
</file>