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94" r:id="rId3"/>
    <p:sldId id="289" r:id="rId4"/>
    <p:sldId id="293" r:id="rId5"/>
    <p:sldId id="290" r:id="rId6"/>
    <p:sldId id="288" r:id="rId7"/>
    <p:sldId id="291" r:id="rId8"/>
    <p:sldId id="292" r:id="rId9"/>
    <p:sldId id="295" r:id="rId10"/>
    <p:sldId id="27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2EAFABE5-3825-314C-AEF5-0B71A191C772}">
          <p14:sldIdLst>
            <p14:sldId id="256"/>
            <p14:sldId id="294"/>
            <p14:sldId id="289"/>
            <p14:sldId id="293"/>
            <p14:sldId id="290"/>
            <p14:sldId id="288"/>
            <p14:sldId id="291"/>
            <p14:sldId id="292"/>
            <p14:sldId id="295"/>
          </p14:sldIdLst>
        </p14:section>
        <p14:section name="Alternative titles with images" id="{02576E4C-449E-E540-B10F-73D7791C9E6D}">
          <p14:sldIdLst>
            <p14:sldId id="276"/>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pos="483" userDrawn="1">
          <p15:clr>
            <a:srgbClr val="A4A3A4"/>
          </p15:clr>
        </p15:guide>
        <p15:guide id="4" orient="horz" pos="9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6AA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7" autoAdjust="0"/>
    <p:restoredTop sz="94717" autoAdjust="0"/>
  </p:normalViewPr>
  <p:slideViewPr>
    <p:cSldViewPr snapToGrid="0" showGuides="1">
      <p:cViewPr>
        <p:scale>
          <a:sx n="118" d="100"/>
          <a:sy n="118" d="100"/>
        </p:scale>
        <p:origin x="1356" y="156"/>
      </p:cViewPr>
      <p:guideLst>
        <p:guide orient="horz" pos="2160"/>
        <p:guide orient="horz" pos="578"/>
        <p:guide pos="3840"/>
        <p:guide pos="415"/>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A19C6-AE82-4250-95F9-516F826EDEC5}" type="datetimeFigureOut">
              <a:rPr lang="en-US" smtClean="0"/>
              <a:pPr/>
              <a:t>6/16/2017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5A9B5-569C-41EC-BD7C-8CB2F73257EA}" type="slidenum">
              <a:rPr lang="en-US" smtClean="0"/>
              <a:pPr/>
              <a:t>‹#›</a:t>
            </a:fld>
            <a:endParaRPr lang="en-US"/>
          </a:p>
        </p:txBody>
      </p:sp>
    </p:spTree>
    <p:extLst>
      <p:ext uri="{BB962C8B-B14F-4D97-AF65-F5344CB8AC3E}">
        <p14:creationId xmlns:p14="http://schemas.microsoft.com/office/powerpoint/2010/main" xmlns="" val="234187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 Committees of Advertising Practice (CAP) write and maintain the UK Advertising Codes, which are administered by the Advertising Standards Authority. Also offer the industry authoritative advice and guidance on how to create campaigns that comply with the rules.</a:t>
            </a:r>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9840CAB-8813-4642-BC47-3268C84FD086}" type="slidenum">
              <a:rPr lang="en-GB" altLang="en-US" smtClean="0"/>
              <a:pPr eaLnBrk="1" hangingPunct="1">
                <a:spcBef>
                  <a:spcPct val="0"/>
                </a:spcBef>
              </a:pPr>
              <a:t>2</a:t>
            </a:fld>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382588" y="685800"/>
            <a:ext cx="6094412" cy="3429000"/>
          </a:xfrm>
          <a:ln/>
        </p:spPr>
      </p:sp>
      <p:sp>
        <p:nvSpPr>
          <p:cNvPr id="50179"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smtClean="0">
                <a:latin typeface="Arial" pitchFamily="34" charset="0"/>
              </a:rPr>
              <a:t>Many of you will recognise the names and the logos on this slide and if you don’t recognise the logos you can be guaranteed you have probably eaten their products e.g. MacPhie – supermarket breads and MacDonalds do-nuts.</a:t>
            </a:r>
          </a:p>
          <a:p>
            <a:endParaRPr lang="en-GB" altLang="en-US" smtClean="0">
              <a:latin typeface="Arial" pitchFamily="34" charset="0"/>
            </a:endParaRPr>
          </a:p>
          <a:p>
            <a:r>
              <a:rPr lang="en-GB" altLang="en-US" smtClean="0">
                <a:latin typeface="Arial" pitchFamily="34" charset="0"/>
              </a:rPr>
              <a:t>Many of whom are members of SFDF / FDF</a:t>
            </a:r>
          </a:p>
          <a:p>
            <a:endParaRPr lang="en-GB" altLang="en-US" smtClean="0">
              <a:latin typeface="Arial" pitchFamily="34" charset="0"/>
            </a:endParaRPr>
          </a:p>
          <a:p>
            <a:r>
              <a:rPr lang="en-GB" altLang="en-US" smtClean="0">
                <a:latin typeface="Arial" pitchFamily="34" charset="0"/>
              </a:rPr>
              <a:t>All of these companies, and many more, all need talented staff in a very wide variety of roles to make sure that you, as consumers, get the food you like and that it is made safely, packed to protect it, and reformulated to make it more healthy etc. etc. </a:t>
            </a:r>
          </a:p>
          <a:p>
            <a:endParaRPr lang="en-GB" altLang="en-US" smtClean="0">
              <a:latin typeface="Arial" pitchFamily="34" charset="0"/>
            </a:endParaRPr>
          </a:p>
          <a:p>
            <a:endParaRPr lang="en-GB"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31E644DC-494B-4165-A8A5-85EF3D98D94D}" type="slidenum">
              <a:rPr lang="en-GB" smtClean="0"/>
              <a:pPr>
                <a:defRPr/>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05A9B5-569C-41EC-BD7C-8CB2F73257EA}" type="slidenum">
              <a:rPr lang="en-US" smtClean="0"/>
              <a:pPr/>
              <a:t>7</a:t>
            </a:fld>
            <a:endParaRPr lang="en-US"/>
          </a:p>
        </p:txBody>
      </p:sp>
    </p:spTree>
    <p:extLst>
      <p:ext uri="{BB962C8B-B14F-4D97-AF65-F5344CB8AC3E}">
        <p14:creationId xmlns:p14="http://schemas.microsoft.com/office/powerpoint/2010/main" xmlns="" val="1280318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05A9B5-569C-41EC-BD7C-8CB2F73257EA}" type="slidenum">
              <a:rPr lang="en-US" smtClean="0"/>
              <a:pPr/>
              <a:t>8</a:t>
            </a:fld>
            <a:endParaRPr lang="en-US"/>
          </a:p>
        </p:txBody>
      </p:sp>
    </p:spTree>
    <p:extLst>
      <p:ext uri="{BB962C8B-B14F-4D97-AF65-F5344CB8AC3E}">
        <p14:creationId xmlns:p14="http://schemas.microsoft.com/office/powerpoint/2010/main" xmlns="" val="1280318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2192000"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DF-Scotland-Logo_Passionate_F&amp;D-White.png"/>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33820" b="25617"/>
          <a:stretch/>
        </p:blipFill>
        <p:spPr>
          <a:xfrm>
            <a:off x="8536080" y="143652"/>
            <a:ext cx="3543748" cy="1077448"/>
          </a:xfrm>
          <a:prstGeom prst="rect">
            <a:avLst/>
          </a:prstGeom>
        </p:spPr>
      </p:pic>
      <p:sp>
        <p:nvSpPr>
          <p:cNvPr id="12" name="Rectangle 11"/>
          <p:cNvSpPr/>
          <p:nvPr userDrawn="1"/>
        </p:nvSpPr>
        <p:spPr>
          <a:xfrm>
            <a:off x="0" y="6144696"/>
            <a:ext cx="12192000" cy="7133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67657" y="1484313"/>
            <a:ext cx="10761924" cy="2387600"/>
          </a:xfrm>
        </p:spPr>
        <p:txBody>
          <a:bodyPr anchor="b"/>
          <a:lstStyle>
            <a:lvl1pPr algn="l">
              <a:defRPr sz="60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67657" y="3800700"/>
            <a:ext cx="10761924" cy="676050"/>
          </a:xfrm>
        </p:spPr>
        <p:txBody>
          <a:bodyPr>
            <a:norm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7CEBE83-85D8-4AA1-B9F9-843E5E1C1E66}" type="datetimeFigureOut">
              <a:rPr lang="en-US" smtClean="0"/>
              <a:pPr/>
              <a:t>6/16/2017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3311-0ED2-4A5C-8A63-79AAB71FB53A}" type="slidenum">
              <a:rPr lang="en-US" smtClean="0"/>
              <a:pPr/>
              <a:t>‹#›</a:t>
            </a:fld>
            <a:endParaRPr lang="en-US"/>
          </a:p>
        </p:txBody>
      </p:sp>
      <p:sp>
        <p:nvSpPr>
          <p:cNvPr id="9" name="Text Placeholder 8"/>
          <p:cNvSpPr>
            <a:spLocks noGrp="1"/>
          </p:cNvSpPr>
          <p:nvPr>
            <p:ph type="body" sz="quarter" idx="13" hasCustomPrompt="1"/>
          </p:nvPr>
        </p:nvSpPr>
        <p:spPr>
          <a:xfrm>
            <a:off x="667657" y="5065284"/>
            <a:ext cx="10761924" cy="571500"/>
          </a:xfrm>
        </p:spPr>
        <p:txBody>
          <a:bodyPr/>
          <a:lstStyle>
            <a:lvl1pPr marL="0" indent="0">
              <a:spcBef>
                <a:spcPts val="0"/>
              </a:spcBef>
              <a:buNone/>
              <a:defRPr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Presenter Name</a:t>
            </a:r>
          </a:p>
          <a:p>
            <a:pPr lvl="0"/>
            <a:r>
              <a:rPr lang="en-GB" dirty="0"/>
              <a:t>Presenter Title</a:t>
            </a:r>
            <a:endParaRPr lang="en-US" dirty="0"/>
          </a:p>
        </p:txBody>
      </p:sp>
    </p:spTree>
    <p:extLst>
      <p:ext uri="{BB962C8B-B14F-4D97-AF65-F5344CB8AC3E}">
        <p14:creationId xmlns:p14="http://schemas.microsoft.com/office/powerpoint/2010/main" xmlns="" val="3001921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lvl1pPr>
          </a:lstStyle>
          <a:p>
            <a:pPr>
              <a:defRPr/>
            </a:pPr>
            <a:fld id="{F280C5C9-3AAB-4581-8640-A64F6DE31347}" type="datetimeFigureOut">
              <a:rPr lang="en-GB"/>
              <a:pPr>
                <a:defRPr/>
              </a:pPr>
              <a:t>16/06/2017</a:t>
            </a:fld>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6D7E6093-F7F8-46C7-AC9C-A11AAC8E8A32}" type="slidenum">
              <a:rPr lang="en-GB"/>
              <a:pPr>
                <a:defRPr/>
              </a:pPr>
              <a:t>‹#›</a:t>
            </a:fld>
            <a:endParaRPr lang="en-GB"/>
          </a:p>
        </p:txBody>
      </p:sp>
    </p:spTree>
    <p:extLst>
      <p:ext uri="{BB962C8B-B14F-4D97-AF65-F5344CB8AC3E}">
        <p14:creationId xmlns:p14="http://schemas.microsoft.com/office/powerpoint/2010/main" xmlns="" val="11328621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bg1"/>
        </a:solidFill>
        <a:effectLst/>
      </p:bgPr>
    </p:bg>
    <p:spTree>
      <p:nvGrpSpPr>
        <p:cNvPr id="1" name=""/>
        <p:cNvGrpSpPr/>
        <p:nvPr/>
      </p:nvGrpSpPr>
      <p:grpSpPr>
        <a:xfrm>
          <a:off x="0" y="0"/>
          <a:ext cx="0" cy="0"/>
          <a:chOff x="0" y="0"/>
          <a:chExt cx="0" cy="0"/>
        </a:xfrm>
      </p:grpSpPr>
      <p:sp>
        <p:nvSpPr>
          <p:cNvPr id="15" name="Picture Placeholder 2"/>
          <p:cNvSpPr>
            <a:spLocks noGrp="1"/>
          </p:cNvSpPr>
          <p:nvPr>
            <p:ph type="pic" idx="10"/>
          </p:nvPr>
        </p:nvSpPr>
        <p:spPr>
          <a:xfrm>
            <a:off x="0" y="1259552"/>
            <a:ext cx="12192000" cy="4889715"/>
          </a:xfrm>
        </p:spPr>
        <p:txBody>
          <a:bodyPr/>
          <a:lstStyle>
            <a:lvl1pPr marL="27305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Rectangle 13"/>
          <p:cNvSpPr/>
          <p:nvPr userDrawn="1"/>
        </p:nvSpPr>
        <p:spPr>
          <a:xfrm>
            <a:off x="0" y="6144696"/>
            <a:ext cx="12192000" cy="7133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12192000"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7161" y="68019"/>
            <a:ext cx="10761924" cy="974943"/>
          </a:xfrm>
        </p:spPr>
        <p:txBody>
          <a:bodyPr anchor="b">
            <a:normAutofit/>
          </a:bodyPr>
          <a:lstStyle>
            <a:lvl1pPr algn="l">
              <a:defRPr sz="36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657" y="6171454"/>
            <a:ext cx="10761924" cy="676050"/>
          </a:xfrm>
        </p:spPr>
        <p:txBody>
          <a:bodyPr anchor="ct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FDF-Scotland-Logo_Passionate_F&amp;D-White.png"/>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33820" b="25617"/>
          <a:stretch/>
        </p:blipFill>
        <p:spPr>
          <a:xfrm>
            <a:off x="8536080" y="143652"/>
            <a:ext cx="3543748" cy="1077448"/>
          </a:xfrm>
          <a:prstGeom prst="rect">
            <a:avLst/>
          </a:prstGeom>
        </p:spPr>
      </p:pic>
    </p:spTree>
    <p:extLst>
      <p:ext uri="{BB962C8B-B14F-4D97-AF65-F5344CB8AC3E}">
        <p14:creationId xmlns:p14="http://schemas.microsoft.com/office/powerpoint/2010/main" xmlns="" val="1747520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90549" y="1635125"/>
            <a:ext cx="11017897" cy="4351338"/>
          </a:xfrm>
        </p:spPr>
        <p:txBody>
          <a:bodyPr/>
          <a:lstStyle>
            <a:lvl1pPr>
              <a:lnSpc>
                <a:spcPct val="100000"/>
              </a:lnSpc>
              <a:spcAft>
                <a:spcPts val="300"/>
              </a:spcAft>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buClr>
                <a:schemeClr val="accent1"/>
              </a:buClr>
              <a:defRPr/>
            </a:lvl4pPr>
            <a:lvl5pPr>
              <a:lnSpc>
                <a:spcPct val="100000"/>
              </a:lnSpc>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CEBE83-85D8-4AA1-B9F9-843E5E1C1E66}" type="datetimeFigureOut">
              <a:rPr lang="en-US" smtClean="0"/>
              <a:pPr/>
              <a:t>6/16/2017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3311-0ED2-4A5C-8A63-79AAB71FB53A}" type="slidenum">
              <a:rPr lang="en-US" smtClean="0"/>
              <a:pPr/>
              <a:t>‹#›</a:t>
            </a:fld>
            <a:endParaRPr lang="en-US"/>
          </a:p>
        </p:txBody>
      </p:sp>
    </p:spTree>
    <p:extLst>
      <p:ext uri="{BB962C8B-B14F-4D97-AF65-F5344CB8AC3E}">
        <p14:creationId xmlns:p14="http://schemas.microsoft.com/office/powerpoint/2010/main" xmlns="" val="4096437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with sub title">
    <p:spTree>
      <p:nvGrpSpPr>
        <p:cNvPr id="1" name=""/>
        <p:cNvGrpSpPr/>
        <p:nvPr/>
      </p:nvGrpSpPr>
      <p:grpSpPr>
        <a:xfrm>
          <a:off x="0" y="0"/>
          <a:ext cx="0" cy="0"/>
          <a:chOff x="0" y="0"/>
          <a:chExt cx="0" cy="0"/>
        </a:xfrm>
      </p:grpSpPr>
      <p:sp>
        <p:nvSpPr>
          <p:cNvPr id="2" name="Title 1"/>
          <p:cNvSpPr>
            <a:spLocks noGrp="1"/>
          </p:cNvSpPr>
          <p:nvPr>
            <p:ph type="title"/>
          </p:nvPr>
        </p:nvSpPr>
        <p:spPr>
          <a:xfrm>
            <a:off x="571500" y="384175"/>
            <a:ext cx="9486900" cy="644525"/>
          </a:xfrm>
        </p:spPr>
        <p:txBody>
          <a:bodyPr/>
          <a:lstStyle/>
          <a:p>
            <a:r>
              <a:rPr lang="en-US" dirty="0"/>
              <a:t>Click to edit Master title style</a:t>
            </a:r>
          </a:p>
        </p:txBody>
      </p:sp>
      <p:sp>
        <p:nvSpPr>
          <p:cNvPr id="3" name="Content Placeholder 2"/>
          <p:cNvSpPr>
            <a:spLocks noGrp="1"/>
          </p:cNvSpPr>
          <p:nvPr>
            <p:ph idx="1"/>
          </p:nvPr>
        </p:nvSpPr>
        <p:spPr>
          <a:xfrm>
            <a:off x="571500" y="2019299"/>
            <a:ext cx="10515600" cy="396716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CEBE83-85D8-4AA1-B9F9-843E5E1C1E66}" type="datetimeFigureOut">
              <a:rPr lang="en-US" smtClean="0"/>
              <a:pPr/>
              <a:t>6/16/2017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3311-0ED2-4A5C-8A63-79AAB71FB53A}" type="slidenum">
              <a:rPr lang="en-US" smtClean="0"/>
              <a:pPr/>
              <a:t>‹#›</a:t>
            </a:fld>
            <a:endParaRPr lang="en-US"/>
          </a:p>
        </p:txBody>
      </p:sp>
      <p:sp>
        <p:nvSpPr>
          <p:cNvPr id="8" name="Text Placeholder 7"/>
          <p:cNvSpPr>
            <a:spLocks noGrp="1"/>
          </p:cNvSpPr>
          <p:nvPr>
            <p:ph type="body" sz="quarter" idx="13" hasCustomPrompt="1"/>
          </p:nvPr>
        </p:nvSpPr>
        <p:spPr>
          <a:xfrm>
            <a:off x="571500" y="1466850"/>
            <a:ext cx="9486900" cy="514350"/>
          </a:xfrm>
        </p:spPr>
        <p:txBody>
          <a:bodyPr>
            <a:noAutofit/>
          </a:bodyPr>
          <a:lstStyle>
            <a:lvl1pPr marL="0" indent="0">
              <a:buNone/>
              <a:defRPr sz="2800">
                <a:solidFill>
                  <a:schemeClr val="tx2"/>
                </a:solidFill>
              </a:defRPr>
            </a:lvl1pPr>
            <a:lvl2pPr marL="457200" indent="0">
              <a:buNone/>
              <a:defRPr sz="3600">
                <a:solidFill>
                  <a:schemeClr val="tx2"/>
                </a:solidFill>
              </a:defRPr>
            </a:lvl2pPr>
            <a:lvl3pPr marL="914400" indent="0">
              <a:buNone/>
              <a:defRPr sz="3600">
                <a:solidFill>
                  <a:schemeClr val="tx2"/>
                </a:solidFill>
              </a:defRPr>
            </a:lvl3pPr>
            <a:lvl4pPr marL="1371600" indent="0">
              <a:buNone/>
              <a:defRPr sz="3600">
                <a:solidFill>
                  <a:schemeClr val="tx2"/>
                </a:solidFill>
              </a:defRPr>
            </a:lvl4pPr>
            <a:lvl5pPr marL="1828800" indent="0">
              <a:buNone/>
              <a:defRPr sz="3600">
                <a:solidFill>
                  <a:schemeClr val="tx2"/>
                </a:solidFill>
              </a:defRPr>
            </a:lvl5pPr>
          </a:lstStyle>
          <a:p>
            <a:pPr lvl="0"/>
            <a:r>
              <a:rPr lang="en-US" dirty="0"/>
              <a:t>Edit subtitle</a:t>
            </a:r>
          </a:p>
        </p:txBody>
      </p:sp>
    </p:spTree>
    <p:extLst>
      <p:ext uri="{BB962C8B-B14F-4D97-AF65-F5344CB8AC3E}">
        <p14:creationId xmlns:p14="http://schemas.microsoft.com/office/powerpoint/2010/main" xmlns="" val="1878493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6728" y="1593081"/>
            <a:ext cx="5181600" cy="4351338"/>
          </a:xfrm>
        </p:spPr>
        <p:txBody>
          <a:bodyPr/>
          <a:lstStyle>
            <a:lvl1pPr>
              <a:lnSpc>
                <a:spcPct val="100000"/>
              </a:lnSpc>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1593081"/>
            <a:ext cx="5181600" cy="4351338"/>
          </a:xfrm>
        </p:spPr>
        <p:txBody>
          <a:bodyPr/>
          <a:lstStyle>
            <a:lvl1pPr>
              <a:buClr>
                <a:schemeClr val="accent1"/>
              </a:buClr>
              <a:defRPr/>
            </a:lvl1pPr>
            <a:lvl2pPr>
              <a:buClr>
                <a:schemeClr val="accent1"/>
              </a:buClr>
              <a:defRPr/>
            </a:lvl2pPr>
            <a:lvl3pPr>
              <a:lnSpc>
                <a:spcPct val="100000"/>
              </a:lnSpc>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7CEBE83-85D8-4AA1-B9F9-843E5E1C1E66}" type="datetimeFigureOut">
              <a:rPr lang="en-US" smtClean="0"/>
              <a:pPr/>
              <a:t>6/16/2017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3311-0ED2-4A5C-8A63-79AAB71FB53A}" type="slidenum">
              <a:rPr lang="en-US" smtClean="0"/>
              <a:pPr/>
              <a:t>‹#›</a:t>
            </a:fld>
            <a:endParaRPr lang="en-US"/>
          </a:p>
        </p:txBody>
      </p:sp>
    </p:spTree>
    <p:extLst>
      <p:ext uri="{BB962C8B-B14F-4D97-AF65-F5344CB8AC3E}">
        <p14:creationId xmlns:p14="http://schemas.microsoft.com/office/powerpoint/2010/main" xmlns="" val="1118361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with sub 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2138" y="1497283"/>
            <a:ext cx="5157787" cy="515172"/>
          </a:xfrm>
        </p:spPr>
        <p:txBody>
          <a:bodyPr anchor="t"/>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92138" y="2106539"/>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24550" y="1497283"/>
            <a:ext cx="5183188" cy="515172"/>
          </a:xfrm>
        </p:spPr>
        <p:txBody>
          <a:bodyPr anchor="t"/>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924550" y="2106539"/>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7CEBE83-85D8-4AA1-B9F9-843E5E1C1E66}" type="datetimeFigureOut">
              <a:rPr lang="en-US" smtClean="0"/>
              <a:pPr/>
              <a:t>6/16/2017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E3311-0ED2-4A5C-8A63-79AAB71FB53A}"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821217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CEBE83-85D8-4AA1-B9F9-843E5E1C1E66}" type="datetimeFigureOut">
              <a:rPr lang="en-US" smtClean="0"/>
              <a:pPr/>
              <a:t>6/16/2017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E3311-0ED2-4A5C-8A63-79AAB71FB53A}" type="slidenum">
              <a:rPr lang="en-US" smtClean="0"/>
              <a:pPr/>
              <a:t>‹#›</a:t>
            </a:fld>
            <a:endParaRPr lang="en-US"/>
          </a:p>
        </p:txBody>
      </p:sp>
    </p:spTree>
    <p:extLst>
      <p:ext uri="{BB962C8B-B14F-4D97-AF65-F5344CB8AC3E}">
        <p14:creationId xmlns:p14="http://schemas.microsoft.com/office/powerpoint/2010/main" xmlns="" val="236006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CEBE83-85D8-4AA1-B9F9-843E5E1C1E66}" type="datetimeFigureOut">
              <a:rPr lang="en-US" smtClean="0"/>
              <a:pPr/>
              <a:t>6/16/2017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E3311-0ED2-4A5C-8A63-79AAB71FB53A}" type="slidenum">
              <a:rPr lang="en-US" smtClean="0"/>
              <a:pPr/>
              <a:t>‹#›</a:t>
            </a:fld>
            <a:endParaRPr lang="en-US"/>
          </a:p>
        </p:txBody>
      </p:sp>
    </p:spTree>
    <p:extLst>
      <p:ext uri="{BB962C8B-B14F-4D97-AF65-F5344CB8AC3E}">
        <p14:creationId xmlns:p14="http://schemas.microsoft.com/office/powerpoint/2010/main" xmlns="" val="320730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39113" y="1539875"/>
            <a:ext cx="7107238" cy="4651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71501" y="1539875"/>
            <a:ext cx="4195296" cy="4651375"/>
          </a:xfrm>
        </p:spPr>
        <p:txBody>
          <a:bodyPr>
            <a:normAutofit/>
          </a:bodyPr>
          <a:lstStyle>
            <a:lvl1pPr marL="285750" indent="-285750">
              <a:lnSpc>
                <a:spcPct val="100000"/>
              </a:lnSpc>
              <a:spcAft>
                <a:spcPts val="300"/>
              </a:spcAft>
              <a:buFont typeface="Arial"/>
              <a:buChar char="•"/>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CEBE83-85D8-4AA1-B9F9-843E5E1C1E66}" type="datetimeFigureOut">
              <a:rPr lang="en-US" smtClean="0"/>
              <a:pPr/>
              <a:t>6/16/2017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3311-0ED2-4A5C-8A63-79AAB71FB53A}"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141471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192000"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DF-Scotland-Logo-White.png"/>
          <p:cNvPicPr>
            <a:picLocks noChangeAspect="1"/>
          </p:cNvPicPr>
          <p:nvPr userDrawn="1"/>
        </p:nvPicPr>
        <p:blipFill>
          <a:blip r:embed="rId12" cstate="print">
            <a:extLst>
              <a:ext uri="{28A0092B-C50C-407E-A947-70E740481C1C}">
                <a14:useLocalDpi xmlns:a14="http://schemas.microsoft.com/office/drawing/2010/main" xmlns="" val="0"/>
              </a:ext>
            </a:extLst>
          </a:blip>
          <a:stretch>
            <a:fillRect/>
          </a:stretch>
        </p:blipFill>
        <p:spPr>
          <a:xfrm>
            <a:off x="10462190" y="81090"/>
            <a:ext cx="1340558" cy="1201064"/>
          </a:xfrm>
          <a:prstGeom prst="rect">
            <a:avLst/>
          </a:prstGeom>
        </p:spPr>
      </p:pic>
      <p:sp>
        <p:nvSpPr>
          <p:cNvPr id="2" name="Title Placeholder 1"/>
          <p:cNvSpPr>
            <a:spLocks noGrp="1"/>
          </p:cNvSpPr>
          <p:nvPr>
            <p:ph type="title"/>
          </p:nvPr>
        </p:nvSpPr>
        <p:spPr>
          <a:xfrm>
            <a:off x="571500" y="384175"/>
            <a:ext cx="9486900" cy="644525"/>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590550" y="16351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8843"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EBE83-85D8-4AA1-B9F9-843E5E1C1E66}" type="datetimeFigureOut">
              <a:rPr lang="en-US" smtClean="0"/>
              <a:pPr/>
              <a:t>6/16/2017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712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E3311-0ED2-4A5C-8A63-79AAB71FB53A}" type="slidenum">
              <a:rPr lang="en-US" smtClean="0"/>
              <a:pPr/>
              <a:t>‹#›</a:t>
            </a:fld>
            <a:endParaRPr lang="en-US"/>
          </a:p>
        </p:txBody>
      </p:sp>
    </p:spTree>
    <p:extLst>
      <p:ext uri="{BB962C8B-B14F-4D97-AF65-F5344CB8AC3E}">
        <p14:creationId xmlns:p14="http://schemas.microsoft.com/office/powerpoint/2010/main" xmlns="" val="1053811448"/>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0" r:id="rId4"/>
    <p:sldLayoutId id="2147483652" r:id="rId5"/>
    <p:sldLayoutId id="2147483653" r:id="rId6"/>
    <p:sldLayoutId id="2147483654" r:id="rId7"/>
    <p:sldLayoutId id="2147483655" r:id="rId8"/>
    <p:sldLayoutId id="2147483657" r:id="rId9"/>
    <p:sldLayoutId id="2147483664" r:id="rId10"/>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jpeg"/><Relationship Id="rId18" Type="http://schemas.openxmlformats.org/officeDocument/2006/relationships/image" Target="../media/image18.jpeg"/><Relationship Id="rId26" Type="http://schemas.openxmlformats.org/officeDocument/2006/relationships/hyperlink" Target="http://www.britvic.co.uk/en.aspx" TargetMode="External"/><Relationship Id="rId39" Type="http://schemas.openxmlformats.org/officeDocument/2006/relationships/hyperlink" Target="http://www.devro.com/home/" TargetMode="External"/><Relationship Id="rId3" Type="http://schemas.openxmlformats.org/officeDocument/2006/relationships/image" Target="../media/image4.png"/><Relationship Id="rId21" Type="http://schemas.openxmlformats.org/officeDocument/2006/relationships/image" Target="../media/image21.png"/><Relationship Id="rId34" Type="http://schemas.openxmlformats.org/officeDocument/2006/relationships/hyperlink" Target="http://www.coca-cola.co.uk/" TargetMode="External"/><Relationship Id="rId42" Type="http://schemas.openxmlformats.org/officeDocument/2006/relationships/image" Target="../media/image34.png"/><Relationship Id="rId47" Type="http://schemas.openxmlformats.org/officeDocument/2006/relationships/image" Target="../media/image39.jpe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7.jpeg"/><Relationship Id="rId25" Type="http://schemas.openxmlformats.org/officeDocument/2006/relationships/image" Target="../media/image25.png"/><Relationship Id="rId33" Type="http://schemas.openxmlformats.org/officeDocument/2006/relationships/image" Target="../media/image29.png"/><Relationship Id="rId38" Type="http://schemas.openxmlformats.org/officeDocument/2006/relationships/image" Target="../media/image32.png"/><Relationship Id="rId46"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16.jpeg"/><Relationship Id="rId20" Type="http://schemas.openxmlformats.org/officeDocument/2006/relationships/image" Target="../media/image20.jpeg"/><Relationship Id="rId29" Type="http://schemas.openxmlformats.org/officeDocument/2006/relationships/image" Target="../media/image27.png"/><Relationship Id="rId41" Type="http://schemas.openxmlformats.org/officeDocument/2006/relationships/hyperlink" Target="http://www.abf.co.uk/default.aspx" TargetMode="External"/><Relationship Id="rId1" Type="http://schemas.openxmlformats.org/officeDocument/2006/relationships/slideLayout" Target="../slideLayouts/slideLayout10.xml"/><Relationship Id="rId6" Type="http://schemas.openxmlformats.org/officeDocument/2006/relationships/image" Target="../media/image7.jpeg"/><Relationship Id="rId11" Type="http://schemas.openxmlformats.org/officeDocument/2006/relationships/image" Target="../media/image11.jpeg"/><Relationship Id="rId24" Type="http://schemas.openxmlformats.org/officeDocument/2006/relationships/image" Target="../media/image24.png"/><Relationship Id="rId32" Type="http://schemas.openxmlformats.org/officeDocument/2006/relationships/hyperlink" Target="http://www.elizabethshaw.co.uk/" TargetMode="External"/><Relationship Id="rId37" Type="http://schemas.openxmlformats.org/officeDocument/2006/relationships/hyperlink" Target="http://www.apetito.co.uk/" TargetMode="External"/><Relationship Id="rId40" Type="http://schemas.openxmlformats.org/officeDocument/2006/relationships/image" Target="../media/image33.png"/><Relationship Id="rId45" Type="http://schemas.openxmlformats.org/officeDocument/2006/relationships/image" Target="../media/image37.png"/><Relationship Id="rId5" Type="http://schemas.openxmlformats.org/officeDocument/2006/relationships/image" Target="../media/image6.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hyperlink" Target="http://www2.haribo.com/" TargetMode="External"/><Relationship Id="rId36" Type="http://schemas.openxmlformats.org/officeDocument/2006/relationships/image" Target="../media/image31.jpe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28.png"/><Relationship Id="rId44" Type="http://schemas.openxmlformats.org/officeDocument/2006/relationships/image" Target="../media/image36.jpeg"/><Relationship Id="rId4" Type="http://schemas.openxmlformats.org/officeDocument/2006/relationships/image" Target="../media/image5.jpeg"/><Relationship Id="rId9" Type="http://schemas.openxmlformats.org/officeDocument/2006/relationships/hyperlink" Target="http://www.oetker.co.uk/oetker_uk/html/default/acia-5cjl64.en.html" TargetMode="External"/><Relationship Id="rId14" Type="http://schemas.openxmlformats.org/officeDocument/2006/relationships/image" Target="../media/image14.png"/><Relationship Id="rId22" Type="http://schemas.openxmlformats.org/officeDocument/2006/relationships/image" Target="../media/image22.jpeg"/><Relationship Id="rId27" Type="http://schemas.openxmlformats.org/officeDocument/2006/relationships/image" Target="../media/image26.png"/><Relationship Id="rId30" Type="http://schemas.openxmlformats.org/officeDocument/2006/relationships/hyperlink" Target="http://www.macphie.com/" TargetMode="External"/><Relationship Id="rId35" Type="http://schemas.openxmlformats.org/officeDocument/2006/relationships/image" Target="../media/image30.jpeg"/><Relationship Id="rId43" Type="http://schemas.openxmlformats.org/officeDocument/2006/relationships/image" Target="../media/image35.png"/><Relationship Id="rId48"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3" Type="http://schemas.openxmlformats.org/officeDocument/2006/relationships/hyperlink" Target="https://www.google.co.uk/search?q=RHET+logo&amp;biw=1920&amp;bih=901&amp;site=webhp&amp;tbm=isch&amp;imgil=FAk9E3rq29qJKM:;FS7vEdXgJSoL9M;https://twitter.com/therhet&amp;source=iu&amp;pf=m&amp;fir=FAk9E3rq29qJKM:,FS7vEdXgJSoL9M,_&amp;usg=__BOPPl7wmskPS2LcL-t76G65amaA=&amp;ved=0ahUKEwjanP_R65bSAhUlJsAKHfMJBMMQyjcIJw&amp;ei=ccWmWJqgIaXMgAbzk5CYDA" TargetMode="Externa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www.fdfscotland.org.uk/sfdf/schools_programme/resources/" TargetMode="External"/><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fontScale="90000"/>
          </a:bodyPr>
          <a:lstStyle/>
          <a:p>
            <a:r>
              <a:rPr lang="en-GB" dirty="0"/>
              <a:t>What’s the fuss about the food industry? </a:t>
            </a:r>
            <a:br>
              <a:rPr lang="en-GB" dirty="0"/>
            </a:br>
            <a:endParaRPr lang="en-US" dirty="0"/>
          </a:p>
        </p:txBody>
      </p:sp>
      <p:sp>
        <p:nvSpPr>
          <p:cNvPr id="9" name="Subtitle 8"/>
          <p:cNvSpPr>
            <a:spLocks noGrp="1"/>
          </p:cNvSpPr>
          <p:nvPr>
            <p:ph type="subTitle" idx="1"/>
          </p:nvPr>
        </p:nvSpPr>
        <p:spPr/>
        <p:txBody>
          <a:bodyPr/>
          <a:lstStyle/>
          <a:p>
            <a:endParaRPr lang="en-US" dirty="0"/>
          </a:p>
        </p:txBody>
      </p:sp>
      <p:sp>
        <p:nvSpPr>
          <p:cNvPr id="10" name="Text Placeholder 9"/>
          <p:cNvSpPr>
            <a:spLocks noGrp="1"/>
          </p:cNvSpPr>
          <p:nvPr>
            <p:ph type="body" sz="quarter" idx="13"/>
          </p:nvPr>
        </p:nvSpPr>
        <p:spPr/>
        <p:txBody>
          <a:bodyPr/>
          <a:lstStyle/>
          <a:p>
            <a:r>
              <a:rPr lang="en-US" dirty="0" smtClean="0"/>
              <a:t>Moira Stalker</a:t>
            </a: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6494" y="3701937"/>
            <a:ext cx="9004300" cy="1335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1276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Machine_operator.png"/>
          <p:cNvPicPr>
            <a:picLocks noGrp="1" noChangeAspect="1"/>
          </p:cNvPicPr>
          <p:nvPr>
            <p:ph type="pic" idx="10"/>
          </p:nvPr>
        </p:nvPicPr>
        <p:blipFill>
          <a:blip r:embed="rId2" cstate="print">
            <a:extLst>
              <a:ext uri="{28A0092B-C50C-407E-A947-70E740481C1C}">
                <a14:useLocalDpi xmlns:a14="http://schemas.microsoft.com/office/drawing/2010/main" xmlns=""/>
              </a:ext>
            </a:extLst>
          </a:blip>
          <a:srcRect/>
          <a:stretch>
            <a:fillRect/>
          </a:stretch>
        </p:blipFill>
        <p:spPr>
          <a:xfrm>
            <a:off x="0" y="1258888"/>
            <a:ext cx="12192000" cy="4891087"/>
          </a:xfrm>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r>
              <a:rPr lang="en-US" dirty="0" smtClean="0"/>
              <a:t>Good luck and enjoy!</a:t>
            </a:r>
            <a:endParaRPr lang="en-US" dirty="0"/>
          </a:p>
        </p:txBody>
      </p:sp>
    </p:spTree>
    <p:extLst>
      <p:ext uri="{BB962C8B-B14F-4D97-AF65-F5344CB8AC3E}">
        <p14:creationId xmlns:p14="http://schemas.microsoft.com/office/powerpoint/2010/main" xmlns="" val="1214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377190" y="157161"/>
            <a:ext cx="8735483"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b="1" dirty="0" smtClean="0">
                <a:solidFill>
                  <a:schemeClr val="bg1"/>
                </a:solidFill>
              </a:rPr>
              <a:t>Who are FDF Scotland?</a:t>
            </a:r>
            <a:endParaRPr lang="en-GB" altLang="en-US" b="1" dirty="0">
              <a:solidFill>
                <a:schemeClr val="bg1"/>
              </a:solidFill>
            </a:endParaRPr>
          </a:p>
        </p:txBody>
      </p:sp>
      <p:sp>
        <p:nvSpPr>
          <p:cNvPr id="2" name="TextBox 1"/>
          <p:cNvSpPr txBox="1"/>
          <p:nvPr/>
        </p:nvSpPr>
        <p:spPr>
          <a:xfrm>
            <a:off x="160020" y="1474470"/>
            <a:ext cx="11727180" cy="369332"/>
          </a:xfrm>
          <a:prstGeom prst="rect">
            <a:avLst/>
          </a:prstGeom>
          <a:noFill/>
        </p:spPr>
        <p:txBody>
          <a:bodyPr wrap="square" rtlCol="0">
            <a:spAutoFit/>
          </a:bodyPr>
          <a:lstStyle/>
          <a:p>
            <a:endParaRPr lang="en-GB" dirty="0"/>
          </a:p>
        </p:txBody>
      </p:sp>
      <p:sp>
        <p:nvSpPr>
          <p:cNvPr id="3" name="Rectangle 2"/>
          <p:cNvSpPr/>
          <p:nvPr/>
        </p:nvSpPr>
        <p:spPr>
          <a:xfrm>
            <a:off x="377190" y="1474470"/>
            <a:ext cx="11407140" cy="4524315"/>
          </a:xfrm>
          <a:prstGeom prst="rect">
            <a:avLst/>
          </a:prstGeom>
        </p:spPr>
        <p:txBody>
          <a:bodyPr wrap="square">
            <a:spAutoFit/>
          </a:bodyPr>
          <a:lstStyle/>
          <a:p>
            <a:r>
              <a:rPr lang="en-GB" sz="3600" b="1" dirty="0" smtClean="0"/>
              <a:t>The Scottish team at FDF - An independent trade association representing </a:t>
            </a:r>
            <a:r>
              <a:rPr lang="en-GB" sz="3600" b="1" dirty="0"/>
              <a:t>food and </a:t>
            </a:r>
            <a:r>
              <a:rPr lang="en-GB" sz="3600" b="1" dirty="0" smtClean="0"/>
              <a:t>drink manufacturers across the UK</a:t>
            </a:r>
          </a:p>
          <a:p>
            <a:endParaRPr lang="en-GB" sz="3600" b="1" dirty="0">
              <a:effectLst/>
            </a:endParaRPr>
          </a:p>
          <a:p>
            <a:r>
              <a:rPr lang="en-GB" sz="3600" b="1" dirty="0" smtClean="0"/>
              <a:t>Not for profit – we raise our money from membership fees and events and training courses</a:t>
            </a:r>
          </a:p>
          <a:p>
            <a:endParaRPr lang="en-GB" b="1" dirty="0"/>
          </a:p>
          <a:p>
            <a:endParaRPr lang="en-GB" b="1" dirty="0" smtClean="0"/>
          </a:p>
          <a:p>
            <a:endParaRPr lang="en-GB" b="1" dirty="0">
              <a:effectLst/>
            </a:endParaRPr>
          </a:p>
          <a:p>
            <a:endParaRPr lang="en-GB" b="1" dirty="0" smtClean="0"/>
          </a:p>
        </p:txBody>
      </p:sp>
    </p:spTree>
    <p:extLst>
      <p:ext uri="{BB962C8B-B14F-4D97-AF65-F5344CB8AC3E}">
        <p14:creationId xmlns:p14="http://schemas.microsoft.com/office/powerpoint/2010/main" xmlns="" val="794294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239185" y="231775"/>
            <a:ext cx="40911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2400" b="1">
                <a:solidFill>
                  <a:schemeClr val="bg1"/>
                </a:solidFill>
              </a:rPr>
              <a:t>300+ members including…</a:t>
            </a:r>
          </a:p>
        </p:txBody>
      </p:sp>
      <p:pic>
        <p:nvPicPr>
          <p:cNvPr id="41987" name="Picture 4" descr="kellog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5059" y="1272417"/>
            <a:ext cx="1377949"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5" descr="Wbix food c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36251" y="1927225"/>
            <a:ext cx="98848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10" descr="Alpro logo"/>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35051" y="3417888"/>
            <a:ext cx="1115483"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11" descr="Dorset Cereals"/>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6684" y="1345407"/>
            <a:ext cx="1623483"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12" descr="Rachels Organics"/>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155767" y="1375492"/>
            <a:ext cx="1422400" cy="40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2" name="Picture 13" descr="Fage Logo"/>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515601" y="4046539"/>
            <a:ext cx="1062567"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3" name="Picture 14" descr="Dr. Oetker">
            <a:hlinkClick r:id="rId9"/>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322918" y="4924426"/>
            <a:ext cx="1060449"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4" name="Picture 15" descr="Logo%20-%20McCain"/>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793318" y="4857750"/>
            <a:ext cx="1274233" cy="54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5" name="Picture 18" descr="Unilever UK logo"/>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909051" y="4600576"/>
            <a:ext cx="1083733"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6" name="Picture 19" descr="logo"/>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413251" y="2549526"/>
            <a:ext cx="2760133" cy="28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7" name="Picture 2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5223933" y="3067051"/>
            <a:ext cx="1608667" cy="722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998" name="Picture 2" descr="http://www.kamcity.com/kamlogos/logos/warburtons.gif"/>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5346700" y="1552576"/>
            <a:ext cx="1720851"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9" name="Picture 4" descr="http://www.kamcity.com/kamlogos/logos/unb.jp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3488267" y="3417889"/>
            <a:ext cx="13335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0" name="Picture 6" descr="http://www.kamcity.com/kamlogos/logos/Mars.jp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7306734" y="3378201"/>
            <a:ext cx="1602317"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1" name="Picture 8" descr="PepsiCo home"/>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7162800" y="5543550"/>
            <a:ext cx="1890184"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2" name="Picture 10" descr="http://www.kamcity.com/kamlogos/logos/kraft.gif"/>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5052485" y="4011614"/>
            <a:ext cx="161290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3" name="Picture 12" descr="http://www.kamcity.com/kamlogos/logos/gsk.jpg"/>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7937501" y="2127251"/>
            <a:ext cx="194310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4" name="Picture 14" descr="http://www.kamcity.com/kamlogos/logos/hovis.gif"/>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7327900" y="3944938"/>
            <a:ext cx="127000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5" name="Picture 16" descr="http://www.kamcity.com/kamlogos/logos/bird-eye.jp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5410200" y="5992814"/>
            <a:ext cx="1593851"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6" name="Picture 18" descr="http://www.kamcity.com/kamlogos/logos/Burtonsfoods.gif"/>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2383367" y="1245395"/>
            <a:ext cx="1280584" cy="61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7" name="Picture 20" descr="http://www.kamcity.com/kamlogos/logos/cargill.gif"/>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10155767" y="5129213"/>
            <a:ext cx="1839384"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8" name="Picture 22" descr="http://www.kamcity.com/kamlogos/logos/n_cplogo.gif"/>
          <p:cNvPicPr>
            <a:picLocks noChangeAspect="1" noChangeArrowheads="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207434" y="3067050"/>
            <a:ext cx="32893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09" name="Picture 24" descr="Britvic Soft Drinks">
            <a:hlinkClick r:id="rId26" tooltip="Britvic"/>
          </p:cNvPr>
          <p:cNvPicPr>
            <a:picLocks noChangeAspect="1" noChangeArrowheads="1"/>
          </p:cNvPicPr>
          <p:nvPr/>
        </p:nvPicPr>
        <p:blipFill>
          <a:blip r:embed="rId27" cstate="print">
            <a:extLst>
              <a:ext uri="{28A0092B-C50C-407E-A947-70E740481C1C}">
                <a14:useLocalDpi xmlns:a14="http://schemas.microsoft.com/office/drawing/2010/main" xmlns="" val="0"/>
              </a:ext>
            </a:extLst>
          </a:blip>
          <a:srcRect/>
          <a:stretch>
            <a:fillRect/>
          </a:stretch>
        </p:blipFill>
        <p:spPr bwMode="auto">
          <a:xfrm>
            <a:off x="7848600" y="2776538"/>
            <a:ext cx="160231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0" name="Picture 26" descr="HARIBO Logo">
            <a:hlinkClick r:id="rId28"/>
          </p:cNvPr>
          <p:cNvPicPr>
            <a:picLocks noChangeAspect="1" noChangeArrowheads="1"/>
          </p:cNvPicPr>
          <p:nvPr/>
        </p:nvPicPr>
        <p:blipFill>
          <a:blip r:embed="rId29" cstate="print">
            <a:extLst>
              <a:ext uri="{28A0092B-C50C-407E-A947-70E740481C1C}">
                <a14:useLocalDpi xmlns:a14="http://schemas.microsoft.com/office/drawing/2010/main" xmlns="" val="0"/>
              </a:ext>
            </a:extLst>
          </a:blip>
          <a:srcRect/>
          <a:stretch>
            <a:fillRect/>
          </a:stretch>
        </p:blipFill>
        <p:spPr bwMode="auto">
          <a:xfrm>
            <a:off x="656167" y="4278313"/>
            <a:ext cx="1816100"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1" name="Picture 34" descr="http://www.macphie.com/sites/macphie.com/files/macphienew_logo.png">
            <a:hlinkClick r:id="rId30"/>
          </p:cNvPr>
          <p:cNvPicPr>
            <a:picLocks noChangeAspect="1" noChangeArrowheads="1"/>
          </p:cNvPicPr>
          <p:nvPr/>
        </p:nvPicPr>
        <p:blipFill>
          <a:blip r:embed="rId31" cstate="print">
            <a:extLst>
              <a:ext uri="{28A0092B-C50C-407E-A947-70E740481C1C}">
                <a14:useLocalDpi xmlns:a14="http://schemas.microsoft.com/office/drawing/2010/main" xmlns="" val="0"/>
              </a:ext>
            </a:extLst>
          </a:blip>
          <a:srcRect r="81842"/>
          <a:stretch>
            <a:fillRect/>
          </a:stretch>
        </p:blipFill>
        <p:spPr bwMode="auto">
          <a:xfrm>
            <a:off x="9831918" y="2868613"/>
            <a:ext cx="1221316"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2" name="Picture 36" descr="Elizabeth Shaw">
            <a:hlinkClick r:id="rId32"/>
          </p:cNvPr>
          <p:cNvPicPr>
            <a:picLocks noChangeAspect="1" noChangeArrowheads="1"/>
          </p:cNvPicPr>
          <p:nvPr/>
        </p:nvPicPr>
        <p:blipFill>
          <a:blip r:embed="rId33" cstate="print">
            <a:extLst>
              <a:ext uri="{28A0092B-C50C-407E-A947-70E740481C1C}">
                <a14:useLocalDpi xmlns:a14="http://schemas.microsoft.com/office/drawing/2010/main" xmlns="" val="0"/>
              </a:ext>
            </a:extLst>
          </a:blip>
          <a:srcRect/>
          <a:stretch>
            <a:fillRect/>
          </a:stretch>
        </p:blipFill>
        <p:spPr bwMode="auto">
          <a:xfrm>
            <a:off x="505885" y="6064250"/>
            <a:ext cx="244263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3" name="Picture 36" descr="Coca‑Cola Great Britain">
            <a:hlinkClick r:id="rId34"/>
          </p:cNvPr>
          <p:cNvPicPr>
            <a:picLocks noChangeAspect="1" noChangeArrowheads="1"/>
          </p:cNvPicPr>
          <p:nvPr/>
        </p:nvPicPr>
        <p:blipFill>
          <a:blip r:embed="rId35" cstate="print">
            <a:extLst>
              <a:ext uri="{28A0092B-C50C-407E-A947-70E740481C1C}">
                <a14:useLocalDpi xmlns:a14="http://schemas.microsoft.com/office/drawing/2010/main" xmlns="" val="0"/>
              </a:ext>
            </a:extLst>
          </a:blip>
          <a:srcRect/>
          <a:stretch>
            <a:fillRect/>
          </a:stretch>
        </p:blipFill>
        <p:spPr bwMode="auto">
          <a:xfrm>
            <a:off x="2846918" y="5392738"/>
            <a:ext cx="210396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4" name="Picture 38" descr="http://www.kamcity.com/kamlogos/logos/nestle.jpg"/>
          <p:cNvPicPr>
            <a:picLocks noChangeAspect="1" noChangeArrowheads="1"/>
          </p:cNvPicPr>
          <p:nvPr/>
        </p:nvPicPr>
        <p:blipFill>
          <a:blip r:embed="rId36" cstate="print">
            <a:extLst>
              <a:ext uri="{28A0092B-C50C-407E-A947-70E740481C1C}">
                <a14:useLocalDpi xmlns:a14="http://schemas.microsoft.com/office/drawing/2010/main" xmlns="" val="0"/>
              </a:ext>
            </a:extLst>
          </a:blip>
          <a:srcRect/>
          <a:stretch>
            <a:fillRect/>
          </a:stretch>
        </p:blipFill>
        <p:spPr bwMode="auto">
          <a:xfrm>
            <a:off x="319618" y="1879600"/>
            <a:ext cx="2095500"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5" name="Picture 40" descr="Apetito logo">
            <a:hlinkClick r:id="rId37" tooltip="Return to the homepage"/>
          </p:cNvPr>
          <p:cNvPicPr>
            <a:picLocks noChangeAspect="1" noChangeArrowheads="1"/>
          </p:cNvPicPr>
          <p:nvPr/>
        </p:nvPicPr>
        <p:blipFill>
          <a:blip r:embed="rId38" cstate="print">
            <a:extLst>
              <a:ext uri="{28A0092B-C50C-407E-A947-70E740481C1C}">
                <a14:useLocalDpi xmlns:a14="http://schemas.microsoft.com/office/drawing/2010/main" xmlns="" val="0"/>
              </a:ext>
            </a:extLst>
          </a:blip>
          <a:srcRect/>
          <a:stretch>
            <a:fillRect/>
          </a:stretch>
        </p:blipFill>
        <p:spPr bwMode="auto">
          <a:xfrm>
            <a:off x="9522885" y="5894388"/>
            <a:ext cx="1985433" cy="43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6" name="Picture 42" descr="http://www.devro.com/fileadmin/templates/basis/images/devro.plc.png">
            <a:hlinkClick r:id="rId39"/>
          </p:cNvPr>
          <p:cNvPicPr>
            <a:picLocks noChangeAspect="1" noChangeArrowheads="1"/>
          </p:cNvPicPr>
          <p:nvPr/>
        </p:nvPicPr>
        <p:blipFill>
          <a:blip r:embed="rId40" cstate="print">
            <a:extLst>
              <a:ext uri="{28A0092B-C50C-407E-A947-70E740481C1C}">
                <a14:useLocalDpi xmlns:a14="http://schemas.microsoft.com/office/drawing/2010/main" xmlns="" val="0"/>
              </a:ext>
            </a:extLst>
          </a:blip>
          <a:srcRect/>
          <a:stretch>
            <a:fillRect/>
          </a:stretch>
        </p:blipFill>
        <p:spPr bwMode="auto">
          <a:xfrm>
            <a:off x="7366000" y="6229350"/>
            <a:ext cx="1746251"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7" name="Picture 44" descr="Associated British Foods plc">
            <a:hlinkClick r:id="rId41"/>
          </p:cNvPr>
          <p:cNvPicPr>
            <a:picLocks noChangeAspect="1" noChangeArrowheads="1"/>
          </p:cNvPicPr>
          <p:nvPr/>
        </p:nvPicPr>
        <p:blipFill>
          <a:blip r:embed="rId42" cstate="print">
            <a:extLst>
              <a:ext uri="{28A0092B-C50C-407E-A947-70E740481C1C}">
                <a14:useLocalDpi xmlns:a14="http://schemas.microsoft.com/office/drawing/2010/main" xmlns="" val="0"/>
              </a:ext>
            </a:extLst>
          </a:blip>
          <a:srcRect/>
          <a:stretch>
            <a:fillRect/>
          </a:stretch>
        </p:blipFill>
        <p:spPr bwMode="auto">
          <a:xfrm>
            <a:off x="3119966" y="5991225"/>
            <a:ext cx="1557867"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8" name="Picture 46" descr="Morning Foods Logo"/>
          <p:cNvPicPr>
            <a:picLocks noChangeAspect="1" noChangeArrowheads="1"/>
          </p:cNvPicPr>
          <p:nvPr/>
        </p:nvPicPr>
        <p:blipFill>
          <a:blip r:embed="rId43" cstate="print">
            <a:extLst>
              <a:ext uri="{28A0092B-C50C-407E-A947-70E740481C1C}">
                <a14:useLocalDpi xmlns:a14="http://schemas.microsoft.com/office/drawing/2010/main" xmlns="" val="0"/>
              </a:ext>
            </a:extLst>
          </a:blip>
          <a:srcRect/>
          <a:stretch>
            <a:fillRect/>
          </a:stretch>
        </p:blipFill>
        <p:spPr bwMode="auto">
          <a:xfrm>
            <a:off x="8417984" y="1516063"/>
            <a:ext cx="1202267" cy="40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9" name="Picture 48" descr="http://www.typhoointernational.com/Images/typhoo-logo.jpg"/>
          <p:cNvPicPr>
            <a:picLocks noChangeAspect="1" noChangeArrowheads="1"/>
          </p:cNvPicPr>
          <p:nvPr/>
        </p:nvPicPr>
        <p:blipFill>
          <a:blip r:embed="rId44" cstate="print">
            <a:extLst>
              <a:ext uri="{28A0092B-C50C-407E-A947-70E740481C1C}">
                <a14:useLocalDpi xmlns:a14="http://schemas.microsoft.com/office/drawing/2010/main" xmlns="" val="0"/>
              </a:ext>
            </a:extLst>
          </a:blip>
          <a:srcRect/>
          <a:stretch>
            <a:fillRect/>
          </a:stretch>
        </p:blipFill>
        <p:spPr bwMode="auto">
          <a:xfrm>
            <a:off x="6961717" y="1068389"/>
            <a:ext cx="124460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20" name="AutoShape 50" descr="data:image/jpeg;base64,/9j/4AAQSkZJRgABAQAAAQABAAD/2wCEAAkGBhISERQUExQVExUWGRkaFxYXFRkaHBcfIBwaGiAfGxodGyYfGyIlHhgSHzIiJCcpLTgsFiI2NTAqNScrLCwBCQoKDgwOGg8PGjQkHyU1LDUsNDUsLDUsLDUyMDQsLS00KiwsKTUsKTAtLS8wLSwvLDQsMiwpLCoyLCovLC8vLP/AABEIAEEAnwMBIgACEQEDEQH/xAAcAAACAgMBAQAAAAAAAAAAAAAABwUGAQQIAwL/xABIEAACAQIDBQQFBwgHCQAAAAABAgMAEQQSIQUGBzFBE1FhkSIjMnGBFDVSobGywTNCYnJzgrPhFiU2U5LR8QgkQ2N0orTC8P/EABoBAAIDAQEAAAAAAAAAAAAAAAIEAAEDBQb/xAAtEQACAgECBAQFBQEAAAAAAAABAgADERIhBBMxQTJRccGBsdHw8SI0QmGhBf/aAAwDAQACEQMRAD8AeNQu829uGwEeedtT7CLq7+4fidKN7d5o8BhmmfU8kS/tseQ+0k9wNc47Z2zLipmmmbM7eQHQKOgHdWVlmnYTocHwZuOpvD85bd4OMGNnJEJGGj6BNX+LkfYBWjDuhtTF4Y4sdpMpvYNKxkcD85FJ1HMDW5toKqsLhWUlQ4BBKtezWN7GxBseRsRzrpPcbeZMdhFlRBFlORoxyQqBovhYqR4GgrAfJaO8Wx4ULylwPP2nNmc95+up3+heO+RjGCNjDqefpZfp5eeXx7tbW1qU4hpFBtmQ9kskeaOR4iSoclQWBI5XOvx8aeOwNrRYvDRzRD1bropA9HoVI5aEEfCiWlQSDBv46wIjoMZ+8TlzOe8+dZDHvPnUpvds9IMdiYkFkSVgo7gbMB8L2+Feu5sKPi1DqrLllJDBSLiNyujaXzZbX62rBlw2mdJbQ1XMHlmQ1z3nzou3efOrjFspJGBliYKIjltHGGL5xcvDDIGdADYEG+utwK1Nr7IjEYSBY2k+UzJmSQm6hI2UDMeWsmp6qdTVaZQuBOJWbt3nzou3efOrbu/s+B4sK0iIQZcTnuQGkVYkKKLmxObPlBsCRY1tbQ2dAI2aFFbEdlFlidFD/lHEjNCCUD2EVgL+ic1r61emUbwDjH3nEpF27z50Fj3nzq/Js7D9oyRRw5GcgzMkcscJ7OPMCTICiLJ2tjrccs1rVQHqiMQ67A8M57z50Zz3nzrFbmx9jzYqZYYFzyNewvYADmSegHfVAEnAmjMqjU3SGC2ziITeKaWM/oyMPqvY1eN2+M+JiIXFAYiPqwssg+I9Fvcbe+qpvNujicA6riFAzglWVsytbmL6ai40t1qGov1IcTApTxC5xkTqTYe34MZEJYHDqefep7mHMGpGuYd1t6JsDOJYjpoHQnSRe4/gehrpDYu2I8VBHPEbo4uO8dCD4g3B91Mo+qcHi+ENByOhiS4v7wmfHGEH1eHGUD9M2LH7q/u1Ra2dp4oyzSyHm7ux+LE/jWtSjHJzPRU18tAo7SW3Y3f+WT9mZUgRRmklcgBFuB1IBJJAAuKe3D/dJcBDIqTidJXDqwAH5oXoxB9nmKRO7OHwbTg412WBQWIVWLObgBRlBI5kk6aLzp97h4fBLhicA7NAzk5SzHs2sAVAf0l5AkHqb9acqA0ZnE/6LubNOdtu23Tz7mJ/i587TfqRfcFNLhF81Qe+T+I1K3i587TfqRfcFNLhF81Qe+T+I1X/ADb4fKBb+0r9T7xOcQB/WmM/a/8AqtWvYPBaWbCmSaQwTNrHGVDBR/zBzBPcDp1udBsbBgVt58RmUNlaRhcXsQqWI8Rc61O7x41494cAEYqHhKuAdGF5TYjrqAfhRcsFiTBbirFrStNsD2zFadxsX8tGCMYEp1vb0Mv95mt7PPXnfTnpUlvvw6lwDxBCZ45iERsoBz/QI5a8x/LW5cWse8GP2bJGxV1L6jqC8IIPeCCRbxqV42D+rD+2i+01XKTEMcbcWU5/r2zKHvRwrlweBXEl87rbt0AFkBNgVPMgEgG/vFuVRuwuHWLxeEkxEagKo9WhGs1vaye7oTzOnjTZ3hlL7AkZjmZsGCSeZJjU389a0+C20HkwDK5zCKVkS/RcqMB8CzW8KhqXOceft9YK8bdyjv3G/rn6Re7rcLMTjYGnusIt6nOv5Q/aq9L2PutVQxmFeKR45FKOhKsp6Ec/9ad24G9OJxO0NoRSvmjjY9muUAIFkZLCwvyAve+tVzaezopd6BHIiujFWZSLgkQZhcddQD8KF6B0Hb8Tanj7A5L7jGcfDI/yQ+6/CfE4zDmYuIAR6oOpJk8TY3Ve42JPO1rX1Nh4jE7G2ivbRgH2HDEBWRmAzI/KwsDfloQbdGrvlvBNhsfsxI2tHNI8ciWFmBMaj3EZri1RHHWFTgoXsMwmADW1AKtcA+Nl8hRcsLgiYrxdlraLNw23p5Y9DIDfnar7axUWHwCGVIMxaXkpLWF8x5KAOfMk6A2qob17m4jZ8mWVcyG2WVQcjd4v0INxY69adGz51wmxO3w8ccbLhe1tl0L9nmu2tzc+N6i4+J8rYQzSbMxJXLcsADER33b0svjlIo3qD9pnRxb07L08vPP4iNBppcEN4SssmEY+i47RPBhYMB7xY/u0u9tbVbEzvMyohc6IigKoGgA07uvWvXdzajYbExzLzXN9asv40jkI+xzO7YjX0EMME9vKQ20YWjmkjPNHdT8GI/CtfOavHGHd44baLuB6vEesU9L8nHnr+8Ko1eoQhlBnhGLAkZmc5p2f7PzHsMXr/wAVPufyHlSSq5cMt/hs2dxIC0Etg9vaUi9mA682BHj4UF6akIEOp8NuZPcWt0sbLtMvDBLKsqRhWRSRcDKQSNF5X1toaam4OwJMFgIYJSDIoJa2oBZi1r9bXtfwqk7+cZ41jEez3Ekji5mym0Y7gGGr+8WHidKsXB/FPJsuN3dncvKWZmLEnO3MnWkbNfKGoY+cZUjWcGVLdv8AtVivdL92Opre3CP/AEg2XJlOQq65raXHaG1++zA1Td8ZcVsrbb40R3SRroT7MilQGS/QjXyB1FWbbvHPD/JQ2FVjiG0ySLYRae0x5Nz0AOvW1aFGJVlGcjEEMBkEzT42yD5Zs4Ai4Y3F9QDJFa48bHyqwccPmpv2sf2mkJidqSyTGeRy8pYMXbUkg3HwFhpyp4ycasEcD2pGbEWA+TEH2++9rZL65ufheiepk0YGcSlsDau0ltvREbvupBBGCUEEai0a3uPDWofgIf8AcJv+ob+HHWpsnjdA2BkOKUHEqCOyCnLNfQW5hR0YH671AcNeJeHwUGLSZMhZzNEkYOViQF7NeeW1lsT0v3a58t9DLjvC1rqBzJzhSCNrbVB+m38Z68cT/a5P1R/45qtbncTOy2nNisSoCYnSTIv5OxGUgDVgLWPU3vqa9d6uJyvtWHFQRqUwxKq1rNMpuGueYFi2UHle/W1amttZ26iBrXSN+8YW/wDs2WbaWyOzRmySu7kDRVVoiSTyHLzrT48/N0f7dPuvX3jeMUEkuEhwfrGnliEhdSOyVnCkEdX1PLQc9dK++OCKcBEXzZBiI85UXIWzA2vpfoL9SKwQMGQMJoSCDgyJ3Q4u4FMAkOKDK8UYQr2ZdZQBYWtoLi2jWHjV43K3nG0cJ25iEYLOmS+bQG2psOYqp7j8QNkOEwqQDC39FRIqFXPKxcXux/S599Q+/PEaLBB8FstVi9JjLKg0RifSEY5Zr8yNB015W1epioUgyg+BkmKbEmzuF0AZrDwubfVatvYGz3xGIjiW+Zs1vgrN+FRxNNHgTu8ZMTJimHoRKUU97sNfJb/4xT9hCITFkJZsRob+bnptHCmI2WRfSic/mt4+B5H+Vcz7R2dJh5XilQpIhsynp/mOoNdeVWN9OH+G2inrBklUehMo9IeB+kvgfhaufw9/L2bpGbate46xDbh7qpjcR66RYsPHYyuzhb9yKSebWOvQAnurofB4PZ8kaxRrhpEUWCKI3AA8NaQO8nCvH4Qk9kZ4xykiBYfFfaXy+JqpqWjbQlGHddWH2EU09fO3DTFX5exE6J29wc2diASiHDP9KI2HxQ+j5WqJ3C3E2js3GkdrG+DYMX9I+kbeiRGfZa9rkG1up0pe7J4v7TgXL2yzAcu2XMf8QIY/EmtbeHihtDGIY5JQkZ5pEMgb9Y3LEeF7UApuxpJ2h8yvqBvLJxm37ixTJhYCHSJizyDkz2KgKeoALXPUnwpY1i9F6brQIukRZ2LHJmaKxei9HBmaxReshrag/XUkjj4fcKsN2Am2ioLygFIWcpkXoWswOY93QeNS+2OBWCkBOHeTDt017RfJvS/7qQ82IZ2LOxZjqSzEk/E61P7vcQsdgtIZzk/u39NPgDqv7pFKNVbnUrfSMK6dCJN4vhPtXCzo0KCYqwaOWJlsCCCCQ5BWxAOtx4mmFxH3r+TbLEOJEb4vERZWjXVQSLM/gFPL9K1uVUmXj1jylhHh1b6eVj9Ra1UDae1JcRK0s0hkkbmzHX/IAdANKgrdyDZjaQuqg6O81qK+4YWc5UBYnooJPkKu+7HB/HYogyr8mi6tIPSI/RTn52FMs6qMsZiFLdJV93d3psbOkEK3ZuZ6IOrMegH8uddP7s7vR4LDR4eLkg1bq7HUsfEn/wC0rw3V3Qw2z4uzgXU+3IdXc97H7ANBU3XKvv5hwOkdqr0desKKKKWm0KV/Ez8oKKK3o8czs8MolFFFdCKQoooqSQoooqSQoooqSQoooqSQoooqSRmcMfZNX+iiudd4zHK/DCiiisYc/9k="/>
          <p:cNvSpPr>
            <a:spLocks noChangeAspect="1" noChangeArrowheads="1"/>
          </p:cNvSpPr>
          <p:nvPr/>
        </p:nvSpPr>
        <p:spPr bwMode="auto">
          <a:xfrm>
            <a:off x="1" y="-307975"/>
            <a:ext cx="2019300"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pic>
        <p:nvPicPr>
          <p:cNvPr id="42021" name="Picture 54" descr="News Image"/>
          <p:cNvPicPr>
            <a:picLocks noChangeAspect="1" noChangeArrowheads="1"/>
          </p:cNvPicPr>
          <p:nvPr/>
        </p:nvPicPr>
        <p:blipFill>
          <a:blip r:embed="rId45" cstate="print">
            <a:extLst>
              <a:ext uri="{28A0092B-C50C-407E-A947-70E740481C1C}">
                <a14:useLocalDpi xmlns:a14="http://schemas.microsoft.com/office/drawing/2010/main" xmlns="" val="0"/>
              </a:ext>
            </a:extLst>
          </a:blip>
          <a:srcRect l="2931" t="14270" r="2722" b="24174"/>
          <a:stretch>
            <a:fillRect/>
          </a:stretch>
        </p:blipFill>
        <p:spPr bwMode="auto">
          <a:xfrm>
            <a:off x="2836334" y="4254500"/>
            <a:ext cx="1917700"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22" name="AutoShape 56" descr="data:image/jpeg;base64,/9j/4AAQSkZJRgABAQAAAQABAAD/2wCEAAkGBhQRDxQUEhQUEhMWGBkSGRQWFxkcGhYfHRcVFB4cFR0cGyYeGBkjGhkUHy8gLycpLCwsFR4xNTAqNSYrLSkBCQoKDQsNGg8PGjIkHiU1NCsvNiwtNDY2NTA1NTU1NDQyLyotKzU1LCwqNSwxMDM1MjU0LywwNC42NC8vMjQ0LP/AABEIAFoAZQMBIgACEQEDEQH/xAAbAAADAAMBAQAAAAAAAAAAAAAABQYDBAcBAv/EADwQAAEDAgIGBgcFCQAAAAAAAAEAAgMEEQUxBhIhIlFhEzJBcYHBB1KRobHR4RQWM2JyIzRCU3OCkrLw/8QAGwEAAQUBAQAAAAAAAAAAAAAABgABAgQFAwf/xAAxEQABAwIEAggFBQAAAAAAAAABAAIDBBEFITFBUeESImFxgZGh0QYTFDKxFiNCwfD/2gAMAwEAAhEDEQA/AO4oQhJJC+JZQ0XcQAO0rFX1zYWF7zYD39ygcWxp9Q7abM7GfPiVnVteykFtXcExNlRYhpmxptENfnkPqkc+lNQ47H6vJoHmlKELzYjUzHN1h2ZKN0w+8NR/Nd7vkvuPSWoB/EJ5ED5JYhVxVTj+Z8ymVVQ6bZCVn9zfkqWkrmSt1mODh/2a5gs9FXPhdrMNj7j3rUpcYljNpesPVOCunoSzBMbbUM4PGbfMckzRTHI2Voew3BU0IQhdEkLwmy9SXSuu6OnIBs5+6PNcppRDGZDskpfH8WM8uw7jTZo481HyaRlkzmPZug2uM+/mnaSY1TxyguY9nSNGV+sOHegmOQTyl0wvf0WhhbYHyls7btOV88jxyTemqmyC7HBw9/iFgrcWjhNnHe9UbT48FGNkLTcEtPI2Q5xJuTcntKtDD29LM5Igb8NxCS7nkt4b+fJVUeksJO3Wb3hfcmkUIda5PMDYpJeEqf0EV91Z/T1He/W8+StJcXiazX1wQcgMzyskzsdmlkDYgGXyGZ7yUkTnDsThgbsa57z1nZeA5KP0rYRdrekdlyOEw0TC5jDK86X0Hft77WVbQVjoXte07wz/ADcfauk0NWJY2vbkRdckw7E2zgloItsIKtdCa7a+In87fgfJdcJqHQzfIfofzzQbJG+GQskFiq1CEIrUUKN03lPSxt7A3W9pI8lZKK02/eGf0x/s9ZOLkilPeEx0UjjLSaeQDO3Z71FgLoKmMcwyKLaC4F2TMx9Ah+hmDf2zuif4frmR3p3DMm4t3ck69HVEx7axz2Nk1Y90OF7GxOzmpaowieJgdJFIxp/ic0gbfgrb0Z1PQ0tdN6gB28mErd0PxmSvo6xta8OhAt0hA3bi5t3bCiEMa5rRvmtV9VLBPNIBdoLQc89Nh4rnlFhc01+iifJbMtFwPFVHo5wwGrnbPECY4SSyRuRuOw8lX4lTNpYKaKKsjo4WjWc6w15cjcX49veigxBlTLWVUTT0TYDCJSLdKQHOJHEDYLqbYQ1wuc1XnxF88Lui2zToc76gC+VrngNFyB53nfqPxK8a0nYASeACy4fM1sjHOF2g3IWR+JP6UyA6ruywGXBZ5Lr2ARA50gcWtbtqTvw0PiqbBKExQgHrO3jy5J/gM+pUxnidU+KV0s+vG13rAFb2Gfjx/rb8Vgse76gOOt/7Xl9TJJJO58n3E5/7sXTUIQvQFBCj9OIN+N/YRq+8nzVglWkmHmancB1m7w8FRxCEzUzmjXXyTFc+UvpRfpm8NUWVQtHE8KbOBclpGRHmg2lkbFIHO0WhhNVHS1Qkk0zCX6LaYGiZJGYWzRym7gTY5WtwIssmOabGan+zwwspoD1mtzdtvbkEqxjCxAWWJIcMzxCXoijnL2DonJHMMNLUkVLBe+e+oyvbiFXUvpABgZFV00dUGbGuNr7BYXussHpPmbJthj+z6up9nbsAHfxUYhdPnP4qRw6lN7s17/QXy8E6ijZV1bnNjbBEAD0bch2e0lLqjDZGyFmqSb7LDYU60UZuSHi4BPLrGmrHxzOGoQ/VYxJRVb42i7QAACfX1zWCig1ImN7WixTnR2n16pg4bx8PrZLVXaFYfZrpSOtut7h9fguFBEaipb33KFHOMjy46nNVCEIR0nQhCEklC6UYKYpC9o/ZuN/0n5FI11Kop2vaWuAIOwgqIxvRl8JLmAvj5Zt7+IQpiWGujcZYh1Tr2clAhRmk8N4Q71XfHYp6jpDK8Mbme3gO0q0qYBIxzTk4WS3AsIdCXOfa53RbhxVOnqRHARuNET4dijaagey/XH2jjf2N7pZi2BujIMYL2H2g8+SWtp3k2DHE8LFXiLpmV72tsRdQg+Ipo4w17Q4je/5WnhNF0UIaet1j3lbiFv4Xgsk7t0Wb2vOXhxVQNknks0XJQ9LK6aQyO1JuvjCcLdUSBovbNzuA+a6NTwBjQ1osALBYMNwxkDNVg5k9pPErbRjh9CKRmf3HX2TAWQhCFpJ0IQhJJC8IXqEkknxDReGUk21HHtb5hIqjQqQdRzXDnsVqhZ82HU0xuW2PZkmsFA/dKo9Uf5N+azQ6GzE7xa0d9/grhCrDBaYHfz5JuiFP0Oh0TLF95Dzy9ifRxhosAAOAX0haUNPFALRtspIQhC7pIQhCSS//2Q=="/>
          <p:cNvSpPr>
            <a:spLocks noChangeAspect="1" noChangeArrowheads="1"/>
          </p:cNvSpPr>
          <p:nvPr/>
        </p:nvSpPr>
        <p:spPr bwMode="auto">
          <a:xfrm>
            <a:off x="1" y="-422275"/>
            <a:ext cx="12827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pic>
        <p:nvPicPr>
          <p:cNvPr id="42023" name="Picture 58" descr="http://www2.multileasing.co.uk/assets/images/customers/bel.gif"/>
          <p:cNvPicPr>
            <a:picLocks noChangeAspect="1" noChangeArrowheads="1"/>
          </p:cNvPicPr>
          <p:nvPr/>
        </p:nvPicPr>
        <p:blipFill>
          <a:blip r:embed="rId46" cstate="print">
            <a:extLst>
              <a:ext uri="{28A0092B-C50C-407E-A947-70E740481C1C}">
                <a14:useLocalDpi xmlns:a14="http://schemas.microsoft.com/office/drawing/2010/main" xmlns="" val="0"/>
              </a:ext>
            </a:extLst>
          </a:blip>
          <a:srcRect/>
          <a:stretch>
            <a:fillRect/>
          </a:stretch>
        </p:blipFill>
        <p:spPr bwMode="auto">
          <a:xfrm>
            <a:off x="7469718" y="4751389"/>
            <a:ext cx="12319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24" name="Picture 60" descr="https://si0.twimg.com/profile_images/1477397100/duerrs.jpg"/>
          <p:cNvPicPr>
            <a:picLocks noChangeAspect="1" noChangeArrowheads="1"/>
          </p:cNvPicPr>
          <p:nvPr/>
        </p:nvPicPr>
        <p:blipFill>
          <a:blip r:embed="rId47" cstate="print">
            <a:extLst>
              <a:ext uri="{28A0092B-C50C-407E-A947-70E740481C1C}">
                <a14:useLocalDpi xmlns:a14="http://schemas.microsoft.com/office/drawing/2010/main" xmlns="" val="0"/>
              </a:ext>
            </a:extLst>
          </a:blip>
          <a:srcRect t="14870" b="29443"/>
          <a:stretch>
            <a:fillRect/>
          </a:stretch>
        </p:blipFill>
        <p:spPr bwMode="auto">
          <a:xfrm>
            <a:off x="2785534" y="2355850"/>
            <a:ext cx="1322917"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25" name="Picture 18" descr="Macsween"/>
          <p:cNvPicPr>
            <a:picLocks noChangeAspect="1" noChangeArrowheads="1"/>
          </p:cNvPicPr>
          <p:nvPr/>
        </p:nvPicPr>
        <p:blipFill>
          <a:blip r:embed="rId48" cstate="print">
            <a:extLst>
              <a:ext uri="{28A0092B-C50C-407E-A947-70E740481C1C}">
                <a14:useLocalDpi xmlns:a14="http://schemas.microsoft.com/office/drawing/2010/main" xmlns="" val="0"/>
              </a:ext>
            </a:extLst>
          </a:blip>
          <a:srcRect/>
          <a:stretch>
            <a:fillRect/>
          </a:stretch>
        </p:blipFill>
        <p:spPr bwMode="auto">
          <a:xfrm>
            <a:off x="3105151" y="1879600"/>
            <a:ext cx="132926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7497422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Farm to Fork</a:t>
            </a:r>
            <a:endParaRPr lang="en-GB" dirty="0"/>
          </a:p>
        </p:txBody>
      </p:sp>
      <p:sp>
        <p:nvSpPr>
          <p:cNvPr id="4" name="Text Placeholder 3"/>
          <p:cNvSpPr>
            <a:spLocks noGrp="1"/>
          </p:cNvSpPr>
          <p:nvPr>
            <p:ph sz="half" idx="1"/>
          </p:nvPr>
        </p:nvSpPr>
        <p:spPr>
          <a:xfrm>
            <a:off x="596727" y="1593081"/>
            <a:ext cx="6046833" cy="4351338"/>
          </a:xfrm>
        </p:spPr>
        <p:txBody>
          <a:bodyPr>
            <a:normAutofit/>
          </a:bodyPr>
          <a:lstStyle/>
          <a:p>
            <a:pPr marL="0" indent="0">
              <a:buNone/>
            </a:pPr>
            <a:r>
              <a:rPr lang="en-GB" sz="2800" b="1" dirty="0" smtClean="0"/>
              <a:t>Food and drink in Scotland</a:t>
            </a:r>
            <a:endParaRPr lang="en-GB" sz="2800" b="1" dirty="0"/>
          </a:p>
        </p:txBody>
      </p:sp>
      <p:sp>
        <p:nvSpPr>
          <p:cNvPr id="6" name="Rectangle 5"/>
          <p:cNvSpPr/>
          <p:nvPr/>
        </p:nvSpPr>
        <p:spPr>
          <a:xfrm>
            <a:off x="385720" y="2320586"/>
            <a:ext cx="6096000" cy="4524315"/>
          </a:xfrm>
          <a:prstGeom prst="rect">
            <a:avLst/>
          </a:prstGeom>
        </p:spPr>
        <p:txBody>
          <a:bodyPr>
            <a:spAutoFit/>
          </a:bodyPr>
          <a:lstStyle/>
          <a:p>
            <a:pPr marL="285750" indent="-285750">
              <a:buFont typeface="Arial" panose="020B0604020202020204" pitchFamily="34" charset="0"/>
              <a:buChar char="•"/>
            </a:pPr>
            <a:r>
              <a:rPr lang="en-GB" sz="2400" dirty="0"/>
              <a:t>Dynamic and growing £14.4bn (2014)</a:t>
            </a:r>
          </a:p>
          <a:p>
            <a:pPr marL="285750" indent="-285750">
              <a:buFont typeface="Arial" panose="020B0604020202020204" pitchFamily="34" charset="0"/>
              <a:buChar char="•"/>
            </a:pPr>
            <a:r>
              <a:rPr lang="en-GB" sz="2400" dirty="0" smtClean="0"/>
              <a:t>Exports </a:t>
            </a:r>
            <a:r>
              <a:rPr lang="en-GB" sz="2400" dirty="0"/>
              <a:t>up 56%</a:t>
            </a:r>
          </a:p>
          <a:p>
            <a:pPr marL="285750" indent="-285750">
              <a:buFont typeface="Arial" panose="020B0604020202020204" pitchFamily="34" charset="0"/>
              <a:buChar char="•"/>
            </a:pPr>
            <a:r>
              <a:rPr lang="en-GB" sz="2400" dirty="0" smtClean="0"/>
              <a:t>Scottish </a:t>
            </a:r>
            <a:r>
              <a:rPr lang="en-GB" sz="2400" dirty="0"/>
              <a:t>food &amp; drink </a:t>
            </a:r>
            <a:r>
              <a:rPr lang="en-GB" sz="2400" dirty="0" smtClean="0"/>
              <a:t>manufacturing growth </a:t>
            </a:r>
            <a:r>
              <a:rPr lang="en-GB" sz="2400" dirty="0"/>
              <a:t>rate twice the UK average</a:t>
            </a:r>
          </a:p>
          <a:p>
            <a:pPr marL="285750" indent="-285750">
              <a:buFont typeface="Arial" panose="020B0604020202020204" pitchFamily="34" charset="0"/>
              <a:buChar char="•"/>
            </a:pPr>
            <a:r>
              <a:rPr lang="en-GB" sz="2400" dirty="0" smtClean="0"/>
              <a:t>Central </a:t>
            </a:r>
            <a:r>
              <a:rPr lang="en-GB" sz="2400" dirty="0"/>
              <a:t>to Scotland’s economy </a:t>
            </a:r>
            <a:r>
              <a:rPr lang="en-GB" sz="2400" dirty="0" smtClean="0"/>
              <a:t>- supporting </a:t>
            </a:r>
            <a:r>
              <a:rPr lang="en-GB" sz="2400" dirty="0"/>
              <a:t>the whole supply </a:t>
            </a:r>
            <a:r>
              <a:rPr lang="en-GB" sz="2400" dirty="0" smtClean="0"/>
              <a:t>chain from </a:t>
            </a:r>
            <a:r>
              <a:rPr lang="en-GB" sz="2400" dirty="0"/>
              <a:t>farmers and fishermen to </a:t>
            </a:r>
            <a:r>
              <a:rPr lang="en-GB" sz="2400" dirty="0" smtClean="0"/>
              <a:t>local consumers </a:t>
            </a:r>
            <a:r>
              <a:rPr lang="en-GB" sz="2400" dirty="0"/>
              <a:t>and visitors.</a:t>
            </a:r>
          </a:p>
          <a:p>
            <a:pPr marL="285750" indent="-285750">
              <a:buFont typeface="Arial" panose="020B0604020202020204" pitchFamily="34" charset="0"/>
              <a:buChar char="•"/>
            </a:pPr>
            <a:r>
              <a:rPr lang="en-GB" sz="2400" dirty="0" smtClean="0"/>
              <a:t>Increasing </a:t>
            </a:r>
            <a:r>
              <a:rPr lang="en-GB" sz="2400" dirty="0"/>
              <a:t>importance of local </a:t>
            </a:r>
            <a:r>
              <a:rPr lang="en-GB" sz="2400" dirty="0" smtClean="0"/>
              <a:t>food and </a:t>
            </a:r>
            <a:r>
              <a:rPr lang="en-GB" sz="2400" dirty="0"/>
              <a:t>Drink (est. £600m)</a:t>
            </a:r>
          </a:p>
          <a:p>
            <a:pPr marL="285750" indent="-285750">
              <a:buFont typeface="Arial" panose="020B0604020202020204" pitchFamily="34" charset="0"/>
              <a:buChar char="•"/>
            </a:pPr>
            <a:r>
              <a:rPr lang="en-GB" sz="2400" dirty="0" smtClean="0"/>
              <a:t>Ambitious </a:t>
            </a:r>
            <a:r>
              <a:rPr lang="en-GB" sz="2400" dirty="0"/>
              <a:t>for the </a:t>
            </a:r>
            <a:r>
              <a:rPr lang="en-GB" sz="2400" dirty="0" smtClean="0"/>
              <a:t>future</a:t>
            </a:r>
          </a:p>
          <a:p>
            <a:pPr marL="285750" indent="-285750">
              <a:buFont typeface="Arial" panose="020B0604020202020204" pitchFamily="34" charset="0"/>
              <a:buChar char="•"/>
            </a:pPr>
            <a:r>
              <a:rPr lang="en-GB" sz="2400" dirty="0" smtClean="0"/>
              <a:t>People and skills – key pillar of growth</a:t>
            </a:r>
            <a:endParaRPr lang="en-GB" sz="2400" dirty="0"/>
          </a:p>
        </p:txBody>
      </p:sp>
      <p:pic>
        <p:nvPicPr>
          <p:cNvPr id="1028"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14828" y="2623611"/>
            <a:ext cx="2535793" cy="34292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13035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 and Drink needs talented people</a:t>
            </a:r>
            <a:endParaRPr lang="en-GB" dirty="0"/>
          </a:p>
        </p:txBody>
      </p:sp>
      <p:sp>
        <p:nvSpPr>
          <p:cNvPr id="3" name="Content Placeholder 2"/>
          <p:cNvSpPr>
            <a:spLocks noGrp="1"/>
          </p:cNvSpPr>
          <p:nvPr>
            <p:ph idx="1"/>
          </p:nvPr>
        </p:nvSpPr>
        <p:spPr>
          <a:xfrm>
            <a:off x="571500" y="2019299"/>
            <a:ext cx="5287134" cy="3967163"/>
          </a:xfrm>
        </p:spPr>
        <p:txBody>
          <a:bodyPr>
            <a:normAutofit/>
          </a:bodyPr>
          <a:lstStyle/>
          <a:p>
            <a:r>
              <a:rPr lang="en-GB" sz="1600" dirty="0" smtClean="0"/>
              <a:t>An </a:t>
            </a:r>
            <a:r>
              <a:rPr lang="en-GB" sz="1600" dirty="0"/>
              <a:t>ageing </a:t>
            </a:r>
            <a:r>
              <a:rPr lang="en-GB" sz="1600" dirty="0" smtClean="0"/>
              <a:t>workforce</a:t>
            </a:r>
          </a:p>
          <a:p>
            <a:r>
              <a:rPr lang="en-GB" sz="1600" dirty="0" smtClean="0"/>
              <a:t>An image problem</a:t>
            </a:r>
            <a:endParaRPr lang="en-GB" sz="1600" dirty="0"/>
          </a:p>
          <a:p>
            <a:r>
              <a:rPr lang="en-GB" sz="1600" dirty="0" smtClean="0"/>
              <a:t>Skills </a:t>
            </a:r>
            <a:r>
              <a:rPr lang="en-GB" sz="1600" dirty="0"/>
              <a:t>shortages in technical disciplines e.g. food science and technology and engineering</a:t>
            </a:r>
          </a:p>
          <a:p>
            <a:r>
              <a:rPr lang="en-GB" sz="1600" dirty="0" smtClean="0"/>
              <a:t>Need to attract </a:t>
            </a:r>
            <a:r>
              <a:rPr lang="en-GB" sz="1600" dirty="0"/>
              <a:t>the best talent to our industry through a pipeline of employment-ready individuals </a:t>
            </a:r>
          </a:p>
          <a:p>
            <a:r>
              <a:rPr lang="en-GB" sz="1600" dirty="0"/>
              <a:t>Retain and develop our workforce</a:t>
            </a:r>
          </a:p>
          <a:p>
            <a:endParaRPr lang="en-GB" dirty="0"/>
          </a:p>
        </p:txBody>
      </p:sp>
      <p:sp>
        <p:nvSpPr>
          <p:cNvPr id="8" name="Text Placeholder 7"/>
          <p:cNvSpPr>
            <a:spLocks noGrp="1"/>
          </p:cNvSpPr>
          <p:nvPr>
            <p:ph type="body" sz="quarter" idx="13"/>
          </p:nvPr>
        </p:nvSpPr>
        <p:spPr/>
        <p:txBody>
          <a:bodyPr/>
          <a:lstStyle/>
          <a:p>
            <a:pPr marL="0" indent="0">
              <a:buNone/>
            </a:pPr>
            <a:r>
              <a:rPr lang="en-GB" b="1" dirty="0" smtClean="0"/>
              <a:t>Challenges and opportunities</a:t>
            </a:r>
            <a:endParaRPr lang="en-GB" b="1" dirty="0"/>
          </a:p>
        </p:txBody>
      </p:sp>
      <p:sp>
        <p:nvSpPr>
          <p:cNvPr id="6" name="Rectangle 5"/>
          <p:cNvSpPr/>
          <p:nvPr/>
        </p:nvSpPr>
        <p:spPr>
          <a:xfrm>
            <a:off x="5761529" y="2037365"/>
            <a:ext cx="5445940" cy="5355312"/>
          </a:xfrm>
          <a:prstGeom prst="rect">
            <a:avLst/>
          </a:prstGeom>
        </p:spPr>
        <p:txBody>
          <a:bodyPr wrap="square">
            <a:spAutoFit/>
          </a:bodyPr>
          <a:lstStyle/>
          <a:p>
            <a:r>
              <a:rPr lang="en-GB" dirty="0"/>
              <a:t>Skills Investment Plan for Food and Drink</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27,000 </a:t>
            </a:r>
            <a:r>
              <a:rPr lang="en-GB" dirty="0"/>
              <a:t>job openings in next 10 years at </a:t>
            </a:r>
            <a:r>
              <a:rPr lang="en-GB" dirty="0" smtClean="0"/>
              <a:t>SCQF Level </a:t>
            </a:r>
            <a:r>
              <a:rPr lang="en-GB" dirty="0"/>
              <a:t>7 and </a:t>
            </a:r>
            <a:r>
              <a:rPr lang="en-GB" dirty="0" smtClean="0"/>
              <a:t>above</a:t>
            </a:r>
          </a:p>
          <a:p>
            <a:pPr marL="285750" indent="-285750">
              <a:buFont typeface="Arial" panose="020B0604020202020204" pitchFamily="34" charset="0"/>
              <a:buChar char="•"/>
            </a:pPr>
            <a:r>
              <a:rPr lang="en-GB" dirty="0"/>
              <a:t>The long-term shift towards occupations requiring higher-level skills and qualifications is set to continue. </a:t>
            </a:r>
          </a:p>
          <a:p>
            <a:pPr marL="285750" indent="-285750">
              <a:buFont typeface="Arial" panose="020B0604020202020204" pitchFamily="34" charset="0"/>
              <a:buChar char="•"/>
            </a:pPr>
            <a:r>
              <a:rPr lang="en-GB" dirty="0" smtClean="0"/>
              <a:t>Foundation </a:t>
            </a:r>
            <a:r>
              <a:rPr lang="en-GB" dirty="0"/>
              <a:t>Apprenticeship in Food &amp; Drink</a:t>
            </a:r>
          </a:p>
          <a:p>
            <a:pPr marL="285750" indent="-285750">
              <a:buFont typeface="Arial" panose="020B0604020202020204" pitchFamily="34" charset="0"/>
              <a:buChar char="•"/>
            </a:pPr>
            <a:r>
              <a:rPr lang="en-GB" dirty="0" smtClean="0"/>
              <a:t>Graduate </a:t>
            </a:r>
            <a:r>
              <a:rPr lang="en-GB" dirty="0"/>
              <a:t>Level Apprenticeships</a:t>
            </a:r>
          </a:p>
          <a:p>
            <a:pPr marL="285750" indent="-285750">
              <a:buFont typeface="Arial" panose="020B0604020202020204" pitchFamily="34" charset="0"/>
              <a:buChar char="•"/>
            </a:pPr>
            <a:r>
              <a:rPr lang="en-GB" dirty="0" smtClean="0"/>
              <a:t>Modern </a:t>
            </a:r>
            <a:r>
              <a:rPr lang="en-GB" dirty="0"/>
              <a:t>Apprenticeship Programme 12,000 pa </a:t>
            </a:r>
            <a:r>
              <a:rPr lang="en-GB" dirty="0" smtClean="0"/>
              <a:t>–‘</a:t>
            </a:r>
            <a:r>
              <a:rPr lang="en-GB" dirty="0"/>
              <a:t>earn while you learn</a:t>
            </a:r>
            <a:r>
              <a:rPr lang="en-GB" dirty="0" smtClean="0"/>
              <a:t>’</a:t>
            </a:r>
          </a:p>
          <a:p>
            <a:pPr marL="285750" indent="-285750">
              <a:buFont typeface="Arial" panose="020B0604020202020204" pitchFamily="34" charset="0"/>
              <a:buChar char="•"/>
            </a:pPr>
            <a:r>
              <a:rPr lang="en-GB" dirty="0"/>
              <a:t>Skills shortages in scientific, engineering and technical disciplines – </a:t>
            </a:r>
            <a:r>
              <a:rPr lang="en-GB" dirty="0" smtClean="0"/>
              <a:t>STEM</a:t>
            </a:r>
          </a:p>
          <a:p>
            <a:endParaRPr lang="en-GB" dirty="0" smtClean="0"/>
          </a:p>
          <a:p>
            <a:r>
              <a:rPr lang="en-GB" dirty="0" smtClean="0"/>
              <a:t>Ambition 2030 </a:t>
            </a:r>
          </a:p>
          <a:p>
            <a:pPr marL="285750" indent="-285750">
              <a:buFont typeface="Arial" panose="020B0604020202020204" pitchFamily="34" charset="0"/>
              <a:buChar char="•"/>
            </a:pPr>
            <a:r>
              <a:rPr lang="en-GB" dirty="0" smtClean="0"/>
              <a:t>People and Skills – Key Pillar of Growth</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312" y="4338723"/>
            <a:ext cx="2367663" cy="15784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58975" y="4799863"/>
            <a:ext cx="2397421" cy="18438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88004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I do?</a:t>
            </a:r>
            <a:endParaRPr lang="en-GB" dirty="0"/>
          </a:p>
        </p:txBody>
      </p:sp>
      <p:sp>
        <p:nvSpPr>
          <p:cNvPr id="3" name="Content Placeholder 2"/>
          <p:cNvSpPr>
            <a:spLocks noGrp="1"/>
          </p:cNvSpPr>
          <p:nvPr>
            <p:ph sz="half" idx="1"/>
          </p:nvPr>
        </p:nvSpPr>
        <p:spPr/>
        <p:txBody>
          <a:bodyPr>
            <a:normAutofit fontScale="92500" lnSpcReduction="20000"/>
          </a:bodyPr>
          <a:lstStyle/>
          <a:p>
            <a:r>
              <a:rPr lang="en-GB" dirty="0"/>
              <a:t>Help students understand what subjects they study in school might help them in industry – its more than cooking!</a:t>
            </a:r>
          </a:p>
          <a:p>
            <a:endParaRPr lang="en-GB" dirty="0"/>
          </a:p>
          <a:p>
            <a:r>
              <a:rPr lang="en-GB" dirty="0"/>
              <a:t>Make connections between industry and schools – let students see what the industry is like and meet real people from industry.</a:t>
            </a:r>
          </a:p>
          <a:p>
            <a:endParaRPr lang="en-GB" dirty="0"/>
          </a:p>
          <a:p>
            <a:r>
              <a:rPr lang="en-GB" dirty="0"/>
              <a:t>Help to inspire students to make connections between the food on their plates and the food and drink industry.</a:t>
            </a:r>
          </a:p>
          <a:p>
            <a:endParaRPr lang="en-GB" dirty="0"/>
          </a:p>
        </p:txBody>
      </p:sp>
      <p:sp>
        <p:nvSpPr>
          <p:cNvPr id="5" name="Content Placeholder 4"/>
          <p:cNvSpPr>
            <a:spLocks noGrp="1"/>
          </p:cNvSpPr>
          <p:nvPr>
            <p:ph sz="half" idx="2"/>
          </p:nvPr>
        </p:nvSpPr>
        <p:spPr/>
        <p:txBody>
          <a:bodyPr>
            <a:normAutofit fontScale="92500" lnSpcReduction="20000"/>
          </a:bodyPr>
          <a:lstStyle/>
          <a:p>
            <a:endParaRPr lang="en-GB"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84580" y="1408013"/>
            <a:ext cx="6130718" cy="43373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72167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A Future in Food</a:t>
            </a:r>
            <a:endParaRPr lang="en-GB" dirty="0"/>
          </a:p>
        </p:txBody>
      </p:sp>
      <p:sp>
        <p:nvSpPr>
          <p:cNvPr id="8" name="Content Placeholder 7"/>
          <p:cNvSpPr>
            <a:spLocks noGrp="1"/>
          </p:cNvSpPr>
          <p:nvPr>
            <p:ph idx="1"/>
          </p:nvPr>
        </p:nvSpPr>
        <p:spPr>
          <a:xfrm>
            <a:off x="330677" y="1548750"/>
            <a:ext cx="10515600" cy="3967163"/>
          </a:xfrm>
        </p:spPr>
        <p:txBody>
          <a:bodyPr>
            <a:noAutofit/>
          </a:bodyPr>
          <a:lstStyle/>
          <a:p>
            <a:pPr marL="0" indent="0">
              <a:buNone/>
            </a:pPr>
            <a:r>
              <a:rPr lang="en-GB" b="1" dirty="0" smtClean="0"/>
              <a:t>How do we do this?</a:t>
            </a:r>
          </a:p>
          <a:p>
            <a:r>
              <a:rPr lang="en-GB" sz="2000" dirty="0" smtClean="0"/>
              <a:t>School, industry partnerships</a:t>
            </a:r>
          </a:p>
          <a:p>
            <a:pPr lvl="1"/>
            <a:r>
              <a:rPr lang="en-GB" dirty="0" smtClean="0"/>
              <a:t>Make it with Meat</a:t>
            </a:r>
          </a:p>
          <a:p>
            <a:pPr lvl="1"/>
            <a:r>
              <a:rPr lang="en-GB" sz="1600" dirty="0" smtClean="0"/>
              <a:t>AK </a:t>
            </a:r>
            <a:r>
              <a:rPr lang="en-GB" sz="1600" dirty="0" err="1" smtClean="0"/>
              <a:t>Stoddart</a:t>
            </a:r>
            <a:r>
              <a:rPr lang="en-GB" sz="1600" dirty="0" smtClean="0"/>
              <a:t>, RHET, QMS, TESCO</a:t>
            </a:r>
          </a:p>
          <a:p>
            <a:endParaRPr lang="en-GB" sz="2000" dirty="0" smtClean="0"/>
          </a:p>
          <a:p>
            <a:endParaRPr lang="en-GB" sz="2000" dirty="0" smtClean="0"/>
          </a:p>
          <a:p>
            <a:r>
              <a:rPr lang="en-GB" sz="2000" dirty="0" smtClean="0"/>
              <a:t>Big Brakes One Pot Challenge</a:t>
            </a:r>
          </a:p>
          <a:p>
            <a:pPr lvl="1"/>
            <a:r>
              <a:rPr lang="en-GB" sz="1600" dirty="0" smtClean="0"/>
              <a:t>Brakes Scotland, ASSIST FM, Education Scotland</a:t>
            </a:r>
          </a:p>
          <a:p>
            <a:pPr marL="457200" lvl="1" indent="0">
              <a:buNone/>
            </a:pPr>
            <a:endParaRPr lang="en-GB" sz="1600" dirty="0" smtClean="0"/>
          </a:p>
          <a:p>
            <a:r>
              <a:rPr lang="en-GB" sz="2000" dirty="0" smtClean="0">
                <a:hlinkClick r:id="rId3"/>
              </a:rPr>
              <a:t>The Ultimate Food and Drink Challenge</a:t>
            </a:r>
            <a:endParaRPr lang="en-GB" sz="2000" dirty="0" smtClean="0"/>
          </a:p>
          <a:p>
            <a:endParaRPr lang="en-GB" sz="2000" dirty="0" smtClean="0"/>
          </a:p>
          <a:p>
            <a:r>
              <a:rPr lang="en-GB" sz="2000" dirty="0" smtClean="0">
                <a:hlinkClick r:id="rId3"/>
              </a:rPr>
              <a:t>Food </a:t>
            </a:r>
            <a:r>
              <a:rPr lang="en-GB" sz="2000" dirty="0">
                <a:hlinkClick r:id="rId3"/>
              </a:rPr>
              <a:t>and Drink </a:t>
            </a:r>
            <a:r>
              <a:rPr lang="en-GB" sz="2000" dirty="0" smtClean="0">
                <a:hlinkClick r:id="rId3"/>
              </a:rPr>
              <a:t>Ambassadors</a:t>
            </a:r>
            <a:endParaRPr lang="en-GB" sz="2000" dirty="0" smtClean="0"/>
          </a:p>
          <a:p>
            <a:endParaRPr lang="en-GB" sz="2000" dirty="0"/>
          </a:p>
        </p:txBody>
      </p:sp>
      <p:pic>
        <p:nvPicPr>
          <p:cNvPr id="1029" name="Picture 5" descr="C:\Users\M Stalker\Documents\SFDF_August 16\School Partnerships\Bathgate and AK Stoddart\2016\IMG_104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6690746" y="2103873"/>
            <a:ext cx="2369839" cy="1777379"/>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1092" y="3110678"/>
            <a:ext cx="1672364" cy="9403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541213" y="5326245"/>
            <a:ext cx="2211675" cy="1139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29995" y="3310957"/>
            <a:ext cx="1712200" cy="4696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11" descr="C:\Users\M Stalker\Documents\SFDF_August 16\School Partnerships\Bathgate and AK Stoddart\2016\DSCN1257.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822659" y="153748"/>
            <a:ext cx="3786644" cy="2840304"/>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045280" y="801448"/>
            <a:ext cx="1660772" cy="7724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7" name="Picture 1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632056" y="1505793"/>
            <a:ext cx="1207399" cy="603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8" name="Picture 14"/>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9069458" y="3172076"/>
            <a:ext cx="1445218" cy="7473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9" name="Picture 15"/>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626902" y="-19849089"/>
            <a:ext cx="13716000" cy="914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40" name="Picture 1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343456" y="4445055"/>
            <a:ext cx="2530096" cy="1686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41" name="Picture 17"/>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8592800" y="-13030200"/>
            <a:ext cx="13716000" cy="914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42" name="Picture 18"/>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0081167" y="3692074"/>
            <a:ext cx="2258943" cy="1505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43" name="Picture 19"/>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4334637" y="1642518"/>
            <a:ext cx="1131833" cy="8011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11189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A Future in Food</a:t>
            </a:r>
            <a:endParaRPr lang="en-GB" dirty="0"/>
          </a:p>
        </p:txBody>
      </p:sp>
      <p:sp>
        <p:nvSpPr>
          <p:cNvPr id="8" name="Content Placeholder 7"/>
          <p:cNvSpPr>
            <a:spLocks noGrp="1"/>
          </p:cNvSpPr>
          <p:nvPr>
            <p:ph idx="1"/>
          </p:nvPr>
        </p:nvSpPr>
        <p:spPr>
          <a:xfrm>
            <a:off x="330677" y="1548750"/>
            <a:ext cx="10515600" cy="3967163"/>
          </a:xfrm>
        </p:spPr>
        <p:txBody>
          <a:bodyPr>
            <a:noAutofit/>
          </a:bodyPr>
          <a:lstStyle/>
          <a:p>
            <a:pPr marL="0" indent="0">
              <a:buNone/>
            </a:pPr>
            <a:endParaRPr lang="en-GB" b="1" dirty="0" smtClean="0"/>
          </a:p>
          <a:p>
            <a:pPr marL="0" indent="0">
              <a:buNone/>
            </a:pPr>
            <a:r>
              <a:rPr lang="en-GB" b="1" dirty="0" smtClean="0"/>
              <a:t>Careers </a:t>
            </a:r>
            <a:r>
              <a:rPr lang="en-GB" b="1" dirty="0"/>
              <a:t>Campaign</a:t>
            </a:r>
          </a:p>
          <a:p>
            <a:r>
              <a:rPr lang="en-GB" sz="2000" dirty="0"/>
              <a:t>Case studies, posters, infographic, </a:t>
            </a:r>
            <a:r>
              <a:rPr lang="en-GB" sz="2000" dirty="0" smtClean="0"/>
              <a:t>films</a:t>
            </a:r>
          </a:p>
          <a:p>
            <a:pPr marL="0" indent="0">
              <a:buNone/>
            </a:pPr>
            <a:endParaRPr lang="en-GB" b="1" dirty="0" smtClean="0"/>
          </a:p>
          <a:p>
            <a:pPr marL="0" indent="0">
              <a:buNone/>
            </a:pPr>
            <a:r>
              <a:rPr lang="en-GB" b="1" dirty="0" smtClean="0"/>
              <a:t>Resources</a:t>
            </a:r>
            <a:endParaRPr lang="en-GB" b="1" dirty="0"/>
          </a:p>
          <a:p>
            <a:r>
              <a:rPr lang="en-GB" sz="2000" dirty="0"/>
              <a:t>Curriculum </a:t>
            </a:r>
            <a:r>
              <a:rPr lang="en-GB" sz="2000" dirty="0" smtClean="0"/>
              <a:t>support</a:t>
            </a:r>
          </a:p>
          <a:p>
            <a:r>
              <a:rPr lang="en-GB" sz="2000" dirty="0" smtClean="0"/>
              <a:t>Case studies</a:t>
            </a:r>
          </a:p>
          <a:p>
            <a:r>
              <a:rPr lang="en-GB" sz="2000" dirty="0" smtClean="0"/>
              <a:t>Educators support materials</a:t>
            </a:r>
          </a:p>
          <a:p>
            <a:r>
              <a:rPr lang="en-GB" sz="2000" dirty="0">
                <a:hlinkClick r:id="rId3"/>
              </a:rPr>
              <a:t>http://www.fdfscotland.org.uk/sfdf/schools_programme/resources</a:t>
            </a:r>
            <a:r>
              <a:rPr lang="en-GB" sz="2000" dirty="0" smtClean="0">
                <a:hlinkClick r:id="rId3"/>
              </a:rPr>
              <a:t>/</a:t>
            </a:r>
            <a:endParaRPr lang="en-GB" sz="2000" dirty="0" smtClean="0"/>
          </a:p>
          <a:p>
            <a:pPr marL="0" indent="0">
              <a:buNone/>
            </a:pPr>
            <a:endParaRPr lang="en-GB" b="1" dirty="0" smtClean="0"/>
          </a:p>
          <a:p>
            <a:pPr marL="0" indent="0">
              <a:buNone/>
            </a:pPr>
            <a:r>
              <a:rPr lang="en-GB" b="1" smtClean="0"/>
              <a:t>Events </a:t>
            </a:r>
            <a:endParaRPr lang="en-GB" b="1" dirty="0" smtClean="0"/>
          </a:p>
          <a:p>
            <a:pPr marL="0" indent="0">
              <a:buNone/>
            </a:pPr>
            <a:endParaRPr lang="en-GB" b="1" dirty="0" smtClean="0"/>
          </a:p>
          <a:p>
            <a:endParaRPr lang="en-GB" sz="20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04243" y="2529484"/>
            <a:ext cx="2526193" cy="1791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143459" y="1325021"/>
            <a:ext cx="1984148" cy="2800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61530" y="532237"/>
            <a:ext cx="2573507" cy="1930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024942" y="4256410"/>
            <a:ext cx="3098000" cy="21066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3" descr="C:\Users\M Stalker\Documents\SFDF_August 16\School Partnerships\Devro\Devro_Chryston Materials\SFDF Chryston High\SFDF - C High School Day 108.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265057" y="3313070"/>
            <a:ext cx="2443438" cy="162567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582979" y="640052"/>
            <a:ext cx="2286000" cy="171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76144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Progression Routes and Pathways</a:t>
            </a:r>
            <a:endParaRPr lang="en-GB" dirty="0"/>
          </a:p>
        </p:txBody>
      </p:sp>
      <p:sp>
        <p:nvSpPr>
          <p:cNvPr id="3" name="Content Placeholder 2"/>
          <p:cNvSpPr>
            <a:spLocks noGrp="1"/>
          </p:cNvSpPr>
          <p:nvPr>
            <p:ph idx="1"/>
          </p:nvPr>
        </p:nvSpPr>
        <p:spPr/>
        <p:txBody>
          <a:bodyPr/>
          <a:lstStyle/>
          <a:p>
            <a:endParaRPr lang="en-GB" dirty="0" smtClean="0"/>
          </a:p>
          <a:p>
            <a:endParaRPr lang="en-GB" dirty="0"/>
          </a:p>
          <a:p>
            <a:r>
              <a:rPr lang="en-GB" dirty="0" smtClean="0"/>
              <a:t>Qualifications from school into work and / or FE and HE</a:t>
            </a:r>
          </a:p>
          <a:p>
            <a:r>
              <a:rPr lang="en-GB" dirty="0" smtClean="0"/>
              <a:t>Skills for Work</a:t>
            </a:r>
          </a:p>
          <a:p>
            <a:r>
              <a:rPr lang="en-GB" dirty="0" smtClean="0"/>
              <a:t>National Progression Award</a:t>
            </a:r>
          </a:p>
          <a:p>
            <a:r>
              <a:rPr lang="en-GB" dirty="0" smtClean="0"/>
              <a:t>HNC/D</a:t>
            </a:r>
          </a:p>
          <a:p>
            <a:r>
              <a:rPr lang="en-GB" dirty="0" smtClean="0"/>
              <a:t>Degrees</a:t>
            </a:r>
          </a:p>
          <a:p>
            <a:r>
              <a:rPr lang="en-GB" dirty="0" smtClean="0"/>
              <a:t>Apprenticeships</a:t>
            </a:r>
          </a:p>
          <a:p>
            <a:endParaRPr lang="en-GB" dirty="0"/>
          </a:p>
        </p:txBody>
      </p:sp>
      <p:sp>
        <p:nvSpPr>
          <p:cNvPr id="4" name="Text Placeholder 3"/>
          <p:cNvSpPr>
            <a:spLocks noGrp="1"/>
          </p:cNvSpPr>
          <p:nvPr>
            <p:ph type="body" sz="quarter" idx="13"/>
          </p:nvPr>
        </p:nvSpPr>
        <p:spPr/>
        <p:txBody>
          <a:bodyPr/>
          <a:lstStyle/>
          <a:p>
            <a:r>
              <a:rPr lang="en-GB" dirty="0"/>
              <a:t>Partnerships are key to promoting and developing the next </a:t>
            </a:r>
            <a:r>
              <a:rPr lang="en-GB" dirty="0" smtClean="0"/>
              <a:t>generation </a:t>
            </a:r>
            <a:r>
              <a:rPr lang="en-GB" dirty="0"/>
              <a:t>in food and drink</a:t>
            </a:r>
          </a:p>
          <a:p>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61574" y="2071559"/>
            <a:ext cx="2709599" cy="14844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75258" y="3803150"/>
            <a:ext cx="2441056" cy="12909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309885" y="5386401"/>
            <a:ext cx="2212975"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36643" y="4108435"/>
            <a:ext cx="2151260" cy="13896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203178" y="5606209"/>
            <a:ext cx="3454372" cy="10894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43203837"/>
      </p:ext>
    </p:extLst>
  </p:cSld>
  <p:clrMapOvr>
    <a:masterClrMapping/>
  </p:clrMapOvr>
</p:sld>
</file>

<file path=ppt/theme/theme1.xml><?xml version="1.0" encoding="utf-8"?>
<a:theme xmlns:a="http://schemas.openxmlformats.org/drawingml/2006/main" name="Office Theme">
  <a:themeElements>
    <a:clrScheme name="Custom 60">
      <a:dk1>
        <a:sysClr val="windowText" lastClr="000000"/>
      </a:dk1>
      <a:lt1>
        <a:sysClr val="window" lastClr="FFFFFF"/>
      </a:lt1>
      <a:dk2>
        <a:srgbClr val="001E60"/>
      </a:dk2>
      <a:lt2>
        <a:srgbClr val="9BB8D3"/>
      </a:lt2>
      <a:accent1>
        <a:srgbClr val="009FE3"/>
      </a:accent1>
      <a:accent2>
        <a:srgbClr val="505759"/>
      </a:accent2>
      <a:accent3>
        <a:srgbClr val="CEDC00"/>
      </a:accent3>
      <a:accent4>
        <a:srgbClr val="00587C"/>
      </a:accent4>
      <a:accent5>
        <a:srgbClr val="DE7C00"/>
      </a:accent5>
      <a:accent6>
        <a:srgbClr val="FFCD00"/>
      </a:accent6>
      <a:hlink>
        <a:srgbClr val="0563C1"/>
      </a:hlink>
      <a:folHlink>
        <a:srgbClr val="954F72"/>
      </a:folHlink>
    </a:clrScheme>
    <a:fontScheme name="Custom 16">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550</Words>
  <Application>Microsoft Office PowerPoint</Application>
  <PresentationFormat>Custom</PresentationFormat>
  <Paragraphs>89</Paragraphs>
  <Slides>10</Slides>
  <Notes>4</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What’s the fuss about the food industry?  </vt:lpstr>
      <vt:lpstr>Slide 2</vt:lpstr>
      <vt:lpstr>Slide 3</vt:lpstr>
      <vt:lpstr>Farm to Fork</vt:lpstr>
      <vt:lpstr>Food and Drink needs talented people</vt:lpstr>
      <vt:lpstr>What do I do?</vt:lpstr>
      <vt:lpstr>A Future in Food</vt:lpstr>
      <vt:lpstr>A Future in Food</vt:lpstr>
      <vt:lpstr>Progression Routes and Pathways</vt:lpstr>
      <vt:lpstr>Slide 10</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FDF Scotland</dc:title>
  <dc:creator>www.Ellipsis.co.uk</dc:creator>
  <dc:description>Created by Ellipsis +44 (020) 76912400 for the FDF in 2016</dc:description>
  <cp:lastModifiedBy>David M</cp:lastModifiedBy>
  <cp:revision>43</cp:revision>
  <dcterms:created xsi:type="dcterms:W3CDTF">2016-11-04T14:31:06Z</dcterms:created>
  <dcterms:modified xsi:type="dcterms:W3CDTF">2017-06-16T07:15:57Z</dcterms:modified>
</cp:coreProperties>
</file>