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oboto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9" d="100"/>
          <a:sy n="109" d="100"/>
        </p:scale>
        <p:origin x="-72" y="-4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46957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96200" y="146125"/>
            <a:ext cx="8770575" cy="4196175"/>
            <a:chOff x="96200" y="146125"/>
            <a:chExt cx="8770575" cy="4196175"/>
          </a:xfrm>
        </p:grpSpPr>
        <p:sp>
          <p:nvSpPr>
            <p:cNvPr id="54" name="Google Shape;54;p13"/>
            <p:cNvSpPr/>
            <p:nvPr/>
          </p:nvSpPr>
          <p:spPr>
            <a:xfrm>
              <a:off x="96200" y="2010425"/>
              <a:ext cx="2453400" cy="864300"/>
            </a:xfrm>
            <a:prstGeom prst="roundRect">
              <a:avLst>
                <a:gd name="adj" fmla="val 16667"/>
              </a:avLst>
            </a:prstGeom>
            <a:solidFill>
              <a:srgbClr val="840D35"/>
            </a:solidFill>
            <a:ln w="9525" cap="flat" cmpd="sng">
              <a:solidFill>
                <a:srgbClr val="840D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Improving the experience and care of families and women by optimising the care of the pre-term infant &lt;32 weeks gestation</a:t>
              </a:r>
              <a:endParaRPr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5" name="Google Shape;55;p13"/>
            <p:cNvSpPr/>
            <p:nvPr/>
          </p:nvSpPr>
          <p:spPr>
            <a:xfrm>
              <a:off x="1610375" y="571500"/>
              <a:ext cx="2234100" cy="1274700"/>
            </a:xfrm>
            <a:prstGeom prst="roundRect">
              <a:avLst>
                <a:gd name="adj" fmla="val 16667"/>
              </a:avLst>
            </a:prstGeom>
            <a:solidFill>
              <a:srgbClr val="AC1145"/>
            </a:solidFill>
            <a:ln w="9525" cap="flat" cmpd="sng">
              <a:solidFill>
                <a:srgbClr val="AC11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Improve mother and family experience through ensuring pre-term babies are born in the correct facility providing appropriate maternal and neonatal care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1610375" y="3090376"/>
              <a:ext cx="2234100" cy="1175700"/>
            </a:xfrm>
            <a:prstGeom prst="roundRect">
              <a:avLst>
                <a:gd name="adj" fmla="val 16667"/>
              </a:avLst>
            </a:prstGeom>
            <a:solidFill>
              <a:srgbClr val="AC1145"/>
            </a:solidFill>
            <a:ln w="9525" cap="flat" cmpd="sng">
              <a:solidFill>
                <a:srgbClr val="AC11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Reduce number of babies and mothers refused tertiary level care from NICU and labour ward either in-utero or ex-utero transfers by 10% by April 2019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3962363" y="680700"/>
              <a:ext cx="2319300" cy="525300"/>
            </a:xfrm>
            <a:prstGeom prst="roundRect">
              <a:avLst>
                <a:gd name="adj" fmla="val 16667"/>
              </a:avLst>
            </a:prstGeom>
            <a:solidFill>
              <a:srgbClr val="B61249"/>
            </a:solidFill>
            <a:ln w="9525" cap="flat" cmpd="sng">
              <a:solidFill>
                <a:srgbClr val="B6124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Work with mothers and families to improve their experience of care</a:t>
              </a:r>
              <a:endParaRPr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962363" y="1417423"/>
              <a:ext cx="2319300" cy="685800"/>
            </a:xfrm>
            <a:prstGeom prst="roundRect">
              <a:avLst>
                <a:gd name="adj" fmla="val 16667"/>
              </a:avLst>
            </a:prstGeom>
            <a:solidFill>
              <a:srgbClr val="B61249"/>
            </a:solidFill>
            <a:ln w="9525" cap="flat" cmpd="sng">
              <a:solidFill>
                <a:srgbClr val="B6124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Work with staff to improve the work environment to support staff to deliver safe care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962375" y="2266951"/>
              <a:ext cx="2319300" cy="864300"/>
            </a:xfrm>
            <a:prstGeom prst="roundRect">
              <a:avLst>
                <a:gd name="adj" fmla="val 16667"/>
              </a:avLst>
            </a:prstGeom>
            <a:solidFill>
              <a:srgbClr val="B61249"/>
            </a:solidFill>
            <a:ln w="9525" cap="flat" cmpd="sng">
              <a:solidFill>
                <a:srgbClr val="B6124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Antenatal optimisation: support the effective optimisation of pre-term infants prior to the time of birth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962375" y="3322300"/>
              <a:ext cx="2319300" cy="864300"/>
            </a:xfrm>
            <a:prstGeom prst="roundRect">
              <a:avLst>
                <a:gd name="adj" fmla="val 16667"/>
              </a:avLst>
            </a:prstGeom>
            <a:solidFill>
              <a:srgbClr val="B61249"/>
            </a:solidFill>
            <a:ln w="9525" cap="flat" cmpd="sng">
              <a:solidFill>
                <a:srgbClr val="B6124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Peri-partum optimisation: support the effective optimisation of pre-term infants around the time of birth</a:t>
              </a:r>
              <a:endParaRPr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6413375" y="564925"/>
              <a:ext cx="2453400" cy="342600"/>
            </a:xfrm>
            <a:prstGeom prst="roundRect">
              <a:avLst>
                <a:gd name="adj" fmla="val 16667"/>
              </a:avLst>
            </a:prstGeom>
            <a:solidFill>
              <a:srgbClr val="C4134E"/>
            </a:solidFill>
            <a:ln w="9525" cap="flat" cmpd="sng">
              <a:solidFill>
                <a:srgbClr val="C4134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Develop capacity flow pathway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6413375" y="1028700"/>
              <a:ext cx="2453400" cy="381000"/>
            </a:xfrm>
            <a:prstGeom prst="roundRect">
              <a:avLst>
                <a:gd name="adj" fmla="val 16667"/>
              </a:avLst>
            </a:prstGeom>
            <a:solidFill>
              <a:srgbClr val="C4134E"/>
            </a:solidFill>
            <a:ln w="9525" cap="flat" cmpd="sng">
              <a:solidFill>
                <a:srgbClr val="C4134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Develop escalation and contingency pathway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6413375" y="1530873"/>
              <a:ext cx="2453400" cy="381000"/>
            </a:xfrm>
            <a:prstGeom prst="roundRect">
              <a:avLst>
                <a:gd name="adj" fmla="val 16667"/>
              </a:avLst>
            </a:prstGeom>
            <a:solidFill>
              <a:srgbClr val="C4134E"/>
            </a:solidFill>
            <a:ln w="9525" cap="flat" cmpd="sng">
              <a:solidFill>
                <a:srgbClr val="C4134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Develop educational pathway for capacity management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6413375" y="2048350"/>
              <a:ext cx="2453400" cy="342600"/>
            </a:xfrm>
            <a:prstGeom prst="roundRect">
              <a:avLst>
                <a:gd name="adj" fmla="val 16667"/>
              </a:avLst>
            </a:prstGeom>
            <a:solidFill>
              <a:srgbClr val="C4134E"/>
            </a:solidFill>
            <a:ln w="9525" cap="flat" cmpd="sng">
              <a:solidFill>
                <a:srgbClr val="C4134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Introduce Senior on-call rota</a:t>
              </a:r>
              <a:endParaRPr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6413375" y="3002350"/>
              <a:ext cx="2453400" cy="381000"/>
            </a:xfrm>
            <a:prstGeom prst="roundRect">
              <a:avLst>
                <a:gd name="adj" fmla="val 16667"/>
              </a:avLst>
            </a:prstGeom>
            <a:solidFill>
              <a:srgbClr val="C4134E"/>
            </a:solidFill>
            <a:ln w="9525" cap="flat" cmpd="sng">
              <a:solidFill>
                <a:srgbClr val="C4134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Introduce maternity safety huddle with combined proforma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6413375" y="2538996"/>
              <a:ext cx="2453400" cy="342600"/>
            </a:xfrm>
            <a:prstGeom prst="roundRect">
              <a:avLst>
                <a:gd name="adj" fmla="val 16667"/>
              </a:avLst>
            </a:prstGeom>
            <a:solidFill>
              <a:srgbClr val="C4134E"/>
            </a:solidFill>
            <a:ln w="9525" cap="flat" cmpd="sng">
              <a:solidFill>
                <a:srgbClr val="C4134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Discharge co-ordinator role</a:t>
              </a:r>
              <a:endParaRPr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6413375" y="3961300"/>
              <a:ext cx="2453400" cy="381000"/>
            </a:xfrm>
            <a:prstGeom prst="roundRect">
              <a:avLst>
                <a:gd name="adj" fmla="val 16667"/>
              </a:avLst>
            </a:prstGeom>
            <a:solidFill>
              <a:srgbClr val="C4134E"/>
            </a:solidFill>
            <a:ln w="9525" cap="flat" cmpd="sng">
              <a:solidFill>
                <a:srgbClr val="C4134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Referral tracker database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6413375" y="3464172"/>
              <a:ext cx="2453400" cy="381000"/>
            </a:xfrm>
            <a:prstGeom prst="roundRect">
              <a:avLst>
                <a:gd name="adj" fmla="val 16667"/>
              </a:avLst>
            </a:prstGeom>
            <a:solidFill>
              <a:srgbClr val="C4134E"/>
            </a:solidFill>
            <a:ln w="9525" cap="flat" cmpd="sng">
              <a:solidFill>
                <a:srgbClr val="C4134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Develop and introduce pre-term stabilisation care bundle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207800" y="146125"/>
              <a:ext cx="606300" cy="34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AIM</a:t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693700" y="146125"/>
              <a:ext cx="1925700" cy="34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PRIMARY DRIVERS</a:t>
              </a:r>
              <a:endParaRPr/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3962375" y="146125"/>
              <a:ext cx="2319300" cy="34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SECONDARY DRIVERS</a:t>
              </a:r>
              <a:endParaRPr/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6535875" y="146125"/>
              <a:ext cx="1925700" cy="34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CHANGE IDEAS</a:t>
              </a:r>
              <a:endParaRPr/>
            </a:p>
          </p:txBody>
        </p:sp>
        <p:cxnSp>
          <p:nvCxnSpPr>
            <p:cNvPr id="73" name="Google Shape;73;p13"/>
            <p:cNvCxnSpPr/>
            <p:nvPr/>
          </p:nvCxnSpPr>
          <p:spPr>
            <a:xfrm rot="10800000" flipH="1">
              <a:off x="1664275" y="1846025"/>
              <a:ext cx="698400" cy="162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1645150" y="2869450"/>
              <a:ext cx="813000" cy="219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13"/>
            <p:cNvCxnSpPr>
              <a:stCxn id="57" idx="1"/>
              <a:endCxn id="57" idx="1"/>
            </p:cNvCxnSpPr>
            <p:nvPr/>
          </p:nvCxnSpPr>
          <p:spPr>
            <a:xfrm>
              <a:off x="3962363" y="943350"/>
              <a:ext cx="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13"/>
            <p:cNvCxnSpPr>
              <a:stCxn id="57" idx="1"/>
              <a:endCxn id="57" idx="1"/>
            </p:cNvCxnSpPr>
            <p:nvPr/>
          </p:nvCxnSpPr>
          <p:spPr>
            <a:xfrm>
              <a:off x="3962363" y="943350"/>
              <a:ext cx="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13"/>
            <p:cNvCxnSpPr>
              <a:stCxn id="57" idx="1"/>
              <a:endCxn id="57" idx="1"/>
            </p:cNvCxnSpPr>
            <p:nvPr/>
          </p:nvCxnSpPr>
          <p:spPr>
            <a:xfrm>
              <a:off x="3962363" y="943350"/>
              <a:ext cx="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3767925" y="1386275"/>
              <a:ext cx="249300" cy="163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3758975" y="1807750"/>
              <a:ext cx="287400" cy="48631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Google Shape;81;p13"/>
            <p:cNvCxnSpPr/>
            <p:nvPr/>
          </p:nvCxnSpPr>
          <p:spPr>
            <a:xfrm flipV="1">
              <a:off x="3758975" y="3002351"/>
              <a:ext cx="203388" cy="128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3768275" y="3678226"/>
              <a:ext cx="2781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3567700" y="1798200"/>
              <a:ext cx="449700" cy="1568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13"/>
            <p:cNvCxnSpPr>
              <a:endCxn id="59" idx="3"/>
            </p:cNvCxnSpPr>
            <p:nvPr/>
          </p:nvCxnSpPr>
          <p:spPr>
            <a:xfrm flipH="1">
              <a:off x="6281675" y="736201"/>
              <a:ext cx="131700" cy="1962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13"/>
            <p:cNvCxnSpPr/>
            <p:nvPr/>
          </p:nvCxnSpPr>
          <p:spPr>
            <a:xfrm flipH="1">
              <a:off x="6281675" y="736150"/>
              <a:ext cx="131700" cy="3018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13"/>
            <p:cNvCxnSpPr>
              <a:stCxn id="62" idx="1"/>
              <a:endCxn id="59" idx="3"/>
            </p:cNvCxnSpPr>
            <p:nvPr/>
          </p:nvCxnSpPr>
          <p:spPr>
            <a:xfrm flipH="1">
              <a:off x="6281675" y="1219200"/>
              <a:ext cx="131700" cy="1479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13"/>
            <p:cNvCxnSpPr>
              <a:endCxn id="60" idx="3"/>
            </p:cNvCxnSpPr>
            <p:nvPr/>
          </p:nvCxnSpPr>
          <p:spPr>
            <a:xfrm flipH="1">
              <a:off x="6281675" y="1219150"/>
              <a:ext cx="131700" cy="2535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73;p13"/>
            <p:cNvCxnSpPr/>
            <p:nvPr/>
          </p:nvCxnSpPr>
          <p:spPr>
            <a:xfrm>
              <a:off x="6165669" y="1760323"/>
              <a:ext cx="370206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Google Shape;73;p13"/>
            <p:cNvCxnSpPr/>
            <p:nvPr/>
          </p:nvCxnSpPr>
          <p:spPr>
            <a:xfrm flipV="1">
              <a:off x="6165669" y="1760323"/>
              <a:ext cx="370206" cy="682252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73;p13"/>
            <p:cNvCxnSpPr/>
            <p:nvPr/>
          </p:nvCxnSpPr>
          <p:spPr>
            <a:xfrm>
              <a:off x="6182598" y="1964696"/>
              <a:ext cx="353277" cy="13852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73;p13"/>
            <p:cNvCxnSpPr/>
            <p:nvPr/>
          </p:nvCxnSpPr>
          <p:spPr>
            <a:xfrm flipV="1">
              <a:off x="6182598" y="2103223"/>
              <a:ext cx="353277" cy="380414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73;p13"/>
            <p:cNvCxnSpPr/>
            <p:nvPr/>
          </p:nvCxnSpPr>
          <p:spPr>
            <a:xfrm>
              <a:off x="6162422" y="2699100"/>
              <a:ext cx="370206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73;p13"/>
            <p:cNvCxnSpPr/>
            <p:nvPr/>
          </p:nvCxnSpPr>
          <p:spPr>
            <a:xfrm>
              <a:off x="6182598" y="2050906"/>
              <a:ext cx="350030" cy="103947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73;p13"/>
            <p:cNvCxnSpPr/>
            <p:nvPr/>
          </p:nvCxnSpPr>
          <p:spPr>
            <a:xfrm>
              <a:off x="6182598" y="2773725"/>
              <a:ext cx="350030" cy="31665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73;p13"/>
            <p:cNvCxnSpPr/>
            <p:nvPr/>
          </p:nvCxnSpPr>
          <p:spPr>
            <a:xfrm flipV="1">
              <a:off x="6096560" y="3089350"/>
              <a:ext cx="436068" cy="294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73;p13"/>
            <p:cNvCxnSpPr/>
            <p:nvPr/>
          </p:nvCxnSpPr>
          <p:spPr>
            <a:xfrm>
              <a:off x="6281663" y="1028700"/>
              <a:ext cx="240877" cy="253072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73;p13"/>
            <p:cNvCxnSpPr/>
            <p:nvPr/>
          </p:nvCxnSpPr>
          <p:spPr>
            <a:xfrm>
              <a:off x="6182598" y="2932050"/>
              <a:ext cx="339942" cy="62737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73;p13"/>
            <p:cNvCxnSpPr/>
            <p:nvPr/>
          </p:nvCxnSpPr>
          <p:spPr>
            <a:xfrm>
              <a:off x="6162422" y="3486077"/>
              <a:ext cx="360118" cy="7335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73;p13"/>
            <p:cNvCxnSpPr/>
            <p:nvPr/>
          </p:nvCxnSpPr>
          <p:spPr>
            <a:xfrm>
              <a:off x="6162422" y="3042910"/>
              <a:ext cx="380294" cy="990616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73;p13"/>
            <p:cNvCxnSpPr/>
            <p:nvPr/>
          </p:nvCxnSpPr>
          <p:spPr>
            <a:xfrm>
              <a:off x="3730300" y="943350"/>
              <a:ext cx="388854" cy="405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Roboto</vt:lpstr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Khushu Abha (RC9) Luton &amp; Dunstable Hospital FT</cp:lastModifiedBy>
  <cp:revision>1</cp:revision>
  <dcterms:modified xsi:type="dcterms:W3CDTF">2019-04-30T18:53:03Z</dcterms:modified>
</cp:coreProperties>
</file>