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62" r:id="rId4"/>
    <p:sldMasterId id="2147483666" r:id="rId5"/>
  </p:sldMasterIdLst>
  <p:notesMasterIdLst>
    <p:notesMasterId r:id="rId29"/>
  </p:notesMasterIdLst>
  <p:handoutMasterIdLst>
    <p:handoutMasterId r:id="rId30"/>
  </p:handoutMasterIdLst>
  <p:sldIdLst>
    <p:sldId id="256" r:id="rId6"/>
    <p:sldId id="263" r:id="rId7"/>
    <p:sldId id="259" r:id="rId8"/>
    <p:sldId id="261" r:id="rId9"/>
    <p:sldId id="264" r:id="rId10"/>
    <p:sldId id="283" r:id="rId11"/>
    <p:sldId id="267" r:id="rId12"/>
    <p:sldId id="266" r:id="rId13"/>
    <p:sldId id="269" r:id="rId14"/>
    <p:sldId id="270" r:id="rId15"/>
    <p:sldId id="268" r:id="rId16"/>
    <p:sldId id="271" r:id="rId17"/>
    <p:sldId id="273" r:id="rId18"/>
    <p:sldId id="275" r:id="rId19"/>
    <p:sldId id="272" r:id="rId20"/>
    <p:sldId id="274" r:id="rId21"/>
    <p:sldId id="277" r:id="rId22"/>
    <p:sldId id="276" r:id="rId23"/>
    <p:sldId id="282" r:id="rId24"/>
    <p:sldId id="278" r:id="rId25"/>
    <p:sldId id="279" r:id="rId26"/>
    <p:sldId id="280" r:id="rId27"/>
    <p:sldId id="281" r:id="rId28"/>
  </p:sldIdLst>
  <p:sldSz cx="9347200" cy="7137400"/>
  <p:notesSz cx="9347200" cy="7137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24" userDrawn="1">
          <p15:clr>
            <a:srgbClr val="A4A3A4"/>
          </p15:clr>
        </p15:guide>
        <p15:guide id="2" pos="572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nnibah Coleman" initials="JC"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4E5C"/>
    <a:srgbClr val="334E5D"/>
    <a:srgbClr val="06405A"/>
    <a:srgbClr val="06445A"/>
    <a:srgbClr val="06495A"/>
    <a:srgbClr val="06345A"/>
    <a:srgbClr val="06285A"/>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538"/>
    <p:restoredTop sz="74901" autoAdjust="0"/>
  </p:normalViewPr>
  <p:slideViewPr>
    <p:cSldViewPr>
      <p:cViewPr varScale="1">
        <p:scale>
          <a:sx n="61" d="100"/>
          <a:sy n="61" d="100"/>
        </p:scale>
        <p:origin x="2466" y="78"/>
      </p:cViewPr>
      <p:guideLst>
        <p:guide orient="horz" pos="4024"/>
        <p:guide pos="5728"/>
      </p:guideLst>
    </p:cSldViewPr>
  </p:slideViewPr>
  <p:notesTextViewPr>
    <p:cViewPr>
      <p:scale>
        <a:sx n="100" d="100"/>
        <a:sy n="100" d="100"/>
      </p:scale>
      <p:origin x="0" y="0"/>
    </p:cViewPr>
  </p:notesTextViewPr>
  <p:sorterViewPr>
    <p:cViewPr>
      <p:scale>
        <a:sx n="66" d="100"/>
        <a:sy n="66" d="100"/>
      </p:scale>
      <p:origin x="0" y="0"/>
    </p:cViewPr>
  </p:sorterViewPr>
  <p:notesViewPr>
    <p:cSldViewPr>
      <p:cViewPr varScale="1">
        <p:scale>
          <a:sx n="91" d="100"/>
          <a:sy n="91" d="100"/>
        </p:scale>
        <p:origin x="2208"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6-06T08:45:47.904" idx="1">
    <p:pos x="5472" y="1579"/>
    <p:text>This is placeholder text. I'm going to drop in a polleverywhere slide.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49713" cy="357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294313" y="0"/>
            <a:ext cx="4051300" cy="357188"/>
          </a:xfrm>
          <a:prstGeom prst="rect">
            <a:avLst/>
          </a:prstGeom>
        </p:spPr>
        <p:txBody>
          <a:bodyPr vert="horz" lIns="91440" tIns="45720" rIns="91440" bIns="45720" rtlCol="0"/>
          <a:lstStyle>
            <a:lvl1pPr algn="r">
              <a:defRPr sz="1200"/>
            </a:lvl1pPr>
          </a:lstStyle>
          <a:p>
            <a:fld id="{D99BD1EF-6DEA-AD48-A5FF-460B97623D7A}" type="datetimeFigureOut">
              <a:rPr lang="en-US" smtClean="0"/>
              <a:t>6/12/2017</a:t>
            </a:fld>
            <a:endParaRPr lang="en-US"/>
          </a:p>
        </p:txBody>
      </p:sp>
      <p:sp>
        <p:nvSpPr>
          <p:cNvPr id="4" name="Footer Placeholder 3"/>
          <p:cNvSpPr>
            <a:spLocks noGrp="1"/>
          </p:cNvSpPr>
          <p:nvPr>
            <p:ph type="ftr" sz="quarter" idx="2"/>
          </p:nvPr>
        </p:nvSpPr>
        <p:spPr>
          <a:xfrm>
            <a:off x="0" y="6780213"/>
            <a:ext cx="4049713" cy="3571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294313" y="6780213"/>
            <a:ext cx="4051300" cy="357187"/>
          </a:xfrm>
          <a:prstGeom prst="rect">
            <a:avLst/>
          </a:prstGeom>
        </p:spPr>
        <p:txBody>
          <a:bodyPr vert="horz" lIns="91440" tIns="45720" rIns="91440" bIns="45720" rtlCol="0" anchor="b"/>
          <a:lstStyle>
            <a:lvl1pPr algn="r">
              <a:defRPr sz="1200"/>
            </a:lvl1pPr>
          </a:lstStyle>
          <a:p>
            <a:fld id="{F351EBBD-978D-F74C-9FE3-8FE8403408F7}" type="slidenum">
              <a:rPr lang="en-US" smtClean="0"/>
              <a:t>‹#›</a:t>
            </a:fld>
            <a:endParaRPr lang="en-US"/>
          </a:p>
        </p:txBody>
      </p:sp>
    </p:spTree>
    <p:extLst>
      <p:ext uri="{BB962C8B-B14F-4D97-AF65-F5344CB8AC3E}">
        <p14:creationId xmlns:p14="http://schemas.microsoft.com/office/powerpoint/2010/main" val="10765573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49713" cy="3571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294313" y="0"/>
            <a:ext cx="4051300" cy="357188"/>
          </a:xfrm>
          <a:prstGeom prst="rect">
            <a:avLst/>
          </a:prstGeom>
        </p:spPr>
        <p:txBody>
          <a:bodyPr vert="horz" lIns="91440" tIns="45720" rIns="91440" bIns="45720" rtlCol="0"/>
          <a:lstStyle>
            <a:lvl1pPr algn="r">
              <a:defRPr sz="1200"/>
            </a:lvl1pPr>
          </a:lstStyle>
          <a:p>
            <a:fld id="{D5C7F72D-02D5-3446-BB56-4F15CBB68655}" type="datetimeFigureOut">
              <a:rPr lang="en-US" smtClean="0"/>
              <a:t>6/12/2017</a:t>
            </a:fld>
            <a:endParaRPr lang="en-US"/>
          </a:p>
        </p:txBody>
      </p:sp>
      <p:sp>
        <p:nvSpPr>
          <p:cNvPr id="4" name="Slide Image Placeholder 3"/>
          <p:cNvSpPr>
            <a:spLocks noGrp="1" noRot="1" noChangeAspect="1"/>
          </p:cNvSpPr>
          <p:nvPr>
            <p:ph type="sldImg" idx="2"/>
          </p:nvPr>
        </p:nvSpPr>
        <p:spPr>
          <a:xfrm>
            <a:off x="3097213" y="892175"/>
            <a:ext cx="3152775" cy="240823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35038" y="3435350"/>
            <a:ext cx="7477125" cy="28098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780213"/>
            <a:ext cx="4049713" cy="3571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294313" y="6780213"/>
            <a:ext cx="4051300" cy="357187"/>
          </a:xfrm>
          <a:prstGeom prst="rect">
            <a:avLst/>
          </a:prstGeom>
        </p:spPr>
        <p:txBody>
          <a:bodyPr vert="horz" lIns="91440" tIns="45720" rIns="91440" bIns="45720" rtlCol="0" anchor="b"/>
          <a:lstStyle>
            <a:lvl1pPr algn="r">
              <a:defRPr sz="1200"/>
            </a:lvl1pPr>
          </a:lstStyle>
          <a:p>
            <a:fld id="{89839826-EC88-7B42-A972-00DC68900D63}" type="slidenum">
              <a:rPr lang="en-US" smtClean="0"/>
              <a:t>‹#›</a:t>
            </a:fld>
            <a:endParaRPr lang="en-US"/>
          </a:p>
        </p:txBody>
      </p:sp>
    </p:spTree>
    <p:extLst>
      <p:ext uri="{BB962C8B-B14F-4D97-AF65-F5344CB8AC3E}">
        <p14:creationId xmlns:p14="http://schemas.microsoft.com/office/powerpoint/2010/main" val="1468489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39826-EC88-7B42-A972-00DC68900D63}" type="slidenum">
              <a:rPr lang="en-US" smtClean="0"/>
              <a:t>0</a:t>
            </a:fld>
            <a:endParaRPr lang="en-US"/>
          </a:p>
        </p:txBody>
      </p:sp>
    </p:spTree>
    <p:extLst>
      <p:ext uri="{BB962C8B-B14F-4D97-AF65-F5344CB8AC3E}">
        <p14:creationId xmlns:p14="http://schemas.microsoft.com/office/powerpoint/2010/main" val="2418527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panose="020B0604020202020204" pitchFamily="34" charset="0"/>
              <a:buChar char="•"/>
            </a:pPr>
            <a:r>
              <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Starting with data</a:t>
            </a:r>
          </a:p>
          <a:p>
            <a:pPr marL="800100" lvl="1" indent="-342900">
              <a:buFont typeface="Arial" panose="020B0604020202020204" pitchFamily="34" charset="0"/>
              <a:buChar char="•"/>
            </a:pPr>
            <a:r>
              <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Primary vs secondary research</a:t>
            </a:r>
          </a:p>
          <a:p>
            <a:pPr marL="800100" lvl="1" indent="-342900">
              <a:buFont typeface="Arial" panose="020B0604020202020204" pitchFamily="34" charset="0"/>
              <a:buChar char="•"/>
            </a:pPr>
            <a:r>
              <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Identifying your target audience (and whether your current messages are reaching them)</a:t>
            </a:r>
          </a:p>
          <a:p>
            <a:pPr marL="800100" lvl="1" indent="-342900">
              <a:buFont typeface="Arial" panose="020B0604020202020204" pitchFamily="34" charset="0"/>
              <a:buChar char="•"/>
            </a:pPr>
            <a:r>
              <a:rPr lang="en-US" sz="2400" dirty="0">
                <a:solidFill>
                  <a:srgbClr val="000000"/>
                </a:solidFill>
                <a:latin typeface="Arial" panose="020B0604020202020204" pitchFamily="34" charset="0"/>
                <a:ea typeface="MS PGothic" panose="020B0600070205080204" pitchFamily="34" charset="-128"/>
                <a:cs typeface="Arial" panose="020B0604020202020204" pitchFamily="34" charset="0"/>
              </a:rPr>
              <a:t>Evaluating existing materials</a:t>
            </a:r>
          </a:p>
        </p:txBody>
      </p:sp>
      <p:sp>
        <p:nvSpPr>
          <p:cNvPr id="4" name="Slide Number Placeholder 3"/>
          <p:cNvSpPr>
            <a:spLocks noGrp="1"/>
          </p:cNvSpPr>
          <p:nvPr>
            <p:ph type="sldNum" sz="quarter" idx="10"/>
          </p:nvPr>
        </p:nvSpPr>
        <p:spPr/>
        <p:txBody>
          <a:bodyPr/>
          <a:lstStyle/>
          <a:p>
            <a:fld id="{89839826-EC88-7B42-A972-00DC68900D63}" type="slidenum">
              <a:rPr lang="en-US" smtClean="0"/>
              <a:t>9</a:t>
            </a:fld>
            <a:endParaRPr lang="en-US"/>
          </a:p>
        </p:txBody>
      </p:sp>
    </p:spTree>
    <p:extLst>
      <p:ext uri="{BB962C8B-B14F-4D97-AF65-F5344CB8AC3E}">
        <p14:creationId xmlns:p14="http://schemas.microsoft.com/office/powerpoint/2010/main" val="13547415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US" sz="1200" dirty="0">
                <a:effectLst/>
              </a:rPr>
            </a:br>
            <a:r>
              <a:rPr lang="en-US" sz="1200" dirty="0">
                <a:effectLst/>
              </a:rPr>
              <a:t>The Rock and Roll Hall of Fame engaged Global Prairie to analyze why their 2015 induction ceremony had been more successful than previous years. Using its proprietary </a:t>
            </a:r>
            <a:r>
              <a:rPr lang="en-US" sz="1200" dirty="0" err="1">
                <a:effectLst/>
              </a:rPr>
              <a:t>DataFarm</a:t>
            </a:r>
            <a:r>
              <a:rPr lang="en-US" sz="1200" dirty="0">
                <a:effectLst/>
              </a:rPr>
              <a:t> analytics tool, Global Prairie overlaid and analyzed numerous datasets to help Rock Hall understand which marketing activities resonated most with key audiences. The insights and findings will help Rock Hall refine its marketing strategies around future inductions to generate the biggest impact on their bottom line.</a:t>
            </a:r>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10</a:t>
            </a:fld>
            <a:endParaRPr lang="en-US"/>
          </a:p>
        </p:txBody>
      </p:sp>
    </p:spTree>
    <p:extLst>
      <p:ext uri="{BB962C8B-B14F-4D97-AF65-F5344CB8AC3E}">
        <p14:creationId xmlns:p14="http://schemas.microsoft.com/office/powerpoint/2010/main" val="1561067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components of a communications plan</a:t>
            </a:r>
          </a:p>
        </p:txBody>
      </p:sp>
      <p:sp>
        <p:nvSpPr>
          <p:cNvPr id="4" name="Slide Number Placeholder 3"/>
          <p:cNvSpPr>
            <a:spLocks noGrp="1"/>
          </p:cNvSpPr>
          <p:nvPr>
            <p:ph type="sldNum" sz="quarter" idx="10"/>
          </p:nvPr>
        </p:nvSpPr>
        <p:spPr/>
        <p:txBody>
          <a:bodyPr/>
          <a:lstStyle/>
          <a:p>
            <a:fld id="{89839826-EC88-7B42-A972-00DC68900D63}" type="slidenum">
              <a:rPr lang="en-US" smtClean="0"/>
              <a:t>11</a:t>
            </a:fld>
            <a:endParaRPr lang="en-US"/>
          </a:p>
        </p:txBody>
      </p:sp>
    </p:spTree>
    <p:extLst>
      <p:ext uri="{BB962C8B-B14F-4D97-AF65-F5344CB8AC3E}">
        <p14:creationId xmlns:p14="http://schemas.microsoft.com/office/powerpoint/2010/main" val="1837167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the case starts</a:t>
            </a:r>
          </a:p>
          <a:p>
            <a:r>
              <a:rPr lang="en-US" dirty="0"/>
              <a:t>How does what you’re doing support the overall mission and agency goals?</a:t>
            </a:r>
          </a:p>
          <a:p>
            <a:r>
              <a:rPr lang="en-US" dirty="0"/>
              <a:t>How to write them-</a:t>
            </a:r>
          </a:p>
          <a:p>
            <a:r>
              <a:rPr lang="en-US" dirty="0"/>
              <a:t>Tie them into the data</a:t>
            </a:r>
          </a:p>
          <a:p>
            <a:r>
              <a:rPr lang="en-US" dirty="0"/>
              <a:t>Make them SMART- bears repeating</a:t>
            </a:r>
          </a:p>
          <a:p>
            <a:r>
              <a:rPr lang="en-US" dirty="0"/>
              <a:t>Align the directly to each business objective- there should be a direct line</a:t>
            </a:r>
          </a:p>
          <a:p>
            <a:r>
              <a:rPr lang="en-US" dirty="0"/>
              <a:t>Think about who and ow</a:t>
            </a:r>
          </a:p>
        </p:txBody>
      </p:sp>
      <p:sp>
        <p:nvSpPr>
          <p:cNvPr id="4" name="Slide Number Placeholder 3"/>
          <p:cNvSpPr>
            <a:spLocks noGrp="1"/>
          </p:cNvSpPr>
          <p:nvPr>
            <p:ph type="sldNum" sz="quarter" idx="10"/>
          </p:nvPr>
        </p:nvSpPr>
        <p:spPr/>
        <p:txBody>
          <a:bodyPr/>
          <a:lstStyle/>
          <a:p>
            <a:fld id="{89839826-EC88-7B42-A972-00DC68900D63}" type="slidenum">
              <a:rPr lang="en-US" smtClean="0"/>
              <a:t>12</a:t>
            </a:fld>
            <a:endParaRPr lang="en-US"/>
          </a:p>
        </p:txBody>
      </p:sp>
    </p:spTree>
    <p:extLst>
      <p:ext uri="{BB962C8B-B14F-4D97-AF65-F5344CB8AC3E}">
        <p14:creationId xmlns:p14="http://schemas.microsoft.com/office/powerpoint/2010/main" val="35393839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are the big takeaways that you want your audience to receive?</a:t>
            </a:r>
          </a:p>
          <a:p>
            <a:r>
              <a:rPr lang="en-US" dirty="0"/>
              <a:t>These are not… talking points, beautifully crafted and </a:t>
            </a:r>
            <a:r>
              <a:rPr lang="en-US" dirty="0" err="1"/>
              <a:t>wordsmithed</a:t>
            </a:r>
            <a:r>
              <a:rPr lang="en-US" dirty="0"/>
              <a:t>, the exact words you must use every time you speak about the topic</a:t>
            </a:r>
          </a:p>
          <a:p>
            <a:r>
              <a:rPr lang="en-US" dirty="0"/>
              <a:t>Another place where the data comes in handy</a:t>
            </a:r>
          </a:p>
          <a:p>
            <a:r>
              <a:rPr lang="en-US" dirty="0"/>
              <a:t>Generally broad messages (give an example here- JEH might be a good one- Event logistics, and part of that is ) with supporting “proofs”</a:t>
            </a:r>
          </a:p>
          <a:p>
            <a:r>
              <a:rPr lang="en-US" dirty="0"/>
              <a:t>Not only will this be easy for you (and any “ambassadors”) to remember, but helps keep control the message</a:t>
            </a:r>
          </a:p>
        </p:txBody>
      </p:sp>
      <p:sp>
        <p:nvSpPr>
          <p:cNvPr id="4" name="Slide Number Placeholder 3"/>
          <p:cNvSpPr>
            <a:spLocks noGrp="1"/>
          </p:cNvSpPr>
          <p:nvPr>
            <p:ph type="sldNum" sz="quarter" idx="10"/>
          </p:nvPr>
        </p:nvSpPr>
        <p:spPr/>
        <p:txBody>
          <a:bodyPr/>
          <a:lstStyle/>
          <a:p>
            <a:fld id="{89839826-EC88-7B42-A972-00DC68900D63}" type="slidenum">
              <a:rPr lang="en-US" smtClean="0"/>
              <a:t>13</a:t>
            </a:fld>
            <a:endParaRPr lang="en-US"/>
          </a:p>
        </p:txBody>
      </p:sp>
    </p:spTree>
    <p:extLst>
      <p:ext uri="{BB962C8B-B14F-4D97-AF65-F5344CB8AC3E}">
        <p14:creationId xmlns:p14="http://schemas.microsoft.com/office/powerpoint/2010/main" val="1428383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something that nonprofits and community organizations have known for a while. So you already have some idea who these people are</a:t>
            </a:r>
          </a:p>
          <a:p>
            <a:r>
              <a:rPr lang="en-US" dirty="0"/>
              <a:t>Think again about Who and Why</a:t>
            </a:r>
          </a:p>
          <a:p>
            <a:r>
              <a:rPr lang="en-US" dirty="0"/>
              <a:t>Use the data to build simple personas to target communications</a:t>
            </a:r>
          </a:p>
        </p:txBody>
      </p:sp>
      <p:sp>
        <p:nvSpPr>
          <p:cNvPr id="4" name="Slide Number Placeholder 3"/>
          <p:cNvSpPr>
            <a:spLocks noGrp="1"/>
          </p:cNvSpPr>
          <p:nvPr>
            <p:ph type="sldNum" sz="quarter" idx="10"/>
          </p:nvPr>
        </p:nvSpPr>
        <p:spPr/>
        <p:txBody>
          <a:bodyPr/>
          <a:lstStyle/>
          <a:p>
            <a:fld id="{89839826-EC88-7B42-A972-00DC68900D63}" type="slidenum">
              <a:rPr lang="en-US" smtClean="0"/>
              <a:t>15</a:t>
            </a:fld>
            <a:endParaRPr lang="en-US"/>
          </a:p>
        </p:txBody>
      </p:sp>
    </p:spTree>
    <p:extLst>
      <p:ext uri="{BB962C8B-B14F-4D97-AF65-F5344CB8AC3E}">
        <p14:creationId xmlns:p14="http://schemas.microsoft.com/office/powerpoint/2010/main" val="2307368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Definition of strategies versus tactics</a:t>
            </a:r>
          </a:p>
          <a:p>
            <a:r>
              <a:rPr lang="en-US" dirty="0"/>
              <a:t>Good strategies- true knowledge of strengths and weaknesses (how much can we really do?), stem from data and tie into the business objectives</a:t>
            </a:r>
          </a:p>
          <a:p>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16</a:t>
            </a:fld>
            <a:endParaRPr lang="en-US"/>
          </a:p>
        </p:txBody>
      </p:sp>
    </p:spTree>
    <p:extLst>
      <p:ext uri="{BB962C8B-B14F-4D97-AF65-F5344CB8AC3E}">
        <p14:creationId xmlns:p14="http://schemas.microsoft.com/office/powerpoint/2010/main" val="1205914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Resource management- people, timeline, budget</a:t>
            </a:r>
          </a:p>
          <a:p>
            <a:r>
              <a:rPr lang="en-US" dirty="0"/>
              <a:t>Managing these correctly helps strengthen your case for communications</a:t>
            </a:r>
          </a:p>
        </p:txBody>
      </p:sp>
      <p:sp>
        <p:nvSpPr>
          <p:cNvPr id="4" name="Slide Number Placeholder 3"/>
          <p:cNvSpPr>
            <a:spLocks noGrp="1"/>
          </p:cNvSpPr>
          <p:nvPr>
            <p:ph type="sldNum" sz="quarter" idx="10"/>
          </p:nvPr>
        </p:nvSpPr>
        <p:spPr/>
        <p:txBody>
          <a:bodyPr/>
          <a:lstStyle/>
          <a:p>
            <a:fld id="{89839826-EC88-7B42-A972-00DC68900D63}" type="slidenum">
              <a:rPr lang="en-US" smtClean="0"/>
              <a:t>17</a:t>
            </a:fld>
            <a:endParaRPr lang="en-US"/>
          </a:p>
        </p:txBody>
      </p:sp>
    </p:spTree>
    <p:extLst>
      <p:ext uri="{BB962C8B-B14F-4D97-AF65-F5344CB8AC3E}">
        <p14:creationId xmlns:p14="http://schemas.microsoft.com/office/powerpoint/2010/main" val="2080506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Objective meets messaging and tactics</a:t>
            </a:r>
          </a:p>
          <a:p>
            <a:r>
              <a:rPr lang="en-US" dirty="0"/>
              <a:t>Impactful on a budget</a:t>
            </a:r>
          </a:p>
        </p:txBody>
      </p:sp>
      <p:sp>
        <p:nvSpPr>
          <p:cNvPr id="4" name="Slide Number Placeholder 3"/>
          <p:cNvSpPr>
            <a:spLocks noGrp="1"/>
          </p:cNvSpPr>
          <p:nvPr>
            <p:ph type="sldNum" sz="quarter" idx="10"/>
          </p:nvPr>
        </p:nvSpPr>
        <p:spPr/>
        <p:txBody>
          <a:bodyPr/>
          <a:lstStyle/>
          <a:p>
            <a:fld id="{89839826-EC88-7B42-A972-00DC68900D63}" type="slidenum">
              <a:rPr lang="en-US" smtClean="0"/>
              <a:t>18</a:t>
            </a:fld>
            <a:endParaRPr lang="en-US"/>
          </a:p>
        </p:txBody>
      </p:sp>
    </p:spTree>
    <p:extLst>
      <p:ext uri="{BB962C8B-B14F-4D97-AF65-F5344CB8AC3E}">
        <p14:creationId xmlns:p14="http://schemas.microsoft.com/office/powerpoint/2010/main" val="29707751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19</a:t>
            </a:fld>
            <a:endParaRPr lang="en-US"/>
          </a:p>
        </p:txBody>
      </p:sp>
    </p:spTree>
    <p:extLst>
      <p:ext uri="{BB962C8B-B14F-4D97-AF65-F5344CB8AC3E}">
        <p14:creationId xmlns:p14="http://schemas.microsoft.com/office/powerpoint/2010/main" val="1971459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39826-EC88-7B42-A972-00DC68900D63}" type="slidenum">
              <a:rPr lang="en-US" smtClean="0"/>
              <a:t>1</a:t>
            </a:fld>
            <a:endParaRPr lang="en-US"/>
          </a:p>
        </p:txBody>
      </p:sp>
    </p:spTree>
    <p:extLst>
      <p:ext uri="{BB962C8B-B14F-4D97-AF65-F5344CB8AC3E}">
        <p14:creationId xmlns:p14="http://schemas.microsoft.com/office/powerpoint/2010/main" val="2521560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Establishing metrics keeps you on track</a:t>
            </a:r>
          </a:p>
          <a:p>
            <a:r>
              <a:rPr lang="en-US" dirty="0"/>
              <a:t>What do you measure? Can be as simple of number of people reached, but how do you determine if you’ve moved the needle?</a:t>
            </a:r>
          </a:p>
          <a:p>
            <a:r>
              <a:rPr lang="en-US" dirty="0"/>
              <a:t>Close the loop- again helps make the case, determine what efforts were successful and if you achieved what you sought to</a:t>
            </a:r>
          </a:p>
        </p:txBody>
      </p:sp>
      <p:sp>
        <p:nvSpPr>
          <p:cNvPr id="4" name="Slide Number Placeholder 3"/>
          <p:cNvSpPr>
            <a:spLocks noGrp="1"/>
          </p:cNvSpPr>
          <p:nvPr>
            <p:ph type="sldNum" sz="quarter" idx="10"/>
          </p:nvPr>
        </p:nvSpPr>
        <p:spPr/>
        <p:txBody>
          <a:bodyPr/>
          <a:lstStyle/>
          <a:p>
            <a:fld id="{89839826-EC88-7B42-A972-00DC68900D63}" type="slidenum">
              <a:rPr lang="en-US" smtClean="0"/>
              <a:t>20</a:t>
            </a:fld>
            <a:endParaRPr lang="en-US"/>
          </a:p>
        </p:txBody>
      </p:sp>
    </p:spTree>
    <p:extLst>
      <p:ext uri="{BB962C8B-B14F-4D97-AF65-F5344CB8AC3E}">
        <p14:creationId xmlns:p14="http://schemas.microsoft.com/office/powerpoint/2010/main" val="2337528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5 minutes for evaluation break out</a:t>
            </a:r>
          </a:p>
          <a:p>
            <a:r>
              <a:rPr lang="en-US" dirty="0"/>
              <a:t>10 minutes for report out and discussion (a couple of groups)</a:t>
            </a:r>
          </a:p>
        </p:txBody>
      </p:sp>
      <p:sp>
        <p:nvSpPr>
          <p:cNvPr id="4" name="Slide Number Placeholder 3"/>
          <p:cNvSpPr>
            <a:spLocks noGrp="1"/>
          </p:cNvSpPr>
          <p:nvPr>
            <p:ph type="sldNum" sz="quarter" idx="10"/>
          </p:nvPr>
        </p:nvSpPr>
        <p:spPr/>
        <p:txBody>
          <a:bodyPr/>
          <a:lstStyle/>
          <a:p>
            <a:fld id="{89839826-EC88-7B42-A972-00DC68900D63}" type="slidenum">
              <a:rPr lang="en-US" smtClean="0"/>
              <a:t>21</a:t>
            </a:fld>
            <a:endParaRPr lang="en-US"/>
          </a:p>
        </p:txBody>
      </p:sp>
    </p:spTree>
    <p:extLst>
      <p:ext uri="{BB962C8B-B14F-4D97-AF65-F5344CB8AC3E}">
        <p14:creationId xmlns:p14="http://schemas.microsoft.com/office/powerpoint/2010/main" val="40888797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questions now</a:t>
            </a:r>
          </a:p>
        </p:txBody>
      </p:sp>
      <p:sp>
        <p:nvSpPr>
          <p:cNvPr id="4" name="Slide Number Placeholder 3"/>
          <p:cNvSpPr>
            <a:spLocks noGrp="1"/>
          </p:cNvSpPr>
          <p:nvPr>
            <p:ph type="sldNum" sz="quarter" idx="10"/>
          </p:nvPr>
        </p:nvSpPr>
        <p:spPr/>
        <p:txBody>
          <a:bodyPr/>
          <a:lstStyle/>
          <a:p>
            <a:fld id="{89839826-EC88-7B42-A972-00DC68900D63}" type="slidenum">
              <a:rPr lang="en-US" smtClean="0"/>
              <a:t>22</a:t>
            </a:fld>
            <a:endParaRPr lang="en-US"/>
          </a:p>
        </p:txBody>
      </p:sp>
    </p:spTree>
    <p:extLst>
      <p:ext uri="{BB962C8B-B14F-4D97-AF65-F5344CB8AC3E}">
        <p14:creationId xmlns:p14="http://schemas.microsoft.com/office/powerpoint/2010/main" val="1511467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39826-EC88-7B42-A972-00DC68900D63}" type="slidenum">
              <a:rPr lang="en-US" smtClean="0"/>
              <a:t>2</a:t>
            </a:fld>
            <a:endParaRPr lang="en-US"/>
          </a:p>
        </p:txBody>
      </p:sp>
    </p:spTree>
    <p:extLst>
      <p:ext uri="{BB962C8B-B14F-4D97-AF65-F5344CB8AC3E}">
        <p14:creationId xmlns:p14="http://schemas.microsoft.com/office/powerpoint/2010/main" val="11732291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D0A85E-2151-4207-AAA0-6CB0B734AB0A}" type="slidenum">
              <a:rPr lang="en-US"/>
              <a:pPr/>
              <a:t>3</a:t>
            </a:fld>
            <a:endParaRPr lang="en-US"/>
          </a:p>
        </p:txBody>
      </p:sp>
    </p:spTree>
    <p:extLst>
      <p:ext uri="{BB962C8B-B14F-4D97-AF65-F5344CB8AC3E}">
        <p14:creationId xmlns:p14="http://schemas.microsoft.com/office/powerpoint/2010/main" val="8205994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9839826-EC88-7B42-A972-00DC68900D63}" type="slidenum">
              <a:rPr lang="en-US" smtClean="0"/>
              <a:t>4</a:t>
            </a:fld>
            <a:endParaRPr lang="en-US"/>
          </a:p>
        </p:txBody>
      </p:sp>
    </p:spTree>
    <p:extLst>
      <p:ext uri="{BB962C8B-B14F-4D97-AF65-F5344CB8AC3E}">
        <p14:creationId xmlns:p14="http://schemas.microsoft.com/office/powerpoint/2010/main" val="29830926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Our planning process begins with </a:t>
            </a:r>
            <a:r>
              <a:rPr lang="en-US" sz="1200" b="1" i="1" kern="1200" dirty="0">
                <a:solidFill>
                  <a:schemeClr val="tx1"/>
                </a:solidFill>
                <a:effectLst/>
                <a:latin typeface="+mn-lt"/>
                <a:ea typeface="+mn-ea"/>
                <a:cs typeface="+mn-cs"/>
              </a:rPr>
              <a:t>Identification</a:t>
            </a:r>
            <a:r>
              <a:rPr lang="en-US" sz="1200" kern="1200" dirty="0">
                <a:solidFill>
                  <a:schemeClr val="tx1"/>
                </a:solidFill>
                <a:effectLst/>
                <a:latin typeface="+mn-lt"/>
                <a:ea typeface="+mn-ea"/>
                <a:cs typeface="+mn-cs"/>
              </a:rPr>
              <a:t>, a collaborative process to quickly clarify and confirm the specific opportunity or challenge we face and the outcome we wish to see. We believe this is a fundamental step to ensure everything we develop will align with the CDC’s approach to measurement and optimization. Typically, the most effective way to reach this definition is through a simple workshop-style meeting where we work together with key stakeholders from the NCEH/ATSDR team to achieve full alignment on what we are developing, when, for whom, and why, as well as a review of all existing materials.</a:t>
            </a:r>
          </a:p>
          <a:p>
            <a:r>
              <a:rPr lang="en-US" sz="1200" i="1" kern="1200" dirty="0">
                <a:solidFill>
                  <a:schemeClr val="tx1"/>
                </a:solidFill>
                <a:effectLst/>
                <a:latin typeface="+mn-lt"/>
                <a:ea typeface="+mn-ea"/>
                <a:cs typeface="+mn-cs"/>
              </a:rPr>
              <a:t>Our Secondary Sources for Knowledge:</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PROQUEST®, EBSCOhost®, HOOVERS®, WARC®, Gale’s Business Insights Global, Euromonitor International®, </a:t>
            </a:r>
            <a:r>
              <a:rPr lang="en-US" sz="1200" kern="1200" dirty="0" err="1">
                <a:solidFill>
                  <a:schemeClr val="tx1"/>
                </a:solidFill>
                <a:effectLst/>
                <a:latin typeface="+mn-lt"/>
                <a:ea typeface="+mn-ea"/>
                <a:cs typeface="+mn-cs"/>
              </a:rPr>
              <a:t>Saegis</a:t>
            </a:r>
            <a:r>
              <a:rPr lang="en-US" sz="1200" kern="1200" dirty="0">
                <a:solidFill>
                  <a:schemeClr val="tx1"/>
                </a:solidFill>
                <a:effectLst/>
                <a:latin typeface="+mn-lt"/>
                <a:ea typeface="+mn-ea"/>
                <a:cs typeface="+mn-cs"/>
              </a:rPr>
              <a:t>, MRI Reporter, Polling the Nations, Ward’s Business Directory, Red Books, The List, BUDDY (Business Demographics and Data for You), CREW (Creative Running Everywhere Worldwide), GIG (Global Innovations Gateway), Wall Street Journal, Harvard Business Review and many more.</a:t>
            </a:r>
          </a:p>
          <a:p>
            <a:r>
              <a:rPr lang="en-US" sz="1200" kern="1200" dirty="0">
                <a:solidFill>
                  <a:schemeClr val="tx1"/>
                </a:solidFill>
                <a:effectLst/>
                <a:latin typeface="+mn-lt"/>
                <a:ea typeface="+mn-ea"/>
                <a:cs typeface="+mn-cs"/>
              </a:rPr>
              <a:t>Next, we move into the </a:t>
            </a:r>
            <a:r>
              <a:rPr lang="en-US" sz="1200" b="1" i="1" kern="1200" dirty="0">
                <a:solidFill>
                  <a:schemeClr val="tx1"/>
                </a:solidFill>
                <a:effectLst/>
                <a:latin typeface="+mn-lt"/>
                <a:ea typeface="+mn-ea"/>
                <a:cs typeface="+mn-cs"/>
              </a:rPr>
              <a:t>Knowledge &amp; Insight </a:t>
            </a:r>
            <a:r>
              <a:rPr lang="en-US" sz="1200" kern="1200" dirty="0">
                <a:solidFill>
                  <a:schemeClr val="tx1"/>
                </a:solidFill>
                <a:effectLst/>
                <a:latin typeface="+mn-lt"/>
                <a:ea typeface="+mn-ea"/>
                <a:cs typeface="+mn-cs"/>
              </a:rPr>
              <a:t>phase where we collect data and information to guide us to the best path forward and inform our messaging and tactical activities. This is perhaps the most crucial step in the planning process which involves reviewing and analyzing client-supplied information as well as sourcing of supplementary secondary materials through our available resources outlined in sidebar. We then organize what we know in a structured way that tells us key details about our target audiences: </a:t>
            </a:r>
          </a:p>
          <a:p>
            <a:pPr lvl="0"/>
            <a:r>
              <a:rPr lang="en-US" sz="1200" kern="1200" dirty="0">
                <a:solidFill>
                  <a:schemeClr val="tx1"/>
                </a:solidFill>
                <a:effectLst/>
                <a:latin typeface="+mn-lt"/>
                <a:ea typeface="+mn-ea"/>
                <a:cs typeface="+mn-cs"/>
              </a:rPr>
              <a:t>Who they are </a:t>
            </a:r>
          </a:p>
          <a:p>
            <a:pPr lvl="0"/>
            <a:r>
              <a:rPr lang="en-US" sz="1200" kern="1200" dirty="0">
                <a:solidFill>
                  <a:schemeClr val="tx1"/>
                </a:solidFill>
                <a:effectLst/>
                <a:latin typeface="+mn-lt"/>
                <a:ea typeface="+mn-ea"/>
                <a:cs typeface="+mn-cs"/>
              </a:rPr>
              <a:t>Key attributes and characteristics</a:t>
            </a:r>
          </a:p>
          <a:p>
            <a:pPr lvl="0"/>
            <a:r>
              <a:rPr lang="en-US" sz="1200" kern="1200" dirty="0">
                <a:solidFill>
                  <a:schemeClr val="tx1"/>
                </a:solidFill>
                <a:effectLst/>
                <a:latin typeface="+mn-lt"/>
                <a:ea typeface="+mn-ea"/>
                <a:cs typeface="+mn-cs"/>
              </a:rPr>
              <a:t>How they consume information</a:t>
            </a:r>
          </a:p>
          <a:p>
            <a:pPr lvl="0"/>
            <a:r>
              <a:rPr lang="en-US" sz="1200" kern="1200" dirty="0">
                <a:solidFill>
                  <a:schemeClr val="tx1"/>
                </a:solidFill>
                <a:effectLst/>
                <a:latin typeface="+mn-lt"/>
                <a:ea typeface="+mn-ea"/>
                <a:cs typeface="+mn-cs"/>
              </a:rPr>
              <a:t>What they believe and what we want them to believe</a:t>
            </a:r>
          </a:p>
          <a:p>
            <a:pPr lvl="0"/>
            <a:r>
              <a:rPr lang="en-US" sz="1200" kern="1200" dirty="0">
                <a:solidFill>
                  <a:schemeClr val="tx1"/>
                </a:solidFill>
                <a:effectLst/>
                <a:latin typeface="+mn-lt"/>
                <a:ea typeface="+mn-ea"/>
                <a:cs typeface="+mn-cs"/>
              </a:rPr>
              <a:t>What drivers we can leverage to move them toward that future belief or action</a:t>
            </a:r>
          </a:p>
          <a:p>
            <a:r>
              <a:rPr lang="en-US" sz="1200" kern="1200" dirty="0">
                <a:solidFill>
                  <a:schemeClr val="tx1"/>
                </a:solidFill>
                <a:effectLst/>
                <a:latin typeface="+mn-lt"/>
                <a:ea typeface="+mn-ea"/>
                <a:cs typeface="+mn-cs"/>
              </a:rPr>
              <a:t>With this insight in place, we will move to communications</a:t>
            </a:r>
            <a:r>
              <a:rPr lang="en-US" sz="1200" b="1" i="1" kern="1200" dirty="0">
                <a:solidFill>
                  <a:schemeClr val="tx1"/>
                </a:solidFill>
                <a:effectLst/>
                <a:latin typeface="+mn-lt"/>
                <a:ea typeface="+mn-ea"/>
                <a:cs typeface="+mn-cs"/>
              </a:rPr>
              <a:t> strategy</a:t>
            </a:r>
            <a:r>
              <a:rPr lang="en-US" sz="1200" kern="1200" dirty="0">
                <a:solidFill>
                  <a:schemeClr val="tx1"/>
                </a:solidFill>
                <a:effectLst/>
                <a:latin typeface="+mn-lt"/>
                <a:ea typeface="+mn-ea"/>
                <a:cs typeface="+mn-cs"/>
              </a:rPr>
              <a:t> development. Here, we will craft a blueprint for the communications plan that captures all relevant information and outlines exactly the way in which we can best deliver against our challenge.  Our blueprint will sharply articulate the following: NCEH/ATSDR objective, marketing objective, KPIs, relevant context/background, audience profile, key messaging and support points, channel planning considerations, geography, in-market timing and budget. </a:t>
            </a:r>
          </a:p>
          <a:p>
            <a:r>
              <a:rPr lang="en-US" sz="1200" kern="1200" dirty="0">
                <a:solidFill>
                  <a:schemeClr val="tx1"/>
                </a:solidFill>
                <a:effectLst/>
                <a:latin typeface="+mn-lt"/>
                <a:ea typeface="+mn-ea"/>
                <a:cs typeface="+mn-cs"/>
              </a:rPr>
              <a:t>From here, we move to our overarching </a:t>
            </a:r>
            <a:r>
              <a:rPr lang="en-US" sz="1200" b="1" i="1" kern="1200" dirty="0">
                <a:solidFill>
                  <a:schemeClr val="tx1"/>
                </a:solidFill>
                <a:effectLst/>
                <a:latin typeface="+mn-lt"/>
                <a:ea typeface="+mn-ea"/>
                <a:cs typeface="+mn-cs"/>
              </a:rPr>
              <a:t>concept development</a:t>
            </a:r>
            <a:r>
              <a:rPr lang="en-US" sz="1200" kern="1200" dirty="0">
                <a:solidFill>
                  <a:schemeClr val="tx1"/>
                </a:solidFill>
                <a:effectLst/>
                <a:latin typeface="+mn-lt"/>
                <a:ea typeface="+mn-ea"/>
                <a:cs typeface="+mn-cs"/>
              </a:rPr>
              <a:t> where we work with our team of creative strategists and technical communications specialists to create the core concept that will guide our messaging. This will be the step where we craft an overarching messaging hierarchy to deliver on our strategy, along with key visuals and assets as needed or appropriate. Drawing on our experience managing community outreach and risk communications on behalf of agencies such as FEMA, we anticipate that these messages will be crafted according to our </a:t>
            </a:r>
            <a:r>
              <a:rPr lang="en-US" sz="1200" b="1" kern="1200" dirty="0">
                <a:solidFill>
                  <a:schemeClr val="tx1"/>
                </a:solidFill>
                <a:effectLst/>
                <a:latin typeface="+mn-lt"/>
                <a:ea typeface="+mn-ea"/>
                <a:cs typeface="+mn-cs"/>
              </a:rPr>
              <a:t>Believe + Value + Ability </a:t>
            </a:r>
            <a:r>
              <a:rPr lang="en-US" sz="1200" kern="1200" dirty="0">
                <a:solidFill>
                  <a:schemeClr val="tx1"/>
                </a:solidFill>
                <a:effectLst/>
                <a:latin typeface="+mn-lt"/>
                <a:ea typeface="+mn-ea"/>
                <a:cs typeface="+mn-cs"/>
              </a:rPr>
              <a:t>construct. To ensure our message resonates and drives outcomes, they must be anchored and informed by the current beliefs of the audience we are trying to engage. Then, we must pivot quickly to showing how our information and data can add value to their lives, and ultimately help them understand quickly what the next step or action is that they can take based on this new information. If we get this part wrong, the rest of the plan will fail.</a:t>
            </a:r>
          </a:p>
          <a:p>
            <a:r>
              <a:rPr lang="en-US" sz="1200" kern="1200" dirty="0">
                <a:solidFill>
                  <a:schemeClr val="tx1"/>
                </a:solidFill>
                <a:effectLst/>
                <a:latin typeface="+mn-lt"/>
                <a:ea typeface="+mn-ea"/>
                <a:cs typeface="+mn-cs"/>
              </a:rPr>
              <a:t>As part of this process, we will deploy </a:t>
            </a:r>
            <a:r>
              <a:rPr lang="en-US" sz="1200" b="1" kern="1200" dirty="0">
                <a:solidFill>
                  <a:schemeClr val="tx1"/>
                </a:solidFill>
                <a:effectLst/>
                <a:latin typeface="+mn-lt"/>
                <a:ea typeface="+mn-ea"/>
                <a:cs typeface="+mn-cs"/>
              </a:rPr>
              <a:t>cognitive testing</a:t>
            </a:r>
            <a:r>
              <a:rPr lang="en-US" sz="1200" kern="1200" dirty="0">
                <a:solidFill>
                  <a:schemeClr val="tx1"/>
                </a:solidFill>
                <a:effectLst/>
                <a:latin typeface="+mn-lt"/>
                <a:ea typeface="+mn-ea"/>
                <a:cs typeface="+mn-cs"/>
              </a:rPr>
              <a:t> of our core messages and materials prior to deployment to ensure language and comprehension of the message. We believe qualitative message testing is most effective, especially for communications requiring rapid response because it allows for not only identification of problem areas, but also delivers solutions. Depending on the quantity and pace of communications requiring testing, Global Prairie can establish a panel of go-to audience members that can quickly provide feedback, or we can recruit participants on an as-needed basis.</a:t>
            </a:r>
          </a:p>
          <a:p>
            <a:r>
              <a:rPr lang="en-US" sz="1200" kern="1200" dirty="0">
                <a:solidFill>
                  <a:schemeClr val="tx1"/>
                </a:solidFill>
                <a:effectLst/>
                <a:latin typeface="+mn-lt"/>
                <a:ea typeface="+mn-ea"/>
                <a:cs typeface="+mn-cs"/>
              </a:rPr>
              <a:t>We then move into </a:t>
            </a:r>
            <a:r>
              <a:rPr lang="en-US" sz="1200" b="1" i="1" kern="1200" dirty="0">
                <a:solidFill>
                  <a:schemeClr val="tx1"/>
                </a:solidFill>
                <a:effectLst/>
                <a:latin typeface="+mn-lt"/>
                <a:ea typeface="+mn-ea"/>
                <a:cs typeface="+mn-cs"/>
              </a:rPr>
              <a:t>channel planning</a:t>
            </a:r>
            <a:r>
              <a:rPr lang="en-US" sz="1200" kern="1200" dirty="0">
                <a:solidFill>
                  <a:schemeClr val="tx1"/>
                </a:solidFill>
                <a:effectLst/>
                <a:latin typeface="+mn-lt"/>
                <a:ea typeface="+mn-ea"/>
                <a:cs typeface="+mn-cs"/>
              </a:rPr>
              <a:t> where, drawing on our landscape and partner analysis, we outline the full set of paid, earned, owned and social channels that will be leveraged in all communications outreach. </a:t>
            </a:r>
          </a:p>
          <a:p>
            <a:r>
              <a:rPr lang="en-US" sz="1200" kern="1200" dirty="0">
                <a:solidFill>
                  <a:schemeClr val="tx1"/>
                </a:solidFill>
                <a:effectLst/>
                <a:latin typeface="+mn-lt"/>
                <a:ea typeface="+mn-ea"/>
                <a:cs typeface="+mn-cs"/>
              </a:rPr>
              <a:t>Finally, we will constantly </a:t>
            </a:r>
            <a:r>
              <a:rPr lang="en-US" sz="1200" b="1" i="1" kern="1200" dirty="0">
                <a:solidFill>
                  <a:schemeClr val="tx1"/>
                </a:solidFill>
                <a:effectLst/>
                <a:latin typeface="+mn-lt"/>
                <a:ea typeface="+mn-ea"/>
                <a:cs typeface="+mn-cs"/>
              </a:rPr>
              <a:t>review and optimize</a:t>
            </a:r>
            <a:r>
              <a:rPr lang="en-US" sz="1200" kern="1200" dirty="0">
                <a:solidFill>
                  <a:schemeClr val="tx1"/>
                </a:solidFill>
                <a:effectLst/>
                <a:latin typeface="+mn-lt"/>
                <a:ea typeface="+mn-ea"/>
                <a:cs typeface="+mn-cs"/>
              </a:rPr>
              <a:t> our strategic framework over time in accordance to the CDC’s standard approach to measurement and optimization. </a:t>
            </a:r>
          </a:p>
          <a:p>
            <a:pPr lvl="0"/>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5</a:t>
            </a:fld>
            <a:endParaRPr lang="en-US"/>
          </a:p>
        </p:txBody>
      </p:sp>
    </p:spTree>
    <p:extLst>
      <p:ext uri="{BB962C8B-B14F-4D97-AF65-F5344CB8AC3E}">
        <p14:creationId xmlns:p14="http://schemas.microsoft.com/office/powerpoint/2010/main" val="40974136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Perfect example of having to mobilize stakeholders</a:t>
            </a:r>
          </a:p>
          <a:p>
            <a:r>
              <a:rPr lang="en-US" dirty="0"/>
              <a:t>Really important mission and a need for audience to take action</a:t>
            </a:r>
          </a:p>
          <a:p>
            <a:r>
              <a:rPr lang="en-US" dirty="0"/>
              <a:t>Stakeholder ID, understood goals, worked to create materials that strongly suited the needs</a:t>
            </a:r>
          </a:p>
        </p:txBody>
      </p:sp>
      <p:sp>
        <p:nvSpPr>
          <p:cNvPr id="4" name="Slide Number Placeholder 3"/>
          <p:cNvSpPr>
            <a:spLocks noGrp="1"/>
          </p:cNvSpPr>
          <p:nvPr>
            <p:ph type="sldNum" sz="quarter" idx="10"/>
          </p:nvPr>
        </p:nvSpPr>
        <p:spPr/>
        <p:txBody>
          <a:bodyPr/>
          <a:lstStyle/>
          <a:p>
            <a:fld id="{89839826-EC88-7B42-A972-00DC68900D63}" type="slidenum">
              <a:rPr lang="en-US" smtClean="0"/>
              <a:t>6</a:t>
            </a:fld>
            <a:endParaRPr lang="en-US"/>
          </a:p>
        </p:txBody>
      </p:sp>
    </p:spTree>
    <p:extLst>
      <p:ext uri="{BB962C8B-B14F-4D97-AF65-F5344CB8AC3E}">
        <p14:creationId xmlns:p14="http://schemas.microsoft.com/office/powerpoint/2010/main" val="897941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Goals for you at the end of this session…</a:t>
            </a:r>
          </a:p>
        </p:txBody>
      </p:sp>
      <p:sp>
        <p:nvSpPr>
          <p:cNvPr id="4" name="Slide Number Placeholder 3"/>
          <p:cNvSpPr>
            <a:spLocks noGrp="1"/>
          </p:cNvSpPr>
          <p:nvPr>
            <p:ph type="sldNum" sz="quarter" idx="10"/>
          </p:nvPr>
        </p:nvSpPr>
        <p:spPr/>
        <p:txBody>
          <a:bodyPr/>
          <a:lstStyle/>
          <a:p>
            <a:fld id="{89839826-EC88-7B42-A972-00DC68900D63}" type="slidenum">
              <a:rPr lang="en-US" smtClean="0"/>
              <a:t>7</a:t>
            </a:fld>
            <a:endParaRPr lang="en-US"/>
          </a:p>
        </p:txBody>
      </p:sp>
    </p:spTree>
    <p:extLst>
      <p:ext uri="{BB962C8B-B14F-4D97-AF65-F5344CB8AC3E}">
        <p14:creationId xmlns:p14="http://schemas.microsoft.com/office/powerpoint/2010/main" val="796928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Importance of communications for public sector </a:t>
            </a:r>
          </a:p>
          <a:p>
            <a:pPr lvl="0"/>
            <a:r>
              <a:rPr lang="en-US" sz="1200" kern="1200" dirty="0">
                <a:solidFill>
                  <a:schemeClr val="tx1"/>
                </a:solidFill>
                <a:effectLst/>
                <a:latin typeface="+mn-lt"/>
                <a:ea typeface="+mn-ea"/>
                <a:cs typeface="+mn-cs"/>
              </a:rPr>
              <a:t>Differs from private sector</a:t>
            </a:r>
          </a:p>
          <a:p>
            <a:r>
              <a:rPr lang="en-US" sz="1200" kern="1200" dirty="0">
                <a:solidFill>
                  <a:schemeClr val="tx1"/>
                </a:solidFill>
                <a:effectLst/>
                <a:latin typeface="+mn-lt"/>
                <a:ea typeface="+mn-ea"/>
                <a:cs typeface="+mn-cs"/>
              </a:rPr>
              <a:t>How it ties to volunteerism (</a:t>
            </a:r>
            <a:r>
              <a:rPr lang="en-US" sz="1200" b="0" i="0" u="none" strike="noStrike" kern="1200" baseline="0" dirty="0">
                <a:solidFill>
                  <a:schemeClr val="tx1"/>
                </a:solidFill>
                <a:latin typeface="+mn-lt"/>
                <a:ea typeface="+mn-ea"/>
                <a:cs typeface="+mn-cs"/>
              </a:rPr>
              <a:t>Fully 25.3 percent of US adults volunteered with an organization in 2014</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How it ties to giving- how much of that pie do you want? How will they know where to find it? </a:t>
            </a:r>
          </a:p>
          <a:p>
            <a:r>
              <a:rPr lang="en-US" sz="1200" kern="1200" dirty="0">
                <a:solidFill>
                  <a:schemeClr val="tx1"/>
                </a:solidFill>
                <a:effectLst/>
                <a:latin typeface="+mn-lt"/>
                <a:ea typeface="+mn-ea"/>
                <a:cs typeface="+mn-cs"/>
              </a:rPr>
              <a:t>It’s not the same though- marketing is NOT fundraising (You should be communicating and promoting other things besides how much money you need- </a:t>
            </a:r>
            <a:r>
              <a:rPr lang="en-US" dirty="0"/>
              <a:t>programs and events, volunteer recruitment, educational/relevant content)</a:t>
            </a:r>
          </a:p>
          <a:p>
            <a:r>
              <a:rPr lang="en-US" sz="1200" kern="1200" dirty="0">
                <a:solidFill>
                  <a:schemeClr val="tx1"/>
                </a:solidFill>
                <a:effectLst/>
                <a:latin typeface="+mn-lt"/>
                <a:ea typeface="+mn-ea"/>
                <a:cs typeface="+mn-cs"/>
              </a:rPr>
              <a:t>Why the “piece-meal” method doesn’t work- CISNT example- whose job is it, what is the goal, what is the unified message?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Not a magic bullet, but still important function</a:t>
            </a:r>
          </a:p>
          <a:p>
            <a:endParaRPr lang="en-US" dirty="0"/>
          </a:p>
        </p:txBody>
      </p:sp>
      <p:sp>
        <p:nvSpPr>
          <p:cNvPr id="4" name="Slide Number Placeholder 3"/>
          <p:cNvSpPr>
            <a:spLocks noGrp="1"/>
          </p:cNvSpPr>
          <p:nvPr>
            <p:ph type="sldNum" sz="quarter" idx="10"/>
          </p:nvPr>
        </p:nvSpPr>
        <p:spPr/>
        <p:txBody>
          <a:bodyPr/>
          <a:lstStyle/>
          <a:p>
            <a:fld id="{89839826-EC88-7B42-A972-00DC68900D63}" type="slidenum">
              <a:rPr lang="en-US" smtClean="0"/>
              <a:t>8</a:t>
            </a:fld>
            <a:endParaRPr lang="en-US"/>
          </a:p>
        </p:txBody>
      </p:sp>
    </p:spTree>
    <p:extLst>
      <p:ext uri="{BB962C8B-B14F-4D97-AF65-F5344CB8AC3E}">
        <p14:creationId xmlns:p14="http://schemas.microsoft.com/office/powerpoint/2010/main" val="63103151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extBox 1"/>
          <p:cNvSpPr txBox="1"/>
          <p:nvPr userDrawn="1"/>
        </p:nvSpPr>
        <p:spPr>
          <a:xfrm>
            <a:off x="7269129" y="5930900"/>
            <a:ext cx="1600200" cy="215444"/>
          </a:xfrm>
          <a:prstGeom prst="rect">
            <a:avLst/>
          </a:prstGeom>
          <a:noFill/>
        </p:spPr>
        <p:txBody>
          <a:bodyPr wrap="square" rtlCol="0">
            <a:spAutoFit/>
          </a:bodyPr>
          <a:lstStyle/>
          <a:p>
            <a:pPr algn="ctr"/>
            <a:r>
              <a:rPr lang="en-US" sz="800" dirty="0">
                <a:solidFill>
                  <a:srgbClr val="334E5D"/>
                </a:solidFill>
                <a:latin typeface="Gotham Book" charset="0"/>
                <a:ea typeface="Gotham Book" charset="0"/>
                <a:cs typeface="Gotham Book" charset="0"/>
              </a:rPr>
              <a:t>Track Sponsored by:</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60906" y="6311900"/>
            <a:ext cx="1616646" cy="152400"/>
          </a:xfrm>
          <a:prstGeom prst="rect">
            <a:avLst/>
          </a:prstGeom>
        </p:spPr>
      </p:pic>
    </p:spTree>
    <p:extLst>
      <p:ext uri="{BB962C8B-B14F-4D97-AF65-F5344CB8AC3E}">
        <p14:creationId xmlns:p14="http://schemas.microsoft.com/office/powerpoint/2010/main" val="4890458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lide Number Placeholder 5"/>
          <p:cNvSpPr>
            <a:spLocks noGrp="1"/>
          </p:cNvSpPr>
          <p:nvPr>
            <p:ph type="sldNum" sz="quarter" idx="4"/>
          </p:nvPr>
        </p:nvSpPr>
        <p:spPr>
          <a:xfrm>
            <a:off x="6807200" y="6616700"/>
            <a:ext cx="2103438" cy="379412"/>
          </a:xfrm>
          <a:prstGeom prst="rect">
            <a:avLst/>
          </a:prstGeom>
          <a:noFill/>
          <a:ln>
            <a:noFill/>
          </a:ln>
        </p:spPr>
        <p:txBody>
          <a:bodyPr vert="horz" lIns="91440" tIns="45720" rIns="91440" bIns="45720" rtlCol="0" anchor="ctr"/>
          <a:lstStyle>
            <a:lvl1pPr algn="r">
              <a:defRPr sz="1200">
                <a:solidFill>
                  <a:schemeClr val="bg1"/>
                </a:solidFill>
              </a:defRPr>
            </a:lvl1pPr>
          </a:lstStyle>
          <a:p>
            <a:fld id="{B4B927D7-1DE1-BA44-82C7-CE22E25B8C74}" type="slidenum">
              <a:rPr lang="en-US" smtClean="0"/>
              <a:pPr/>
              <a:t>‹#›</a:t>
            </a:fld>
            <a:endParaRPr lang="en-US" dirty="0"/>
          </a:p>
        </p:txBody>
      </p:sp>
    </p:spTree>
    <p:extLst>
      <p:ext uri="{BB962C8B-B14F-4D97-AF65-F5344CB8AC3E}">
        <p14:creationId xmlns:p14="http://schemas.microsoft.com/office/powerpoint/2010/main" val="179619442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849995"/>
      </p:ext>
    </p:extLst>
  </p:cSld>
  <p:clrMap bg1="lt1" tx1="dk1" bg2="lt2" tx2="dk2" accent1="accent1" accent2="accent2" accent3="accent3" accent4="accent4" accent5="accent5" accent6="accent6" hlink="hlink" folHlink="folHlink"/>
  <p:sldLayoutIdLst>
    <p:sldLayoutId id="2147483663"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userDrawn="1"/>
        </p:nvSpPr>
        <p:spPr>
          <a:xfrm>
            <a:off x="6792957" y="6248856"/>
            <a:ext cx="1247685" cy="215444"/>
          </a:xfrm>
          <a:prstGeom prst="rect">
            <a:avLst/>
          </a:prstGeom>
          <a:noFill/>
        </p:spPr>
        <p:txBody>
          <a:bodyPr wrap="square" rtlCol="0">
            <a:spAutoFit/>
          </a:bodyPr>
          <a:lstStyle/>
          <a:p>
            <a:pPr algn="ctr"/>
            <a:r>
              <a:rPr lang="en-US" sz="800" dirty="0">
                <a:solidFill>
                  <a:srgbClr val="334E5D"/>
                </a:solidFill>
                <a:latin typeface="Gotham Book" charset="0"/>
                <a:ea typeface="Gotham Book" charset="0"/>
                <a:cs typeface="Gotham Book" charset="0"/>
              </a:rPr>
              <a:t>Track Sponsored by:</a:t>
            </a:r>
          </a:p>
        </p:txBody>
      </p:sp>
      <p:pic>
        <p:nvPicPr>
          <p:cNvPr id="5" name="Picture 4"/>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950200" y="6312088"/>
            <a:ext cx="1159446" cy="109300"/>
          </a:xfrm>
          <a:prstGeom prst="rect">
            <a:avLst/>
          </a:prstGeom>
        </p:spPr>
      </p:pic>
    </p:spTree>
    <p:extLst>
      <p:ext uri="{BB962C8B-B14F-4D97-AF65-F5344CB8AC3E}">
        <p14:creationId xmlns:p14="http://schemas.microsoft.com/office/powerpoint/2010/main" val="1984935275"/>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youtu.be/tkXfyYaB37k"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emf"/></Relationships>
</file>

<file path=ppt/slides/_rels/slide5.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1.gif"/><Relationship Id="rId5" Type="http://schemas.openxmlformats.org/officeDocument/2006/relationships/image" Target="../media/image10.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82600" y="3187700"/>
            <a:ext cx="8305800" cy="1708160"/>
          </a:xfrm>
          <a:prstGeom prst="rect">
            <a:avLst/>
          </a:prstGeom>
        </p:spPr>
        <p:txBody>
          <a:bodyPr wrap="square">
            <a:spAutoFit/>
          </a:bodyPr>
          <a:lstStyle/>
          <a:p>
            <a:pPr algn="ctr"/>
            <a:r>
              <a:rPr lang="en-US" sz="3200" b="1" dirty="0">
                <a:solidFill>
                  <a:schemeClr val="tx2">
                    <a:lumMod val="75000"/>
                  </a:schemeClr>
                </a:solidFill>
                <a:latin typeface="Brandon Grotesque" charset="0"/>
                <a:ea typeface="Brandon Grotesque" charset="0"/>
                <a:cs typeface="Brandon Grotesque" charset="0"/>
              </a:rPr>
              <a:t>We Built It, Where Are They? </a:t>
            </a:r>
            <a:br>
              <a:rPr lang="en-US" sz="3200" b="1" dirty="0">
                <a:solidFill>
                  <a:schemeClr val="tx2">
                    <a:lumMod val="75000"/>
                  </a:schemeClr>
                </a:solidFill>
                <a:latin typeface="Brandon Grotesque" charset="0"/>
                <a:ea typeface="Brandon Grotesque" charset="0"/>
                <a:cs typeface="Brandon Grotesque" charset="0"/>
              </a:rPr>
            </a:br>
            <a:br>
              <a:rPr lang="en-US" sz="900" b="1" dirty="0">
                <a:solidFill>
                  <a:schemeClr val="tx2">
                    <a:lumMod val="75000"/>
                  </a:schemeClr>
                </a:solidFill>
                <a:latin typeface="Brandon Grotesque" charset="0"/>
                <a:ea typeface="Brandon Grotesque" charset="0"/>
                <a:cs typeface="Brandon Grotesque" charset="0"/>
              </a:rPr>
            </a:br>
            <a:r>
              <a:rPr lang="en-US" sz="3200" dirty="0">
                <a:solidFill>
                  <a:schemeClr val="tx2">
                    <a:lumMod val="75000"/>
                  </a:schemeClr>
                </a:solidFill>
                <a:latin typeface="Brandon Grotesque Medium" charset="0"/>
                <a:ea typeface="Brandon Grotesque Medium" charset="0"/>
                <a:cs typeface="Brandon Grotesque Medium" charset="0"/>
              </a:rPr>
              <a:t>Increasing Capacity Through Strategic Communications Planning</a:t>
            </a:r>
          </a:p>
        </p:txBody>
      </p:sp>
    </p:spTree>
    <p:extLst>
      <p:ext uri="{BB962C8B-B14F-4D97-AF65-F5344CB8AC3E}">
        <p14:creationId xmlns:p14="http://schemas.microsoft.com/office/powerpoint/2010/main" val="1055999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399" y="292100"/>
            <a:ext cx="9372599" cy="6248400"/>
          </a:xfrm>
          <a:prstGeom prst="rect">
            <a:avLst/>
          </a:prstGeom>
        </p:spPr>
      </p:pic>
      <p:sp>
        <p:nvSpPr>
          <p:cNvPr id="2" name="Slide Number Placeholder 1"/>
          <p:cNvSpPr>
            <a:spLocks noGrp="1"/>
          </p:cNvSpPr>
          <p:nvPr>
            <p:ph type="sldNum" sz="quarter" idx="4"/>
          </p:nvPr>
        </p:nvSpPr>
        <p:spPr/>
        <p:txBody>
          <a:bodyPr/>
          <a:lstStyle/>
          <a:p>
            <a:fld id="{B4B927D7-1DE1-BA44-82C7-CE22E25B8C74}" type="slidenum">
              <a:rPr lang="en-US" smtClean="0"/>
              <a:t>9</a:t>
            </a:fld>
            <a:endParaRPr lang="en-US" dirty="0"/>
          </a:p>
        </p:txBody>
      </p:sp>
      <p:sp>
        <p:nvSpPr>
          <p:cNvPr id="11" name="Rectangle 10"/>
          <p:cNvSpPr/>
          <p:nvPr/>
        </p:nvSpPr>
        <p:spPr>
          <a:xfrm>
            <a:off x="5359400" y="901700"/>
            <a:ext cx="3352800" cy="2123658"/>
          </a:xfrm>
          <a:prstGeom prst="rect">
            <a:avLst/>
          </a:prstGeom>
        </p:spPr>
        <p:txBody>
          <a:bodyPr wrap="square">
            <a:spAutoFit/>
          </a:bodyPr>
          <a:lstStyle/>
          <a:p>
            <a:r>
              <a:rPr lang="en-US" sz="2800" dirty="0">
                <a:solidFill>
                  <a:schemeClr val="bg1"/>
                </a:solidFill>
                <a:latin typeface="Brandon Grotesque Medium" charset="0"/>
                <a:ea typeface="Brandon Grotesque Medium" charset="0"/>
                <a:cs typeface="Brandon Grotesque Medium" charset="0"/>
              </a:rPr>
              <a:t>"Data are becoming the new raw material</a:t>
            </a:r>
          </a:p>
          <a:p>
            <a:r>
              <a:rPr lang="en-US" sz="2800" dirty="0">
                <a:solidFill>
                  <a:schemeClr val="bg1"/>
                </a:solidFill>
                <a:latin typeface="Brandon Grotesque Medium" charset="0"/>
                <a:ea typeface="Brandon Grotesque Medium" charset="0"/>
                <a:cs typeface="Brandon Grotesque Medium" charset="0"/>
              </a:rPr>
              <a:t>of business." </a:t>
            </a:r>
          </a:p>
          <a:p>
            <a:br>
              <a:rPr lang="en-US" sz="2800" dirty="0">
                <a:solidFill>
                  <a:schemeClr val="bg1"/>
                </a:solidFill>
                <a:latin typeface="Brandon Grotesque Medium" charset="0"/>
                <a:ea typeface="Brandon Grotesque Medium" charset="0"/>
                <a:cs typeface="Brandon Grotesque Medium" charset="0"/>
              </a:rPr>
            </a:br>
            <a:r>
              <a:rPr lang="en-US" sz="2000" dirty="0">
                <a:solidFill>
                  <a:schemeClr val="bg1"/>
                </a:solidFill>
                <a:latin typeface="Brandon Grotesque Medium" charset="0"/>
                <a:ea typeface="Brandon Grotesque Medium" charset="0"/>
                <a:cs typeface="Brandon Grotesque Medium" charset="0"/>
              </a:rPr>
              <a:t>– Craig Mundie, Microsoft</a:t>
            </a:r>
          </a:p>
        </p:txBody>
      </p:sp>
    </p:spTree>
    <p:extLst>
      <p:ext uri="{BB962C8B-B14F-4D97-AF65-F5344CB8AC3E}">
        <p14:creationId xmlns:p14="http://schemas.microsoft.com/office/powerpoint/2010/main" val="37001035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10</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PROBLEM SOLVED</a:t>
            </a:r>
          </a:p>
        </p:txBody>
      </p:sp>
      <p:sp>
        <p:nvSpPr>
          <p:cNvPr id="3" name="TextBox 2"/>
          <p:cNvSpPr txBox="1"/>
          <p:nvPr/>
        </p:nvSpPr>
        <p:spPr>
          <a:xfrm>
            <a:off x="1930400" y="2806700"/>
            <a:ext cx="2362200" cy="923330"/>
          </a:xfrm>
          <a:prstGeom prst="rect">
            <a:avLst/>
          </a:prstGeom>
          <a:noFill/>
        </p:spPr>
        <p:txBody>
          <a:bodyPr wrap="square" rtlCol="0">
            <a:spAutoFit/>
          </a:bodyPr>
          <a:lstStyle/>
          <a:p>
            <a:r>
              <a:rPr lang="en-US" dirty="0"/>
              <a:t>DATA CASE STUDY- Rock &amp; Roll Hall of Fame?</a:t>
            </a:r>
          </a:p>
        </p:txBody>
      </p:sp>
      <p:pic>
        <p:nvPicPr>
          <p:cNvPr id="5" name="Picture 3"/>
          <p:cNvPicPr>
            <a:picLocks noChangeAspect="1" noChangeArrowheads="1"/>
          </p:cNvPicPr>
          <p:nvPr/>
        </p:nvPicPr>
        <p:blipFill>
          <a:blip r:embed="rId3" cstate="print"/>
          <a:srcRect/>
          <a:stretch>
            <a:fillRect/>
          </a:stretch>
        </p:blipFill>
        <p:spPr bwMode="auto">
          <a:xfrm>
            <a:off x="-50800" y="0"/>
            <a:ext cx="9468059" cy="6540500"/>
          </a:xfrm>
          <a:prstGeom prst="rect">
            <a:avLst/>
          </a:prstGeom>
          <a:noFill/>
          <a:ln w="9525">
            <a:noFill/>
            <a:miter lim="800000"/>
            <a:headEnd/>
            <a:tailEnd/>
          </a:ln>
          <a:effectLst/>
        </p:spPr>
      </p:pic>
    </p:spTree>
    <p:extLst>
      <p:ext uri="{BB962C8B-B14F-4D97-AF65-F5344CB8AC3E}">
        <p14:creationId xmlns:p14="http://schemas.microsoft.com/office/powerpoint/2010/main" val="248836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11</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PART OF THE PLAN</a:t>
            </a:r>
          </a:p>
        </p:txBody>
      </p:sp>
      <p:sp>
        <p:nvSpPr>
          <p:cNvPr id="5" name="Rectangle 4"/>
          <p:cNvSpPr/>
          <p:nvPr/>
        </p:nvSpPr>
        <p:spPr>
          <a:xfrm>
            <a:off x="558800" y="2273300"/>
            <a:ext cx="8077200" cy="3490186"/>
          </a:xfrm>
          <a:prstGeom prst="rect">
            <a:avLst/>
          </a:prstGeom>
        </p:spPr>
        <p:txBody>
          <a:bodyPr wrap="square">
            <a:spAutoFit/>
          </a:bodyPr>
          <a:lstStyle/>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Communications objectives</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Key messages </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Target audience</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Strategy, tactics and tools</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Timeline </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Resources</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Medium" charset="0"/>
                <a:ea typeface="Brandon Grotesque Medium" charset="0"/>
                <a:cs typeface="Brandon Grotesque Medium" charset="0"/>
              </a:rPr>
              <a:t>Evaluation</a:t>
            </a:r>
          </a:p>
          <a:p>
            <a:pPr marL="342900" marR="0" lvl="0" indent="-342900">
              <a:lnSpc>
                <a:spcPct val="115000"/>
              </a:lnSpc>
              <a:spcBef>
                <a:spcPts val="0"/>
              </a:spcBef>
              <a:spcAft>
                <a:spcPts val="1000"/>
              </a:spcAft>
              <a:buFont typeface="Symbol" panose="05050102010706020507" pitchFamily="18" charset="2"/>
              <a:buChar char=""/>
            </a:pPr>
            <a:endParaRPr lang="en-US" sz="2400" dirty="0">
              <a:latin typeface="Arial" panose="020B0604020202020204" pitchFamily="34" charset="0"/>
              <a:ea typeface="MS PGothic" panose="020B0600070205080204" pitchFamily="34" charset="-128"/>
              <a:cs typeface="Times New Roman" panose="02020603050405020304" pitchFamily="18" charset="0"/>
            </a:endParaRPr>
          </a:p>
        </p:txBody>
      </p:sp>
    </p:spTree>
    <p:extLst>
      <p:ext uri="{BB962C8B-B14F-4D97-AF65-F5344CB8AC3E}">
        <p14:creationId xmlns:p14="http://schemas.microsoft.com/office/powerpoint/2010/main" val="28422373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12</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STEP 1</a:t>
            </a:r>
          </a:p>
        </p:txBody>
      </p:sp>
      <p:sp>
        <p:nvSpPr>
          <p:cNvPr id="5" name="Rectangle 4"/>
          <p:cNvSpPr/>
          <p:nvPr/>
        </p:nvSpPr>
        <p:spPr>
          <a:xfrm>
            <a:off x="558800" y="2273300"/>
            <a:ext cx="5638800" cy="1791260"/>
          </a:xfrm>
          <a:prstGeom prst="rect">
            <a:avLst/>
          </a:prstGeom>
        </p:spPr>
        <p:txBody>
          <a:bodyPr wrap="square">
            <a:spAutoFit/>
          </a:bodyPr>
          <a:lstStyle/>
          <a:p>
            <a:pPr>
              <a:lnSpc>
                <a:spcPct val="115000"/>
              </a:lnSpc>
            </a:pPr>
            <a:r>
              <a:rPr lang="en-US" sz="2400" b="1" dirty="0">
                <a:solidFill>
                  <a:schemeClr val="bg2">
                    <a:lumMod val="25000"/>
                  </a:schemeClr>
                </a:solidFill>
                <a:latin typeface="Brandon Grotesque" charset="0"/>
                <a:ea typeface="Brandon Grotesque" charset="0"/>
                <a:cs typeface="Brandon Grotesque" charset="0"/>
              </a:rPr>
              <a:t>The objectives should be:</a:t>
            </a:r>
          </a:p>
          <a:p>
            <a:pPr marL="342900" indent="-342900">
              <a:lnSpc>
                <a:spcPct val="115000"/>
              </a:lnSpc>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Data-driven</a:t>
            </a:r>
          </a:p>
          <a:p>
            <a:pPr marL="342900" indent="-342900">
              <a:lnSpc>
                <a:spcPct val="115000"/>
              </a:lnSpc>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SMART</a:t>
            </a:r>
          </a:p>
          <a:p>
            <a:pPr marL="342900" indent="-342900">
              <a:lnSpc>
                <a:spcPct val="115000"/>
              </a:lnSpc>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Align directly with business objectives</a:t>
            </a:r>
          </a:p>
        </p:txBody>
      </p:sp>
    </p:spTree>
    <p:extLst>
      <p:ext uri="{BB962C8B-B14F-4D97-AF65-F5344CB8AC3E}">
        <p14:creationId xmlns:p14="http://schemas.microsoft.com/office/powerpoint/2010/main" val="1104469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13</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THE TAKEAWAY</a:t>
            </a:r>
          </a:p>
        </p:txBody>
      </p:sp>
      <p:sp>
        <p:nvSpPr>
          <p:cNvPr id="5" name="Rectangle 4"/>
          <p:cNvSpPr/>
          <p:nvPr/>
        </p:nvSpPr>
        <p:spPr>
          <a:xfrm>
            <a:off x="558800" y="2273300"/>
            <a:ext cx="8077200" cy="3914918"/>
          </a:xfrm>
          <a:prstGeom prst="rect">
            <a:avLst/>
          </a:prstGeom>
        </p:spPr>
        <p:txBody>
          <a:bodyPr wrap="square">
            <a:spAutoFit/>
          </a:bodyPr>
          <a:lstStyle/>
          <a:p>
            <a:pPr>
              <a:lnSpc>
                <a:spcPct val="115000"/>
              </a:lnSpc>
            </a:pPr>
            <a:r>
              <a:rPr lang="en-US" sz="2400" b="1" dirty="0">
                <a:solidFill>
                  <a:srgbClr val="000000"/>
                </a:solidFill>
                <a:latin typeface="Brandon Grotesque" charset="0"/>
                <a:ea typeface="Brandon Grotesque" charset="0"/>
                <a:cs typeface="Brandon Grotesque" charset="0"/>
              </a:rPr>
              <a:t>Key messages</a:t>
            </a:r>
          </a:p>
          <a:p>
            <a:pPr marL="342900"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What these are not…</a:t>
            </a:r>
          </a:p>
          <a:p>
            <a:pPr marL="342900"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These ARE:</a:t>
            </a:r>
          </a:p>
          <a:p>
            <a:pPr marL="800100" lvl="1"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Up to 3 main takeaways</a:t>
            </a:r>
          </a:p>
          <a:p>
            <a:pPr marL="800100" lvl="1"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Data and audience-driven</a:t>
            </a:r>
          </a:p>
          <a:p>
            <a:pPr marL="800100" lvl="1"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Broad </a:t>
            </a:r>
          </a:p>
          <a:p>
            <a:pPr marL="800100" lvl="1"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Memorable (for both the deliver and the receiver)</a:t>
            </a:r>
          </a:p>
          <a:p>
            <a:pPr marL="342900" indent="-342900">
              <a:lnSpc>
                <a:spcPct val="115000"/>
              </a:lnSpc>
              <a:buFont typeface="Symbol" panose="05050102010706020507" pitchFamily="18" charset="2"/>
              <a:buChar char=""/>
            </a:pPr>
            <a:r>
              <a:rPr lang="en-US" sz="2400" dirty="0">
                <a:solidFill>
                  <a:srgbClr val="000000"/>
                </a:solidFill>
                <a:latin typeface="Brandon Grotesque" charset="0"/>
                <a:ea typeface="Brandon Grotesque" charset="0"/>
                <a:cs typeface="Brandon Grotesque" charset="0"/>
              </a:rPr>
              <a:t>STAY ON TRACK</a:t>
            </a:r>
          </a:p>
          <a:p>
            <a:pPr marL="342900" marR="0" lvl="0" indent="-342900">
              <a:lnSpc>
                <a:spcPct val="115000"/>
              </a:lnSpc>
              <a:spcBef>
                <a:spcPts val="0"/>
              </a:spcBef>
              <a:spcAft>
                <a:spcPts val="1000"/>
              </a:spcAft>
              <a:buFont typeface="Symbol" panose="05050102010706020507" pitchFamily="18" charset="2"/>
              <a:buChar char=""/>
            </a:pPr>
            <a:endParaRPr lang="en-US" sz="2400" dirty="0">
              <a:latin typeface="Brandon Grotesque" charset="0"/>
              <a:ea typeface="Brandon Grotesque" charset="0"/>
              <a:cs typeface="Brandon Grotesque" charset="0"/>
            </a:endParaRPr>
          </a:p>
        </p:txBody>
      </p:sp>
    </p:spTree>
    <p:extLst>
      <p:ext uri="{BB962C8B-B14F-4D97-AF65-F5344CB8AC3E}">
        <p14:creationId xmlns:p14="http://schemas.microsoft.com/office/powerpoint/2010/main" val="10735455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pPr/>
              <a:t>14</a:t>
            </a:fld>
            <a:endParaRPr lang="en-US" dirty="0"/>
          </a:p>
        </p:txBody>
      </p:sp>
      <p:sp>
        <p:nvSpPr>
          <p:cNvPr id="4" name="TextBox 3"/>
          <p:cNvSpPr txBox="1"/>
          <p:nvPr/>
        </p:nvSpPr>
        <p:spPr>
          <a:xfrm>
            <a:off x="0" y="-330994"/>
            <a:ext cx="9347200" cy="6871494"/>
          </a:xfrm>
          <a:prstGeom prst="rect">
            <a:avLst/>
          </a:prstGeom>
          <a:solidFill>
            <a:srgbClr val="334E5D"/>
          </a:solidFill>
        </p:spPr>
        <p:txBody>
          <a:bodyPr wrap="square" tIns="182880" rtlCol="0">
            <a:noAutofit/>
          </a:bodyPr>
          <a:lstStyle/>
          <a:p>
            <a:r>
              <a:rPr lang="en-US" sz="4400" b="1" spc="100" dirty="0">
                <a:solidFill>
                  <a:schemeClr val="bg1"/>
                </a:solidFill>
              </a:rPr>
              <a:t>	</a:t>
            </a:r>
          </a:p>
          <a:p>
            <a:endParaRPr lang="en-US" sz="4400" b="1" spc="100" dirty="0">
              <a:solidFill>
                <a:schemeClr val="bg1"/>
              </a:solidFill>
            </a:endParaRPr>
          </a:p>
          <a:p>
            <a:r>
              <a:rPr lang="en-US" sz="4400" b="1" spc="100" dirty="0">
                <a:solidFill>
                  <a:schemeClr val="bg1"/>
                </a:solidFill>
              </a:rPr>
              <a:t>		</a:t>
            </a:r>
          </a:p>
        </p:txBody>
      </p:sp>
      <p:sp>
        <p:nvSpPr>
          <p:cNvPr id="3" name="Rectangle 2"/>
          <p:cNvSpPr/>
          <p:nvPr/>
        </p:nvSpPr>
        <p:spPr>
          <a:xfrm>
            <a:off x="0" y="2712140"/>
            <a:ext cx="7543800" cy="1846659"/>
          </a:xfrm>
          <a:prstGeom prst="rect">
            <a:avLst/>
          </a:prstGeom>
        </p:spPr>
        <p:txBody>
          <a:bodyPr wrap="square">
            <a:spAutoFit/>
          </a:bodyPr>
          <a:lstStyle/>
          <a:p>
            <a:pPr marL="1485900" lvl="2" indent="-571500">
              <a:buFont typeface="Arial" panose="020B0604020202020204" pitchFamily="34" charset="0"/>
              <a:buChar char="•"/>
            </a:pPr>
            <a:r>
              <a:rPr lang="en-US" sz="3800" b="1" spc="100">
                <a:solidFill>
                  <a:schemeClr val="bg1"/>
                </a:solidFill>
                <a:latin typeface="Brandon Grotesque" charset="0"/>
                <a:ea typeface="Brandon Grotesque" charset="0"/>
                <a:cs typeface="Brandon Grotesque" charset="0"/>
              </a:rPr>
              <a:t>Identify </a:t>
            </a:r>
            <a:r>
              <a:rPr lang="en-US" sz="3800" b="1" spc="100" dirty="0">
                <a:solidFill>
                  <a:schemeClr val="bg1"/>
                </a:solidFill>
                <a:latin typeface="Brandon Grotesque" charset="0"/>
                <a:ea typeface="Brandon Grotesque" charset="0"/>
                <a:cs typeface="Brandon Grotesque" charset="0"/>
              </a:rPr>
              <a:t>a </a:t>
            </a:r>
            <a:r>
              <a:rPr lang="en-US" sz="3800" b="1" spc="100">
                <a:solidFill>
                  <a:schemeClr val="bg1"/>
                </a:solidFill>
                <a:latin typeface="Brandon Grotesque" charset="0"/>
                <a:ea typeface="Brandon Grotesque" charset="0"/>
                <a:cs typeface="Brandon Grotesque" charset="0"/>
              </a:rPr>
              <a:t>communications       objective</a:t>
            </a:r>
            <a:endParaRPr lang="en-US" sz="3800" b="1" spc="100" dirty="0">
              <a:solidFill>
                <a:schemeClr val="bg1"/>
              </a:solidFill>
              <a:latin typeface="Brandon Grotesque" charset="0"/>
              <a:ea typeface="Brandon Grotesque" charset="0"/>
              <a:cs typeface="Brandon Grotesque" charset="0"/>
            </a:endParaRPr>
          </a:p>
          <a:p>
            <a:pPr marL="1485900" lvl="2" indent="-571500">
              <a:buFont typeface="Arial" panose="020B0604020202020204" pitchFamily="34" charset="0"/>
              <a:buChar char="•"/>
            </a:pPr>
            <a:r>
              <a:rPr lang="en-US" sz="3800" b="1" spc="100" dirty="0">
                <a:solidFill>
                  <a:schemeClr val="bg1"/>
                </a:solidFill>
                <a:latin typeface="Brandon Grotesque" charset="0"/>
                <a:ea typeface="Brandon Grotesque" charset="0"/>
                <a:cs typeface="Brandon Grotesque" charset="0"/>
              </a:rPr>
              <a:t>Develop a key message</a:t>
            </a:r>
          </a:p>
        </p:txBody>
      </p:sp>
      <p:sp>
        <p:nvSpPr>
          <p:cNvPr id="5" name="TextBox 4"/>
          <p:cNvSpPr txBox="1"/>
          <p:nvPr/>
        </p:nvSpPr>
        <p:spPr>
          <a:xfrm>
            <a:off x="0" y="974360"/>
            <a:ext cx="6306734" cy="1005840"/>
          </a:xfrm>
          <a:prstGeom prst="rect">
            <a:avLst/>
          </a:prstGeom>
          <a:solidFill>
            <a:schemeClr val="bg1"/>
          </a:solidFill>
        </p:spPr>
        <p:txBody>
          <a:bodyPr wrap="square" tIns="182880" rtlCol="0">
            <a:noAutofit/>
          </a:bodyPr>
          <a:lstStyle/>
          <a:p>
            <a:r>
              <a:rPr lang="en-US" sz="4400" b="1" spc="100" dirty="0">
                <a:solidFill>
                  <a:srgbClr val="334E5C"/>
                </a:solidFill>
              </a:rPr>
              <a:t>	YOUR TURN</a:t>
            </a:r>
          </a:p>
        </p:txBody>
      </p:sp>
    </p:spTree>
    <p:extLst>
      <p:ext uri="{BB962C8B-B14F-4D97-AF65-F5344CB8AC3E}">
        <p14:creationId xmlns:p14="http://schemas.microsoft.com/office/powerpoint/2010/main" val="39561101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7639" t="-1700" r="1" b="4923"/>
          <a:stretch/>
        </p:blipFill>
        <p:spPr>
          <a:xfrm>
            <a:off x="-5287" y="-469899"/>
            <a:ext cx="9553477" cy="7010400"/>
          </a:xfrm>
          <a:prstGeom prst="rect">
            <a:avLst/>
          </a:prstGeom>
        </p:spPr>
      </p:pic>
      <p:sp>
        <p:nvSpPr>
          <p:cNvPr id="2" name="Slide Number Placeholder 1"/>
          <p:cNvSpPr>
            <a:spLocks noGrp="1"/>
          </p:cNvSpPr>
          <p:nvPr>
            <p:ph type="sldNum" sz="quarter" idx="4"/>
          </p:nvPr>
        </p:nvSpPr>
        <p:spPr/>
        <p:txBody>
          <a:bodyPr/>
          <a:lstStyle/>
          <a:p>
            <a:fld id="{B4B927D7-1DE1-BA44-82C7-CE22E25B8C74}" type="slidenum">
              <a:rPr lang="en-US" smtClean="0"/>
              <a:t>15</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TARGET AUDIENCE</a:t>
            </a:r>
          </a:p>
        </p:txBody>
      </p:sp>
      <p:sp>
        <p:nvSpPr>
          <p:cNvPr id="6" name="Rectangle 5"/>
          <p:cNvSpPr/>
          <p:nvPr/>
        </p:nvSpPr>
        <p:spPr>
          <a:xfrm>
            <a:off x="863600" y="2425700"/>
            <a:ext cx="8199438" cy="1323439"/>
          </a:xfrm>
          <a:prstGeom prst="rect">
            <a:avLst/>
          </a:prstGeom>
        </p:spPr>
        <p:txBody>
          <a:bodyPr wrap="square">
            <a:spAutoFit/>
          </a:bodyPr>
          <a:lstStyle/>
          <a:p>
            <a:r>
              <a:rPr lang="en-US" sz="2800" b="1" dirty="0">
                <a:solidFill>
                  <a:srgbClr val="334E5C"/>
                </a:solidFill>
                <a:latin typeface="Brandon Grotesque" charset="0"/>
                <a:ea typeface="Brandon Grotesque" charset="0"/>
                <a:cs typeface="Brandon Grotesque" charset="0"/>
              </a:rPr>
              <a:t>“It’s not business to consumer, it’s not business to business, it’s people to people.”</a:t>
            </a:r>
          </a:p>
          <a:p>
            <a:r>
              <a:rPr lang="en-US" sz="2400" dirty="0">
                <a:solidFill>
                  <a:srgbClr val="334E5C"/>
                </a:solidFill>
                <a:latin typeface="Brandon Grotesque" charset="0"/>
                <a:ea typeface="Brandon Grotesque" charset="0"/>
                <a:cs typeface="Brandon Grotesque" charset="0"/>
              </a:rPr>
              <a:t>– Brian Solis, Altimeter Group</a:t>
            </a:r>
          </a:p>
        </p:txBody>
      </p:sp>
    </p:spTree>
    <p:extLst>
      <p:ext uri="{BB962C8B-B14F-4D97-AF65-F5344CB8AC3E}">
        <p14:creationId xmlns:p14="http://schemas.microsoft.com/office/powerpoint/2010/main" val="27211238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16</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ACTION PLAN</a:t>
            </a:r>
          </a:p>
        </p:txBody>
      </p:sp>
      <p:sp>
        <p:nvSpPr>
          <p:cNvPr id="5" name="Rectangle 4"/>
          <p:cNvSpPr/>
          <p:nvPr/>
        </p:nvSpPr>
        <p:spPr>
          <a:xfrm>
            <a:off x="558800" y="2273300"/>
            <a:ext cx="8077200" cy="2640723"/>
          </a:xfrm>
          <a:prstGeom prst="rect">
            <a:avLst/>
          </a:prstGeom>
        </p:spPr>
        <p:txBody>
          <a:bodyPr wrap="square">
            <a:spAutoFit/>
          </a:bodyPr>
          <a:lstStyle/>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Strategy- idea for how to achieve objectives</a:t>
            </a:r>
          </a:p>
          <a:p>
            <a:pPr marL="800100" lvl="1" indent="-342900">
              <a:lnSpc>
                <a:spcPct val="115000"/>
              </a:lnSpc>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i.e. Increase social media followers</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Tactic- actions to help execute the strategy</a:t>
            </a:r>
          </a:p>
          <a:p>
            <a:pPr marL="800100" lvl="1" indent="-342900">
              <a:lnSpc>
                <a:spcPct val="115000"/>
              </a:lnSpc>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Boost high performing posts to increase reach </a:t>
            </a:r>
          </a:p>
          <a:p>
            <a:pPr marL="342900" indent="-342900">
              <a:lnSpc>
                <a:spcPct val="115000"/>
              </a:lnSpc>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Tool- instrument used to perform tactics</a:t>
            </a:r>
          </a:p>
          <a:p>
            <a:pPr marL="800100" lvl="1" indent="-342900">
              <a:lnSpc>
                <a:spcPct val="115000"/>
              </a:lnSpc>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Facebook</a:t>
            </a:r>
          </a:p>
        </p:txBody>
      </p:sp>
      <p:graphicFrame>
        <p:nvGraphicFramePr>
          <p:cNvPr id="3" name="Table 2"/>
          <p:cNvGraphicFramePr>
            <a:graphicFrameLocks noGrp="1"/>
          </p:cNvGraphicFramePr>
          <p:nvPr>
            <p:extLst>
              <p:ext uri="{D42A27DB-BD31-4B8C-83A1-F6EECF244321}">
                <p14:modId xmlns:p14="http://schemas.microsoft.com/office/powerpoint/2010/main" val="1084121609"/>
              </p:ext>
            </p:extLst>
          </p:nvPr>
        </p:nvGraphicFramePr>
        <p:xfrm>
          <a:off x="486105" y="5016500"/>
          <a:ext cx="8424533" cy="1139223"/>
        </p:xfrm>
        <a:graphic>
          <a:graphicData uri="http://schemas.openxmlformats.org/drawingml/2006/table">
            <a:tbl>
              <a:tblPr>
                <a:tableStyleId>{5C22544A-7EE6-4342-B048-85BDC9FD1C3A}</a:tableStyleId>
              </a:tblPr>
              <a:tblGrid>
                <a:gridCol w="2908625">
                  <a:extLst>
                    <a:ext uri="{9D8B030D-6E8A-4147-A177-3AD203B41FA5}">
                      <a16:colId xmlns:a16="http://schemas.microsoft.com/office/drawing/2014/main" val="3866386988"/>
                    </a:ext>
                  </a:extLst>
                </a:gridCol>
                <a:gridCol w="1349498">
                  <a:extLst>
                    <a:ext uri="{9D8B030D-6E8A-4147-A177-3AD203B41FA5}">
                      <a16:colId xmlns:a16="http://schemas.microsoft.com/office/drawing/2014/main" val="11580314"/>
                    </a:ext>
                  </a:extLst>
                </a:gridCol>
                <a:gridCol w="1349498">
                  <a:extLst>
                    <a:ext uri="{9D8B030D-6E8A-4147-A177-3AD203B41FA5}">
                      <a16:colId xmlns:a16="http://schemas.microsoft.com/office/drawing/2014/main" val="832784416"/>
                    </a:ext>
                  </a:extLst>
                </a:gridCol>
                <a:gridCol w="773013">
                  <a:extLst>
                    <a:ext uri="{9D8B030D-6E8A-4147-A177-3AD203B41FA5}">
                      <a16:colId xmlns:a16="http://schemas.microsoft.com/office/drawing/2014/main" val="754000161"/>
                    </a:ext>
                  </a:extLst>
                </a:gridCol>
                <a:gridCol w="2043899">
                  <a:extLst>
                    <a:ext uri="{9D8B030D-6E8A-4147-A177-3AD203B41FA5}">
                      <a16:colId xmlns:a16="http://schemas.microsoft.com/office/drawing/2014/main" val="1265629014"/>
                    </a:ext>
                  </a:extLst>
                </a:gridCol>
              </a:tblGrid>
              <a:tr h="220368">
                <a:tc>
                  <a:txBody>
                    <a:bodyPr/>
                    <a:lstStyle/>
                    <a:p>
                      <a:pPr algn="r" fontAlgn="b"/>
                      <a:r>
                        <a:rPr lang="en-US" sz="1600" b="0" i="0" u="none" strike="noStrike" dirty="0">
                          <a:effectLst/>
                          <a:latin typeface="Brandon Grotesque" charset="0"/>
                          <a:ea typeface="Brandon Grotesque" charset="0"/>
                          <a:cs typeface="Brandon Grotesque" charset="0"/>
                        </a:rPr>
                        <a:t>Strategy:</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gridSpan="2">
                  <a:txBody>
                    <a:bodyPr/>
                    <a:lstStyle/>
                    <a:p>
                      <a:pPr algn="l" fontAlgn="b"/>
                      <a:r>
                        <a:rPr lang="en-US" sz="1600" b="0" i="0" u="none" strike="noStrike" dirty="0">
                          <a:effectLst/>
                          <a:latin typeface="Brandon Grotesque" charset="0"/>
                          <a:ea typeface="Brandon Grotesque" charset="0"/>
                          <a:cs typeface="Brandon Grotesque" charset="0"/>
                        </a:rPr>
                        <a:t>Increase social media followers</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hMerge="1">
                  <a:txBody>
                    <a:bodyPr/>
                    <a:lstStyle/>
                    <a:p>
                      <a:endParaRPr lang="en-US"/>
                    </a:p>
                  </a:txBody>
                  <a:tcPr/>
                </a:tc>
                <a:tc>
                  <a:txBody>
                    <a:bodyPr/>
                    <a:lstStyle/>
                    <a:p>
                      <a:pPr algn="l" fontAlgn="b"/>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l" fontAlgn="b"/>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extLst>
                  <a:ext uri="{0D108BD9-81ED-4DB2-BD59-A6C34878D82A}">
                    <a16:rowId xmlns:a16="http://schemas.microsoft.com/office/drawing/2014/main" val="651646489"/>
                  </a:ext>
                </a:extLst>
              </a:tr>
              <a:tr h="220368">
                <a:tc>
                  <a:txBody>
                    <a:bodyPr/>
                    <a:lstStyle/>
                    <a:p>
                      <a:pPr algn="ctr" fontAlgn="b"/>
                      <a:r>
                        <a:rPr lang="en-US" sz="1600" b="0" i="0" u="none" strike="noStrike">
                          <a:effectLst/>
                          <a:latin typeface="Brandon Grotesque" charset="0"/>
                          <a:ea typeface="Brandon Grotesque" charset="0"/>
                          <a:cs typeface="Brandon Grotesque" charset="0"/>
                        </a:rPr>
                        <a:t>Tactic</a:t>
                      </a:r>
                      <a:endParaRPr lang="en-US" sz="1600" b="0" i="0" u="none" strike="noStrike">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ctr" fontAlgn="b"/>
                      <a:r>
                        <a:rPr lang="en-US" sz="1600" b="0" i="0" u="none" strike="noStrike" dirty="0">
                          <a:effectLst/>
                          <a:latin typeface="Brandon Grotesque" charset="0"/>
                          <a:ea typeface="Brandon Grotesque" charset="0"/>
                          <a:cs typeface="Brandon Grotesque" charset="0"/>
                        </a:rPr>
                        <a:t>Leadership</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ctr" fontAlgn="b"/>
                      <a:r>
                        <a:rPr lang="en-US" sz="1600" b="0" i="0" u="none" strike="noStrike" dirty="0">
                          <a:effectLst/>
                          <a:latin typeface="Brandon Grotesque" charset="0"/>
                          <a:ea typeface="Brandon Grotesque" charset="0"/>
                          <a:cs typeface="Brandon Grotesque" charset="0"/>
                        </a:rPr>
                        <a:t>Deadline</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ctr" fontAlgn="b"/>
                      <a:r>
                        <a:rPr lang="en-US" sz="1600" b="0" i="0" u="none" strike="noStrike" dirty="0">
                          <a:effectLst/>
                          <a:latin typeface="Brandon Grotesque" charset="0"/>
                          <a:ea typeface="Brandon Grotesque" charset="0"/>
                          <a:cs typeface="Brandon Grotesque" charset="0"/>
                        </a:rPr>
                        <a:t>Progress</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ctr" fontAlgn="b"/>
                      <a:r>
                        <a:rPr lang="en-US" sz="1600" b="0" i="0" u="none" strike="noStrike" dirty="0">
                          <a:effectLst/>
                          <a:latin typeface="Brandon Grotesque" charset="0"/>
                          <a:ea typeface="Brandon Grotesque" charset="0"/>
                          <a:cs typeface="Brandon Grotesque" charset="0"/>
                        </a:rPr>
                        <a:t>Notes</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extLst>
                  <a:ext uri="{0D108BD9-81ED-4DB2-BD59-A6C34878D82A}">
                    <a16:rowId xmlns:a16="http://schemas.microsoft.com/office/drawing/2014/main" val="3751094499"/>
                  </a:ext>
                </a:extLst>
              </a:tr>
              <a:tr h="386115">
                <a:tc>
                  <a:txBody>
                    <a:bodyPr/>
                    <a:lstStyle/>
                    <a:p>
                      <a:pPr algn="ctr" fontAlgn="b"/>
                      <a:r>
                        <a:rPr lang="en-US" sz="1600" b="0" i="0" u="none" strike="noStrike" dirty="0">
                          <a:effectLst/>
                          <a:latin typeface="Brandon Grotesque" charset="0"/>
                          <a:ea typeface="Brandon Grotesque" charset="0"/>
                          <a:cs typeface="Brandon Grotesque" charset="0"/>
                        </a:rPr>
                        <a:t>Identify and boost</a:t>
                      </a:r>
                    </a:p>
                    <a:p>
                      <a:pPr algn="ctr" fontAlgn="b"/>
                      <a:r>
                        <a:rPr lang="en-US" sz="1600" b="0" i="0" u="none" strike="noStrike" dirty="0">
                          <a:effectLst/>
                          <a:latin typeface="Brandon Grotesque" charset="0"/>
                          <a:ea typeface="Brandon Grotesque" charset="0"/>
                          <a:cs typeface="Brandon Grotesque" charset="0"/>
                        </a:rPr>
                        <a:t>high-performing posts</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ctr" fontAlgn="b"/>
                      <a:r>
                        <a:rPr lang="en-US" sz="1600" b="0" i="0" u="none" strike="noStrike" dirty="0">
                          <a:solidFill>
                            <a:srgbClr val="000000"/>
                          </a:solidFill>
                          <a:effectLst/>
                          <a:latin typeface="Brandon Grotesque" charset="0"/>
                          <a:ea typeface="Brandon Grotesque" charset="0"/>
                          <a:cs typeface="Brandon Grotesque" charset="0"/>
                        </a:rPr>
                        <a:t>Lauren</a:t>
                      </a:r>
                    </a:p>
                  </a:txBody>
                  <a:tcPr marL="9417" marR="9417" marT="9417" marB="45204" anchor="b"/>
                </a:tc>
                <a:tc>
                  <a:txBody>
                    <a:bodyPr/>
                    <a:lstStyle/>
                    <a:p>
                      <a:pPr algn="ctr" fontAlgn="b"/>
                      <a:r>
                        <a:rPr lang="en-US" sz="1600" b="0" i="0" u="none" strike="noStrike" dirty="0">
                          <a:effectLst/>
                          <a:latin typeface="Brandon Grotesque" charset="0"/>
                          <a:ea typeface="Brandon Grotesque" charset="0"/>
                          <a:cs typeface="Brandon Grotesque" charset="0"/>
                        </a:rPr>
                        <a:t>May</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ctr" fontAlgn="b"/>
                      <a:r>
                        <a:rPr lang="en-US" sz="1600" b="0" i="0" u="none" strike="noStrike" dirty="0">
                          <a:effectLst/>
                          <a:latin typeface="Brandon Grotesque" charset="0"/>
                          <a:ea typeface="Brandon Grotesque" charset="0"/>
                          <a:cs typeface="Brandon Grotesque" charset="0"/>
                        </a:rPr>
                        <a:t>In progress</a:t>
                      </a:r>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tc>
                  <a:txBody>
                    <a:bodyPr/>
                    <a:lstStyle/>
                    <a:p>
                      <a:pPr algn="l" fontAlgn="b"/>
                      <a:endParaRPr lang="en-US" sz="1600" b="0" i="0" u="none" strike="noStrike" dirty="0">
                        <a:solidFill>
                          <a:srgbClr val="000000"/>
                        </a:solidFill>
                        <a:effectLst/>
                        <a:latin typeface="Brandon Grotesque" charset="0"/>
                        <a:ea typeface="Brandon Grotesque" charset="0"/>
                        <a:cs typeface="Brandon Grotesque" charset="0"/>
                      </a:endParaRPr>
                    </a:p>
                  </a:txBody>
                  <a:tcPr marL="9417" marR="9417" marT="9417" marB="45204" anchor="b"/>
                </a:tc>
                <a:extLst>
                  <a:ext uri="{0D108BD9-81ED-4DB2-BD59-A6C34878D82A}">
                    <a16:rowId xmlns:a16="http://schemas.microsoft.com/office/drawing/2014/main" val="1188305443"/>
                  </a:ext>
                </a:extLst>
              </a:tr>
            </a:tbl>
          </a:graphicData>
        </a:graphic>
      </p:graphicFrame>
    </p:spTree>
    <p:extLst>
      <p:ext uri="{BB962C8B-B14F-4D97-AF65-F5344CB8AC3E}">
        <p14:creationId xmlns:p14="http://schemas.microsoft.com/office/powerpoint/2010/main" val="18447592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r="14488" b="1691"/>
          <a:stretch/>
        </p:blipFill>
        <p:spPr>
          <a:xfrm>
            <a:off x="-188895" y="-774700"/>
            <a:ext cx="9534992" cy="7315200"/>
          </a:xfrm>
          <a:prstGeom prst="rect">
            <a:avLst/>
          </a:prstGeom>
        </p:spPr>
      </p:pic>
      <p:sp>
        <p:nvSpPr>
          <p:cNvPr id="2" name="Slide Number Placeholder 1"/>
          <p:cNvSpPr>
            <a:spLocks noGrp="1"/>
          </p:cNvSpPr>
          <p:nvPr>
            <p:ph type="sldNum" sz="quarter" idx="4"/>
          </p:nvPr>
        </p:nvSpPr>
        <p:spPr/>
        <p:txBody>
          <a:bodyPr/>
          <a:lstStyle/>
          <a:p>
            <a:fld id="{B4B927D7-1DE1-BA44-82C7-CE22E25B8C74}" type="slidenum">
              <a:rPr lang="en-US" smtClean="0"/>
              <a:t>17</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RESOURCES</a:t>
            </a:r>
          </a:p>
        </p:txBody>
      </p:sp>
      <p:sp>
        <p:nvSpPr>
          <p:cNvPr id="6" name="Rectangle 5"/>
          <p:cNvSpPr/>
          <p:nvPr/>
        </p:nvSpPr>
        <p:spPr>
          <a:xfrm>
            <a:off x="-2" y="2273300"/>
            <a:ext cx="4064002" cy="1752600"/>
          </a:xfrm>
          <a:prstGeom prst="rect">
            <a:avLst/>
          </a:prstGeom>
          <a:solidFill>
            <a:srgbClr val="334E5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863600" y="2533690"/>
            <a:ext cx="2904533" cy="1754326"/>
          </a:xfrm>
          <a:prstGeom prst="rect">
            <a:avLst/>
          </a:prstGeom>
          <a:noFill/>
        </p:spPr>
        <p:txBody>
          <a:bodyPr wrap="square" rtlCol="0">
            <a:spAutoFit/>
          </a:bodyPr>
          <a:lstStyle/>
          <a:p>
            <a:pPr marL="342900" indent="-342900">
              <a:buFont typeface="Arial" panose="020B0604020202020204" pitchFamily="34" charset="0"/>
              <a:buChar char="•"/>
            </a:pPr>
            <a:r>
              <a:rPr lang="en-US" sz="2400" b="1" dirty="0">
                <a:solidFill>
                  <a:schemeClr val="bg1"/>
                </a:solidFill>
                <a:latin typeface="Brandon Grotesque" charset="0"/>
                <a:ea typeface="Brandon Grotesque" charset="0"/>
                <a:cs typeface="Brandon Grotesque" charset="0"/>
              </a:rPr>
              <a:t>Money</a:t>
            </a:r>
          </a:p>
          <a:p>
            <a:pPr marL="342900" indent="-342900">
              <a:buFont typeface="Arial" panose="020B0604020202020204" pitchFamily="34" charset="0"/>
              <a:buChar char="•"/>
            </a:pPr>
            <a:r>
              <a:rPr lang="en-US" sz="2400" b="1" dirty="0">
                <a:solidFill>
                  <a:schemeClr val="bg1"/>
                </a:solidFill>
                <a:latin typeface="Brandon Grotesque" charset="0"/>
                <a:ea typeface="Brandon Grotesque" charset="0"/>
                <a:cs typeface="Brandon Grotesque" charset="0"/>
              </a:rPr>
              <a:t>Time</a:t>
            </a:r>
          </a:p>
          <a:p>
            <a:pPr marL="342900" indent="-342900">
              <a:buFont typeface="Arial" panose="020B0604020202020204" pitchFamily="34" charset="0"/>
              <a:buChar char="•"/>
            </a:pPr>
            <a:r>
              <a:rPr lang="en-US" sz="2400" b="1" dirty="0">
                <a:solidFill>
                  <a:schemeClr val="bg1"/>
                </a:solidFill>
                <a:latin typeface="Brandon Grotesque" charset="0"/>
                <a:ea typeface="Brandon Grotesque" charset="0"/>
                <a:cs typeface="Brandon Grotesque" charset="0"/>
              </a:rPr>
              <a:t>People</a:t>
            </a:r>
          </a:p>
          <a:p>
            <a:endParaRPr lang="en-US" dirty="0"/>
          </a:p>
          <a:p>
            <a:endParaRPr lang="en-US" dirty="0"/>
          </a:p>
        </p:txBody>
      </p:sp>
    </p:spTree>
    <p:extLst>
      <p:ext uri="{BB962C8B-B14F-4D97-AF65-F5344CB8AC3E}">
        <p14:creationId xmlns:p14="http://schemas.microsoft.com/office/powerpoint/2010/main" val="25805623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18</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PROBLEM SOLVED</a:t>
            </a:r>
          </a:p>
        </p:txBody>
      </p:sp>
      <p:sp>
        <p:nvSpPr>
          <p:cNvPr id="3" name="TextBox 2"/>
          <p:cNvSpPr txBox="1"/>
          <p:nvPr/>
        </p:nvSpPr>
        <p:spPr>
          <a:xfrm>
            <a:off x="1930400" y="2806700"/>
            <a:ext cx="2362200" cy="369332"/>
          </a:xfrm>
          <a:prstGeom prst="rect">
            <a:avLst/>
          </a:prstGeom>
          <a:noFill/>
        </p:spPr>
        <p:txBody>
          <a:bodyPr wrap="square" rtlCol="0">
            <a:spAutoFit/>
          </a:bodyPr>
          <a:lstStyle/>
          <a:p>
            <a:r>
              <a:rPr lang="en-US" dirty="0"/>
              <a:t>DATA CASE STUDY</a:t>
            </a:r>
          </a:p>
        </p:txBody>
      </p:sp>
      <p:pic>
        <p:nvPicPr>
          <p:cNvPr id="5" name="Picture 4">
            <a:hlinkClick r:id="rId3"/>
          </p:cNvPr>
          <p:cNvPicPr>
            <a:picLocks noChangeAspect="1" noChangeArrowheads="1"/>
          </p:cNvPicPr>
          <p:nvPr/>
        </p:nvPicPr>
        <p:blipFill>
          <a:blip r:embed="rId4"/>
          <a:srcRect/>
          <a:stretch>
            <a:fillRect/>
          </a:stretch>
        </p:blipFill>
        <p:spPr bwMode="auto">
          <a:xfrm>
            <a:off x="526010" y="2197100"/>
            <a:ext cx="8407400" cy="3638375"/>
          </a:xfrm>
          <a:prstGeom prst="rect">
            <a:avLst/>
          </a:prstGeom>
          <a:noFill/>
          <a:ln w="9525">
            <a:noFill/>
            <a:miter lim="800000"/>
            <a:headEnd/>
            <a:tailEnd/>
          </a:ln>
        </p:spPr>
      </p:pic>
    </p:spTree>
    <p:extLst>
      <p:ext uri="{BB962C8B-B14F-4D97-AF65-F5344CB8AC3E}">
        <p14:creationId xmlns:p14="http://schemas.microsoft.com/office/powerpoint/2010/main" val="481428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1</a:t>
            </a:fld>
            <a:endParaRPr lang="en-US" dirty="0"/>
          </a:p>
        </p:txBody>
      </p:sp>
      <p:sp>
        <p:nvSpPr>
          <p:cNvPr id="3" name="Rectangle 2"/>
          <p:cNvSpPr/>
          <p:nvPr/>
        </p:nvSpPr>
        <p:spPr>
          <a:xfrm>
            <a:off x="783848" y="2273300"/>
            <a:ext cx="8094071" cy="2677656"/>
          </a:xfrm>
          <a:prstGeom prst="rect">
            <a:avLst/>
          </a:prstGeom>
        </p:spPr>
        <p:txBody>
          <a:bodyPr wrap="square">
            <a:spAutoFit/>
          </a:bodyPr>
          <a:lstStyle/>
          <a:p>
            <a:r>
              <a:rPr lang="en-US" sz="2400" dirty="0">
                <a:solidFill>
                  <a:schemeClr val="bg2">
                    <a:lumMod val="25000"/>
                  </a:schemeClr>
                </a:solidFill>
                <a:latin typeface="Brandon Grotesque" charset="0"/>
                <a:ea typeface="Brandon Grotesque" charset="0"/>
                <a:cs typeface="Brandon Grotesque" charset="0"/>
              </a:rPr>
              <a:t>Poll instructions</a:t>
            </a:r>
          </a:p>
          <a:p>
            <a:r>
              <a:rPr lang="en-US" sz="2400" dirty="0">
                <a:solidFill>
                  <a:schemeClr val="bg2">
                    <a:lumMod val="25000"/>
                  </a:schemeClr>
                </a:solidFill>
                <a:latin typeface="Brandon Grotesque" charset="0"/>
                <a:ea typeface="Brandon Grotesque" charset="0"/>
                <a:cs typeface="Brandon Grotesque" charset="0"/>
              </a:rPr>
              <a:t>What’s your role within your organization?</a:t>
            </a:r>
          </a:p>
          <a:p>
            <a:pPr marL="342900" indent="-342900">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I’m a volunteer or board member.</a:t>
            </a:r>
          </a:p>
          <a:p>
            <a:pPr marL="342900" indent="-342900">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I’m staff, but not technically in a communications role.</a:t>
            </a:r>
          </a:p>
          <a:p>
            <a:pPr marL="342900" indent="-342900">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I’m the staff person responsible for communications.</a:t>
            </a:r>
          </a:p>
          <a:p>
            <a:endParaRPr lang="en-US" sz="2400" dirty="0">
              <a:solidFill>
                <a:schemeClr val="bg2">
                  <a:lumMod val="25000"/>
                </a:schemeClr>
              </a:solidFill>
            </a:endParaRPr>
          </a:p>
          <a:p>
            <a:endParaRPr lang="en-US" sz="2400" dirty="0">
              <a:solidFill>
                <a:schemeClr val="bg2">
                  <a:lumMod val="25000"/>
                </a:schemeClr>
              </a:solidFill>
            </a:endParaRPr>
          </a:p>
        </p:txBody>
      </p:sp>
      <p:sp>
        <p:nvSpPr>
          <p:cNvPr id="9" name="TextBox 8"/>
          <p:cNvSpPr txBox="1"/>
          <p:nvPr/>
        </p:nvSpPr>
        <p:spPr>
          <a:xfrm>
            <a:off x="0" y="974360"/>
            <a:ext cx="6578600" cy="1005840"/>
          </a:xfrm>
          <a:prstGeom prst="rect">
            <a:avLst/>
          </a:prstGeom>
          <a:solidFill>
            <a:srgbClr val="334E5D"/>
          </a:solidFill>
        </p:spPr>
        <p:txBody>
          <a:bodyPr wrap="square" tIns="182880" rtlCol="0">
            <a:noAutofit/>
          </a:bodyPr>
          <a:lstStyle/>
          <a:p>
            <a:r>
              <a:rPr lang="en-US" sz="4400" b="1" spc="100" dirty="0">
                <a:solidFill>
                  <a:schemeClr val="bg1"/>
                </a:solidFill>
              </a:rPr>
              <a:t>	GATHERING &amp; INTROS</a:t>
            </a:r>
          </a:p>
        </p:txBody>
      </p:sp>
    </p:spTree>
    <p:extLst>
      <p:ext uri="{BB962C8B-B14F-4D97-AF65-F5344CB8AC3E}">
        <p14:creationId xmlns:p14="http://schemas.microsoft.com/office/powerpoint/2010/main" val="27839936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pPr/>
              <a:t>19</a:t>
            </a:fld>
            <a:endParaRPr lang="en-US" dirty="0"/>
          </a:p>
        </p:txBody>
      </p:sp>
      <p:sp>
        <p:nvSpPr>
          <p:cNvPr id="5" name="TextBox 4"/>
          <p:cNvSpPr txBox="1"/>
          <p:nvPr/>
        </p:nvSpPr>
        <p:spPr>
          <a:xfrm>
            <a:off x="0" y="-635794"/>
            <a:ext cx="9347200" cy="7176294"/>
          </a:xfrm>
          <a:prstGeom prst="rect">
            <a:avLst/>
          </a:prstGeom>
          <a:solidFill>
            <a:srgbClr val="334E5D"/>
          </a:solidFill>
        </p:spPr>
        <p:txBody>
          <a:bodyPr wrap="square" tIns="182880" rtlCol="0">
            <a:noAutofit/>
          </a:bodyPr>
          <a:lstStyle/>
          <a:p>
            <a:r>
              <a:rPr lang="en-US" sz="4400" b="1" spc="100" dirty="0">
                <a:solidFill>
                  <a:schemeClr val="bg1"/>
                </a:solidFill>
              </a:rPr>
              <a:t>	</a:t>
            </a:r>
          </a:p>
          <a:p>
            <a:endParaRPr lang="en-US" sz="4400" b="1" spc="100" dirty="0">
              <a:solidFill>
                <a:schemeClr val="bg1"/>
              </a:solidFill>
            </a:endParaRPr>
          </a:p>
          <a:p>
            <a:r>
              <a:rPr lang="en-US" sz="4400" b="1" spc="100" dirty="0">
                <a:solidFill>
                  <a:schemeClr val="bg1"/>
                </a:solidFill>
              </a:rPr>
              <a:t>		</a:t>
            </a:r>
          </a:p>
        </p:txBody>
      </p:sp>
      <p:sp>
        <p:nvSpPr>
          <p:cNvPr id="6" name="Rectangle 5"/>
          <p:cNvSpPr/>
          <p:nvPr/>
        </p:nvSpPr>
        <p:spPr>
          <a:xfrm>
            <a:off x="0" y="2712140"/>
            <a:ext cx="7543800" cy="1261884"/>
          </a:xfrm>
          <a:prstGeom prst="rect">
            <a:avLst/>
          </a:prstGeom>
        </p:spPr>
        <p:txBody>
          <a:bodyPr wrap="square">
            <a:spAutoFit/>
          </a:bodyPr>
          <a:lstStyle/>
          <a:p>
            <a:pPr marL="1485900" lvl="2" indent="-571500">
              <a:buFont typeface="Arial" panose="020B0604020202020204" pitchFamily="34" charset="0"/>
              <a:buChar char="•"/>
            </a:pPr>
            <a:r>
              <a:rPr lang="en-US" sz="3800" b="1" spc="100" dirty="0">
                <a:solidFill>
                  <a:schemeClr val="bg1"/>
                </a:solidFill>
                <a:latin typeface="Brandon Grotesque" charset="0"/>
                <a:ea typeface="Brandon Grotesque" charset="0"/>
                <a:cs typeface="Brandon Grotesque" charset="0"/>
              </a:rPr>
              <a:t>Define a strategy</a:t>
            </a:r>
          </a:p>
          <a:p>
            <a:pPr marL="1485900" lvl="2" indent="-571500">
              <a:buFont typeface="Arial" panose="020B0604020202020204" pitchFamily="34" charset="0"/>
              <a:buChar char="•"/>
            </a:pPr>
            <a:r>
              <a:rPr lang="en-US" sz="3800" b="1" spc="100" dirty="0">
                <a:solidFill>
                  <a:schemeClr val="bg1"/>
                </a:solidFill>
                <a:latin typeface="Brandon Grotesque" charset="0"/>
                <a:ea typeface="Brandon Grotesque" charset="0"/>
                <a:cs typeface="Brandon Grotesque" charset="0"/>
              </a:rPr>
              <a:t>Create supporting tactics</a:t>
            </a:r>
          </a:p>
        </p:txBody>
      </p:sp>
      <p:sp>
        <p:nvSpPr>
          <p:cNvPr id="7" name="TextBox 6"/>
          <p:cNvSpPr txBox="1"/>
          <p:nvPr/>
        </p:nvSpPr>
        <p:spPr>
          <a:xfrm>
            <a:off x="0" y="974360"/>
            <a:ext cx="6306734" cy="1005840"/>
          </a:xfrm>
          <a:prstGeom prst="rect">
            <a:avLst/>
          </a:prstGeom>
          <a:solidFill>
            <a:schemeClr val="bg1"/>
          </a:solidFill>
        </p:spPr>
        <p:txBody>
          <a:bodyPr wrap="square" tIns="182880" rtlCol="0">
            <a:noAutofit/>
          </a:bodyPr>
          <a:lstStyle/>
          <a:p>
            <a:r>
              <a:rPr lang="en-US" sz="4400" b="1" spc="100" dirty="0">
                <a:solidFill>
                  <a:srgbClr val="334E5C"/>
                </a:solidFill>
              </a:rPr>
              <a:t>	YOUR TURN</a:t>
            </a:r>
          </a:p>
        </p:txBody>
      </p:sp>
    </p:spTree>
    <p:extLst>
      <p:ext uri="{BB962C8B-B14F-4D97-AF65-F5344CB8AC3E}">
        <p14:creationId xmlns:p14="http://schemas.microsoft.com/office/powerpoint/2010/main" val="36184699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20</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EVALUATION</a:t>
            </a:r>
          </a:p>
        </p:txBody>
      </p:sp>
      <p:sp>
        <p:nvSpPr>
          <p:cNvPr id="5" name="Rectangle 4"/>
          <p:cNvSpPr/>
          <p:nvPr/>
        </p:nvSpPr>
        <p:spPr>
          <a:xfrm>
            <a:off x="558800" y="2273300"/>
            <a:ext cx="4724400" cy="1623008"/>
          </a:xfrm>
          <a:prstGeom prst="rect">
            <a:avLst/>
          </a:prstGeom>
        </p:spPr>
        <p:txBody>
          <a:bodyPr wrap="square">
            <a:spAutoFit/>
          </a:bodyPr>
          <a:lstStyle/>
          <a:p>
            <a:pPr marL="342900" marR="0" lvl="0" indent="-342900">
              <a:lnSpc>
                <a:spcPct val="115000"/>
              </a:lnSpc>
              <a:spcBef>
                <a:spcPts val="0"/>
              </a:spcBef>
              <a:spcAft>
                <a:spcPts val="1000"/>
              </a:spcAft>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Importance of measuring efforts</a:t>
            </a:r>
          </a:p>
          <a:p>
            <a:pPr marL="342900" marR="0" lvl="0" indent="-342900">
              <a:lnSpc>
                <a:spcPct val="115000"/>
              </a:lnSpc>
              <a:spcBef>
                <a:spcPts val="0"/>
              </a:spcBef>
              <a:spcAft>
                <a:spcPts val="1000"/>
              </a:spcAft>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Key performance indicators</a:t>
            </a:r>
          </a:p>
          <a:p>
            <a:pPr marL="342900" marR="0" lvl="0" indent="-342900">
              <a:lnSpc>
                <a:spcPct val="115000"/>
              </a:lnSpc>
              <a:spcBef>
                <a:spcPts val="0"/>
              </a:spcBef>
              <a:spcAft>
                <a:spcPts val="1000"/>
              </a:spcAft>
              <a:buFont typeface="Arial" panose="020B0604020202020204" pitchFamily="34" charset="0"/>
              <a:buChar char="•"/>
            </a:pPr>
            <a:r>
              <a:rPr lang="en-US" sz="2400" dirty="0">
                <a:solidFill>
                  <a:schemeClr val="bg2">
                    <a:lumMod val="25000"/>
                  </a:schemeClr>
                </a:solidFill>
                <a:latin typeface="Brandon Grotesque" charset="0"/>
                <a:ea typeface="Brandon Grotesque" charset="0"/>
                <a:cs typeface="Brandon Grotesque" charset="0"/>
              </a:rPr>
              <a:t>Close the loop</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54600" y="2882900"/>
            <a:ext cx="3962402" cy="3080106"/>
          </a:xfrm>
          <a:prstGeom prst="rect">
            <a:avLst/>
          </a:prstGeom>
        </p:spPr>
      </p:pic>
    </p:spTree>
    <p:extLst>
      <p:ext uri="{BB962C8B-B14F-4D97-AF65-F5344CB8AC3E}">
        <p14:creationId xmlns:p14="http://schemas.microsoft.com/office/powerpoint/2010/main" val="8721066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pPr/>
              <a:t>21</a:t>
            </a:fld>
            <a:endParaRPr lang="en-US" dirty="0"/>
          </a:p>
        </p:txBody>
      </p:sp>
      <p:sp>
        <p:nvSpPr>
          <p:cNvPr id="5" name="TextBox 4"/>
          <p:cNvSpPr txBox="1"/>
          <p:nvPr/>
        </p:nvSpPr>
        <p:spPr>
          <a:xfrm>
            <a:off x="0" y="-330994"/>
            <a:ext cx="9347200" cy="6871494"/>
          </a:xfrm>
          <a:prstGeom prst="rect">
            <a:avLst/>
          </a:prstGeom>
          <a:solidFill>
            <a:srgbClr val="334E5D"/>
          </a:solidFill>
        </p:spPr>
        <p:txBody>
          <a:bodyPr wrap="square" tIns="182880" rtlCol="0">
            <a:noAutofit/>
          </a:bodyPr>
          <a:lstStyle/>
          <a:p>
            <a:r>
              <a:rPr lang="en-US" sz="4400" b="1" spc="100" dirty="0">
                <a:solidFill>
                  <a:schemeClr val="bg1"/>
                </a:solidFill>
              </a:rPr>
              <a:t>	</a:t>
            </a:r>
          </a:p>
          <a:p>
            <a:endParaRPr lang="en-US" sz="4400" b="1" spc="100" dirty="0">
              <a:solidFill>
                <a:schemeClr val="bg1"/>
              </a:solidFill>
            </a:endParaRPr>
          </a:p>
          <a:p>
            <a:r>
              <a:rPr lang="en-US" sz="4400" b="1" spc="100" dirty="0">
                <a:solidFill>
                  <a:schemeClr val="bg1"/>
                </a:solidFill>
              </a:rPr>
              <a:t>		</a:t>
            </a:r>
          </a:p>
        </p:txBody>
      </p:sp>
      <p:sp>
        <p:nvSpPr>
          <p:cNvPr id="6" name="Rectangle 5"/>
          <p:cNvSpPr/>
          <p:nvPr/>
        </p:nvSpPr>
        <p:spPr>
          <a:xfrm>
            <a:off x="0" y="2712140"/>
            <a:ext cx="7543800" cy="1261884"/>
          </a:xfrm>
          <a:prstGeom prst="rect">
            <a:avLst/>
          </a:prstGeom>
        </p:spPr>
        <p:txBody>
          <a:bodyPr wrap="square">
            <a:spAutoFit/>
          </a:bodyPr>
          <a:lstStyle/>
          <a:p>
            <a:pPr marL="1485900" lvl="2" indent="-571500">
              <a:buFont typeface="Arial" panose="020B0604020202020204" pitchFamily="34" charset="0"/>
              <a:buChar char="•"/>
            </a:pPr>
            <a:r>
              <a:rPr lang="en-US" sz="3800" b="1" spc="100" dirty="0">
                <a:solidFill>
                  <a:schemeClr val="bg1"/>
                </a:solidFill>
                <a:latin typeface="Brandon Grotesque" charset="0"/>
                <a:ea typeface="Brandon Grotesque" charset="0"/>
                <a:cs typeface="Brandon Grotesque" charset="0"/>
              </a:rPr>
              <a:t>Determine your metrics</a:t>
            </a:r>
          </a:p>
          <a:p>
            <a:pPr marL="1485900" lvl="2" indent="-571500">
              <a:buFont typeface="Arial" panose="020B0604020202020204" pitchFamily="34" charset="0"/>
              <a:buChar char="•"/>
            </a:pPr>
            <a:r>
              <a:rPr lang="en-US" sz="3800" b="1" spc="100" dirty="0">
                <a:solidFill>
                  <a:schemeClr val="bg1"/>
                </a:solidFill>
                <a:latin typeface="Brandon Grotesque" charset="0"/>
                <a:ea typeface="Brandon Grotesque" charset="0"/>
                <a:cs typeface="Brandon Grotesque" charset="0"/>
              </a:rPr>
              <a:t>Share your results</a:t>
            </a:r>
          </a:p>
        </p:txBody>
      </p:sp>
      <p:sp>
        <p:nvSpPr>
          <p:cNvPr id="7" name="TextBox 6"/>
          <p:cNvSpPr txBox="1"/>
          <p:nvPr/>
        </p:nvSpPr>
        <p:spPr>
          <a:xfrm>
            <a:off x="0" y="974360"/>
            <a:ext cx="6306734" cy="1005840"/>
          </a:xfrm>
          <a:prstGeom prst="rect">
            <a:avLst/>
          </a:prstGeom>
          <a:solidFill>
            <a:schemeClr val="bg1"/>
          </a:solidFill>
        </p:spPr>
        <p:txBody>
          <a:bodyPr wrap="square" tIns="182880" rtlCol="0">
            <a:noAutofit/>
          </a:bodyPr>
          <a:lstStyle/>
          <a:p>
            <a:r>
              <a:rPr lang="en-US" sz="4400" b="1" spc="100" dirty="0">
                <a:solidFill>
                  <a:srgbClr val="334E5C"/>
                </a:solidFill>
              </a:rPr>
              <a:t>	YOUR TURN</a:t>
            </a:r>
          </a:p>
        </p:txBody>
      </p:sp>
    </p:spTree>
    <p:extLst>
      <p:ext uri="{BB962C8B-B14F-4D97-AF65-F5344CB8AC3E}">
        <p14:creationId xmlns:p14="http://schemas.microsoft.com/office/powerpoint/2010/main" val="20563079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22</a:t>
            </a:fld>
            <a:endParaRPr lang="en-US" dirty="0"/>
          </a:p>
        </p:txBody>
      </p:sp>
      <p:sp>
        <p:nvSpPr>
          <p:cNvPr id="6" name="TextBox 5"/>
          <p:cNvSpPr txBox="1"/>
          <p:nvPr/>
        </p:nvSpPr>
        <p:spPr>
          <a:xfrm>
            <a:off x="1701800" y="2806700"/>
            <a:ext cx="6080071" cy="2215991"/>
          </a:xfrm>
          <a:prstGeom prst="rect">
            <a:avLst/>
          </a:prstGeom>
          <a:noFill/>
        </p:spPr>
        <p:txBody>
          <a:bodyPr wrap="square" rtlCol="0">
            <a:spAutoFit/>
          </a:bodyPr>
          <a:lstStyle/>
          <a:p>
            <a:pPr algn="ctr"/>
            <a:r>
              <a:rPr lang="en-US" sz="2400" b="1" dirty="0" err="1">
                <a:solidFill>
                  <a:schemeClr val="bg2">
                    <a:lumMod val="25000"/>
                  </a:schemeClr>
                </a:solidFill>
                <a:latin typeface="Brandon Grotesque" charset="0"/>
                <a:ea typeface="Brandon Grotesque" charset="0"/>
                <a:cs typeface="Brandon Grotesque" charset="0"/>
              </a:rPr>
              <a:t>Jannibah</a:t>
            </a:r>
            <a:r>
              <a:rPr lang="en-US" sz="2400" b="1" dirty="0">
                <a:solidFill>
                  <a:schemeClr val="bg2">
                    <a:lumMod val="25000"/>
                  </a:schemeClr>
                </a:solidFill>
                <a:latin typeface="Brandon Grotesque" charset="0"/>
                <a:ea typeface="Brandon Grotesque" charset="0"/>
                <a:cs typeface="Brandon Grotesque" charset="0"/>
              </a:rPr>
              <a:t> Coleman</a:t>
            </a:r>
          </a:p>
          <a:p>
            <a:pPr algn="ctr"/>
            <a:endParaRPr lang="en-US" sz="2400" b="1" dirty="0">
              <a:solidFill>
                <a:schemeClr val="bg2">
                  <a:lumMod val="25000"/>
                </a:schemeClr>
              </a:solidFill>
              <a:latin typeface="Brandon Grotesque" charset="0"/>
              <a:ea typeface="Brandon Grotesque" charset="0"/>
              <a:cs typeface="Brandon Grotesque" charset="0"/>
            </a:endParaRPr>
          </a:p>
          <a:p>
            <a:pPr algn="ctr"/>
            <a:r>
              <a:rPr lang="en-US" sz="2200" dirty="0" err="1">
                <a:solidFill>
                  <a:schemeClr val="bg2">
                    <a:lumMod val="25000"/>
                  </a:schemeClr>
                </a:solidFill>
                <a:latin typeface="Brandon Grotesque" charset="0"/>
                <a:ea typeface="Brandon Grotesque" charset="0"/>
                <a:cs typeface="Brandon Grotesque" charset="0"/>
              </a:rPr>
              <a:t>Jannibah.Coleman@Global-Prairie.com</a:t>
            </a:r>
            <a:endParaRPr lang="en-US" sz="2200" dirty="0">
              <a:solidFill>
                <a:schemeClr val="bg2">
                  <a:lumMod val="25000"/>
                </a:schemeClr>
              </a:solidFill>
              <a:latin typeface="Brandon Grotesque" charset="0"/>
              <a:ea typeface="Brandon Grotesque" charset="0"/>
              <a:cs typeface="Brandon Grotesque" charset="0"/>
            </a:endParaRPr>
          </a:p>
          <a:p>
            <a:pPr algn="ctr"/>
            <a:r>
              <a:rPr lang="en-US" sz="2200" dirty="0" err="1">
                <a:solidFill>
                  <a:schemeClr val="bg2">
                    <a:lumMod val="25000"/>
                  </a:schemeClr>
                </a:solidFill>
                <a:latin typeface="Brandon Grotesque" charset="0"/>
                <a:ea typeface="Brandon Grotesque" charset="0"/>
                <a:cs typeface="Brandon Grotesque" charset="0"/>
              </a:rPr>
              <a:t>LinkedIn.com</a:t>
            </a:r>
            <a:r>
              <a:rPr lang="en-US" sz="2200" dirty="0">
                <a:solidFill>
                  <a:schemeClr val="bg2">
                    <a:lumMod val="25000"/>
                  </a:schemeClr>
                </a:solidFill>
                <a:latin typeface="Brandon Grotesque" charset="0"/>
                <a:ea typeface="Brandon Grotesque" charset="0"/>
                <a:cs typeface="Brandon Grotesque" charset="0"/>
              </a:rPr>
              <a:t>/in/</a:t>
            </a:r>
            <a:r>
              <a:rPr lang="en-US" sz="2200" dirty="0" err="1">
                <a:solidFill>
                  <a:schemeClr val="bg2">
                    <a:lumMod val="25000"/>
                  </a:schemeClr>
                </a:solidFill>
                <a:latin typeface="Brandon Grotesque" charset="0"/>
                <a:ea typeface="Brandon Grotesque" charset="0"/>
                <a:cs typeface="Brandon Grotesque" charset="0"/>
              </a:rPr>
              <a:t>Jannibah</a:t>
            </a:r>
            <a:endParaRPr lang="en-US" sz="2200" dirty="0">
              <a:solidFill>
                <a:schemeClr val="bg2">
                  <a:lumMod val="25000"/>
                </a:schemeClr>
              </a:solidFill>
              <a:latin typeface="Brandon Grotesque" charset="0"/>
              <a:ea typeface="Brandon Grotesque" charset="0"/>
              <a:cs typeface="Brandon Grotesque" charset="0"/>
            </a:endParaRPr>
          </a:p>
          <a:p>
            <a:pPr algn="ctr"/>
            <a:r>
              <a:rPr lang="en-US" sz="2200" dirty="0">
                <a:solidFill>
                  <a:schemeClr val="bg2">
                    <a:lumMod val="25000"/>
                  </a:schemeClr>
                </a:solidFill>
                <a:latin typeface="Brandon Grotesque" charset="0"/>
                <a:ea typeface="Brandon Grotesque" charset="0"/>
                <a:cs typeface="Brandon Grotesque" charset="0"/>
              </a:rPr>
              <a:t>www.Global-Prairie.com</a:t>
            </a:r>
          </a:p>
          <a:p>
            <a:pPr algn="ctr"/>
            <a:endParaRPr lang="en-US" sz="2400" dirty="0">
              <a:solidFill>
                <a:schemeClr val="bg2">
                  <a:lumMod val="25000"/>
                </a:schemeClr>
              </a:solidFill>
              <a:latin typeface="Brandon Grotesque" charset="0"/>
              <a:ea typeface="Brandon Grotesque" charset="0"/>
              <a:cs typeface="Brandon Grotesque" charset="0"/>
            </a:endParaRPr>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CONTACT ME</a:t>
            </a:r>
          </a:p>
        </p:txBody>
      </p:sp>
      <p:cxnSp>
        <p:nvCxnSpPr>
          <p:cNvPr id="5" name="Straight Connector 4"/>
          <p:cNvCxnSpPr/>
          <p:nvPr/>
        </p:nvCxnSpPr>
        <p:spPr>
          <a:xfrm>
            <a:off x="2768600" y="3416300"/>
            <a:ext cx="396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7022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2</a:t>
            </a:fld>
            <a:endParaRPr lang="en-US" dirty="0"/>
          </a:p>
        </p:txBody>
      </p:sp>
      <p:sp>
        <p:nvSpPr>
          <p:cNvPr id="3" name="Rectangle 2"/>
          <p:cNvSpPr/>
          <p:nvPr/>
        </p:nvSpPr>
        <p:spPr>
          <a:xfrm>
            <a:off x="4826000" y="3935142"/>
            <a:ext cx="4673600" cy="1323439"/>
          </a:xfrm>
          <a:prstGeom prst="rect">
            <a:avLst/>
          </a:prstGeom>
        </p:spPr>
        <p:txBody>
          <a:bodyPr wrap="square">
            <a:spAutoFit/>
          </a:bodyPr>
          <a:lstStyle/>
          <a:p>
            <a:pPr marL="285750" indent="-285750">
              <a:buFont typeface="Arial" panose="020B0604020202020204" pitchFamily="34" charset="0"/>
              <a:buChar char="•"/>
            </a:pPr>
            <a:r>
              <a:rPr lang="en-US" sz="2000" dirty="0">
                <a:solidFill>
                  <a:schemeClr val="bg2">
                    <a:lumMod val="25000"/>
                  </a:schemeClr>
                </a:solidFill>
                <a:latin typeface="Brandon Grotesque" charset="0"/>
                <a:ea typeface="Brandon Grotesque" charset="0"/>
                <a:cs typeface="Brandon Grotesque" charset="0"/>
              </a:rPr>
              <a:t>Texas Tech University</a:t>
            </a:r>
          </a:p>
          <a:p>
            <a:pPr marL="285750" indent="-285750">
              <a:buFont typeface="Arial" panose="020B0604020202020204" pitchFamily="34" charset="0"/>
              <a:buChar char="•"/>
            </a:pPr>
            <a:r>
              <a:rPr lang="en-US" sz="2000" dirty="0">
                <a:solidFill>
                  <a:schemeClr val="bg2">
                    <a:lumMod val="25000"/>
                  </a:schemeClr>
                </a:solidFill>
                <a:latin typeface="Brandon Grotesque" charset="0"/>
                <a:ea typeface="Brandon Grotesque" charset="0"/>
                <a:cs typeface="Brandon Grotesque" charset="0"/>
              </a:rPr>
              <a:t>Background in public sector</a:t>
            </a:r>
          </a:p>
          <a:p>
            <a:pPr marL="742950" lvl="1" indent="-285750">
              <a:buFont typeface="Arial" panose="020B0604020202020204" pitchFamily="34" charset="0"/>
              <a:buChar char="•"/>
            </a:pPr>
            <a:r>
              <a:rPr lang="en-US" sz="2000" dirty="0">
                <a:solidFill>
                  <a:schemeClr val="bg2">
                    <a:lumMod val="25000"/>
                  </a:schemeClr>
                </a:solidFill>
                <a:latin typeface="Brandon Grotesque" charset="0"/>
                <a:ea typeface="Brandon Grotesque" charset="0"/>
                <a:cs typeface="Brandon Grotesque" charset="0"/>
              </a:rPr>
              <a:t>Nonprofits </a:t>
            </a:r>
          </a:p>
          <a:p>
            <a:pPr marL="742950" lvl="1" indent="-285750">
              <a:buFont typeface="Arial" panose="020B0604020202020204" pitchFamily="34" charset="0"/>
              <a:buChar char="•"/>
            </a:pPr>
            <a:r>
              <a:rPr lang="en-US" sz="2000" dirty="0">
                <a:solidFill>
                  <a:schemeClr val="bg2">
                    <a:lumMod val="25000"/>
                  </a:schemeClr>
                </a:solidFill>
                <a:latin typeface="Brandon Grotesque" charset="0"/>
                <a:ea typeface="Brandon Grotesque" charset="0"/>
                <a:cs typeface="Brandon Grotesque" charset="0"/>
              </a:rPr>
              <a:t>Government</a:t>
            </a:r>
          </a:p>
        </p:txBody>
      </p:sp>
      <p:sp>
        <p:nvSpPr>
          <p:cNvPr id="6" name="TextBox 5"/>
          <p:cNvSpPr txBox="1"/>
          <p:nvPr/>
        </p:nvSpPr>
        <p:spPr>
          <a:xfrm>
            <a:off x="3153367" y="2806700"/>
            <a:ext cx="6080071" cy="769441"/>
          </a:xfrm>
          <a:prstGeom prst="rect">
            <a:avLst/>
          </a:prstGeom>
          <a:noFill/>
        </p:spPr>
        <p:txBody>
          <a:bodyPr wrap="square" rtlCol="0">
            <a:spAutoFit/>
          </a:bodyPr>
          <a:lstStyle/>
          <a:p>
            <a:pPr algn="ctr"/>
            <a:r>
              <a:rPr lang="en-US" sz="2400" b="1" dirty="0">
                <a:solidFill>
                  <a:schemeClr val="bg2">
                    <a:lumMod val="25000"/>
                  </a:schemeClr>
                </a:solidFill>
                <a:latin typeface="Brandon Grotesque" charset="0"/>
                <a:ea typeface="Brandon Grotesque" charset="0"/>
                <a:cs typeface="Brandon Grotesque" charset="0"/>
              </a:rPr>
              <a:t>Jannibah Coleman</a:t>
            </a:r>
          </a:p>
          <a:p>
            <a:pPr algn="ctr"/>
            <a:r>
              <a:rPr lang="en-US" sz="2000" dirty="0">
                <a:solidFill>
                  <a:schemeClr val="bg2">
                    <a:lumMod val="25000"/>
                  </a:schemeClr>
                </a:solidFill>
                <a:latin typeface="Brandon Grotesque Medium" charset="0"/>
                <a:ea typeface="Brandon Grotesque Medium" charset="0"/>
                <a:cs typeface="Brandon Grotesque Medium" charset="0"/>
              </a:rPr>
              <a:t>Account Director, Global Prairie</a:t>
            </a:r>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PRESENTING</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145" y="2455794"/>
            <a:ext cx="3141086" cy="3141086"/>
          </a:xfrm>
          <a:prstGeom prst="rect">
            <a:avLst/>
          </a:prstGeom>
        </p:spPr>
      </p:pic>
      <p:cxnSp>
        <p:nvCxnSpPr>
          <p:cNvPr id="7" name="Straight Connector 6"/>
          <p:cNvCxnSpPr/>
          <p:nvPr/>
        </p:nvCxnSpPr>
        <p:spPr>
          <a:xfrm>
            <a:off x="4368800" y="3721100"/>
            <a:ext cx="3962400" cy="0"/>
          </a:xfrm>
          <a:prstGeom prst="line">
            <a:avLst/>
          </a:prstGeom>
          <a:ln>
            <a:solidFill>
              <a:schemeClr val="bg2">
                <a:lumMod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4509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GP logo White.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136" y="6669158"/>
            <a:ext cx="1424321" cy="25526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609" y="-25400"/>
            <a:ext cx="9550400" cy="7162800"/>
          </a:xfrm>
          <a:prstGeom prst="rect">
            <a:avLst/>
          </a:prstGeom>
        </p:spPr>
      </p:pic>
    </p:spTree>
    <p:extLst>
      <p:ext uri="{BB962C8B-B14F-4D97-AF65-F5344CB8AC3E}">
        <p14:creationId xmlns:p14="http://schemas.microsoft.com/office/powerpoint/2010/main" val="239190411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4</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OUR EXPERIENCE</a:t>
            </a:r>
          </a:p>
        </p:txBody>
      </p:sp>
      <p:pic>
        <p:nvPicPr>
          <p:cNvPr id="7" name="Picture 4"/>
          <p:cNvPicPr>
            <a:picLocks noChangeAspect="1" noChangeArrowheads="1"/>
          </p:cNvPicPr>
          <p:nvPr/>
        </p:nvPicPr>
        <p:blipFill>
          <a:blip r:embed="rId3"/>
          <a:srcRect/>
          <a:stretch>
            <a:fillRect/>
          </a:stretch>
        </p:blipFill>
        <p:spPr bwMode="auto">
          <a:xfrm>
            <a:off x="330200" y="2197100"/>
            <a:ext cx="9153525" cy="2495550"/>
          </a:xfrm>
          <a:prstGeom prst="rect">
            <a:avLst/>
          </a:prstGeom>
          <a:noFill/>
          <a:ln w="9525">
            <a:noFill/>
            <a:miter lim="800000"/>
            <a:headEnd/>
            <a:tailEnd/>
          </a:ln>
        </p:spPr>
      </p:pic>
      <p:grpSp>
        <p:nvGrpSpPr>
          <p:cNvPr id="5" name="Group 4"/>
          <p:cNvGrpSpPr/>
          <p:nvPr/>
        </p:nvGrpSpPr>
        <p:grpSpPr>
          <a:xfrm>
            <a:off x="330200" y="4909550"/>
            <a:ext cx="8900934" cy="723164"/>
            <a:chOff x="378751" y="1671582"/>
            <a:chExt cx="8900934" cy="723164"/>
          </a:xfrm>
        </p:grpSpPr>
        <p:pic>
          <p:nvPicPr>
            <p:cNvPr id="6" name="Picture 5" descr="logo-whit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8751" y="1737546"/>
              <a:ext cx="1421370" cy="504357"/>
            </a:xfrm>
            <a:prstGeom prst="rect">
              <a:avLst/>
            </a:prstGeom>
          </p:spPr>
        </p:pic>
        <p:pic>
          <p:nvPicPr>
            <p:cNvPr id="8" name="Picture 7" descr="logo-color-s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6936" y="1835488"/>
              <a:ext cx="1311507" cy="396367"/>
            </a:xfrm>
            <a:prstGeom prst="rect">
              <a:avLst/>
            </a:prstGeom>
          </p:spPr>
        </p:pic>
        <p:pic>
          <p:nvPicPr>
            <p:cNvPr id="10" name="Picture 9" descr="AIA_Logo.gif"/>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80605" y="1707402"/>
              <a:ext cx="1260125" cy="606960"/>
            </a:xfrm>
            <a:prstGeom prst="rect">
              <a:avLst/>
            </a:prstGeom>
          </p:spPr>
        </p:pic>
        <p:pic>
          <p:nvPicPr>
            <p:cNvPr id="11" name="Picture 3"/>
            <p:cNvPicPr>
              <a:picLocks noChangeAspect="1" noChangeArrowheads="1"/>
            </p:cNvPicPr>
            <p:nvPr/>
          </p:nvPicPr>
          <p:blipFill>
            <a:blip r:embed="rId7"/>
            <a:srcRect/>
            <a:stretch>
              <a:fillRect/>
            </a:stretch>
          </p:blipFill>
          <p:spPr bwMode="auto">
            <a:xfrm>
              <a:off x="6219930" y="1735429"/>
              <a:ext cx="914400" cy="619125"/>
            </a:xfrm>
            <a:prstGeom prst="rect">
              <a:avLst/>
            </a:prstGeom>
            <a:noFill/>
            <a:ln w="9525">
              <a:noFill/>
              <a:miter lim="800000"/>
              <a:headEnd/>
              <a:tailEnd/>
            </a:ln>
          </p:spPr>
        </p:pic>
        <p:pic>
          <p:nvPicPr>
            <p:cNvPr id="12" name="Picture 5" descr="http://nnsa.energy.gov/sites/all/themes/nnsa/images/logo-nnsa-top.jpg"/>
            <p:cNvPicPr>
              <a:picLocks noChangeAspect="1" noChangeArrowheads="1"/>
            </p:cNvPicPr>
            <p:nvPr/>
          </p:nvPicPr>
          <p:blipFill>
            <a:blip r:embed="rId8"/>
            <a:srcRect/>
            <a:stretch>
              <a:fillRect/>
            </a:stretch>
          </p:blipFill>
          <p:spPr bwMode="auto">
            <a:xfrm>
              <a:off x="7519988" y="1671582"/>
              <a:ext cx="1759697" cy="723164"/>
            </a:xfrm>
            <a:prstGeom prst="rect">
              <a:avLst/>
            </a:prstGeom>
            <a:noFill/>
          </p:spPr>
        </p:pic>
      </p:grpSp>
    </p:spTree>
    <p:extLst>
      <p:ext uri="{BB962C8B-B14F-4D97-AF65-F5344CB8AC3E}">
        <p14:creationId xmlns:p14="http://schemas.microsoft.com/office/powerpoint/2010/main" val="1933223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5</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OUR APPROACH</a:t>
            </a:r>
          </a:p>
        </p:txBody>
      </p:sp>
      <p:pic>
        <p:nvPicPr>
          <p:cNvPr id="11" name="Picture 10" descr="Icons/Asset%2029@2x.png">
            <a:extLst>
              <a:ext uri="{FF2B5EF4-FFF2-40B4-BE49-F238E27FC236}">
                <a16:creationId xmlns:a16="http://schemas.microsoft.com/office/drawing/2014/main" id="{E78E955D-E1A4-4841-B7F6-E3C890065D84}"/>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939800" y="2349500"/>
            <a:ext cx="7467600" cy="3657600"/>
          </a:xfrm>
          <a:prstGeom prst="rect">
            <a:avLst/>
          </a:prstGeom>
          <a:noFill/>
          <a:ln>
            <a:noFill/>
          </a:ln>
        </p:spPr>
      </p:pic>
    </p:spTree>
    <p:extLst>
      <p:ext uri="{BB962C8B-B14F-4D97-AF65-F5344CB8AC3E}">
        <p14:creationId xmlns:p14="http://schemas.microsoft.com/office/powerpoint/2010/main" val="1428786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6</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PROBLEM SOLVED</a:t>
            </a:r>
          </a:p>
        </p:txBody>
      </p:sp>
      <p:pic>
        <p:nvPicPr>
          <p:cNvPr id="5" name="Picture 4" descr="../../../../../../Dropbox%20(Global%20Prairie)/--Global%20Prairie/New%20Business/3139-6%20CDC%20ATSDR/Icons/Asset%203"/>
          <p:cNvPicPr/>
          <p:nvPr/>
        </p:nvPicPr>
        <p:blipFill>
          <a:blip r:embed="rId3">
            <a:extLst>
              <a:ext uri="{28A0092B-C50C-407E-A947-70E740481C1C}">
                <a14:useLocalDpi xmlns:a14="http://schemas.microsoft.com/office/drawing/2010/main" val="0"/>
              </a:ext>
            </a:extLst>
          </a:blip>
          <a:srcRect/>
          <a:stretch>
            <a:fillRect/>
          </a:stretch>
        </p:blipFill>
        <p:spPr bwMode="auto">
          <a:xfrm>
            <a:off x="317775" y="2775612"/>
            <a:ext cx="3295650" cy="2638425"/>
          </a:xfrm>
          <a:prstGeom prst="rect">
            <a:avLst/>
          </a:prstGeom>
          <a:noFill/>
          <a:ln>
            <a:noFill/>
          </a:ln>
        </p:spPr>
      </p:pic>
      <p:grpSp>
        <p:nvGrpSpPr>
          <p:cNvPr id="6" name="Group 5"/>
          <p:cNvGrpSpPr>
            <a:grpSpLocks noChangeAspect="1"/>
          </p:cNvGrpSpPr>
          <p:nvPr/>
        </p:nvGrpSpPr>
        <p:grpSpPr>
          <a:xfrm>
            <a:off x="4011692" y="2443571"/>
            <a:ext cx="2244841" cy="3657600"/>
            <a:chOff x="0" y="0"/>
            <a:chExt cx="1519555" cy="2475865"/>
          </a:xfrm>
        </p:grpSpPr>
        <p:pic>
          <p:nvPicPr>
            <p:cNvPr id="8" name="Picture 7" descr="../../../../../../Dropbox%20(Global%20Prairie)/--Global%20Prairie/New%20Business/3139-6%20CDC%20ATSDR/Icons/Screen%20Shot%202017-05-08%20at%20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rot="413572">
              <a:off x="342900" y="0"/>
              <a:ext cx="1176655" cy="1907540"/>
            </a:xfrm>
            <a:prstGeom prst="rect">
              <a:avLst/>
            </a:prstGeom>
            <a:noFill/>
          </p:spPr>
        </p:pic>
        <p:pic>
          <p:nvPicPr>
            <p:cNvPr id="10" name="Picture 9" descr="../../../../../../Dropbox%20(Global%20Prairie)/--Global%20Prairie/New%20Business/3139-6%20CDC%20ATSDR/Icons/Screen%20Shot%202017-05-08%20at%20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457091">
              <a:off x="0" y="809625"/>
              <a:ext cx="1080135" cy="1666240"/>
            </a:xfrm>
            <a:prstGeom prst="rect">
              <a:avLst/>
            </a:prstGeom>
            <a:noFill/>
          </p:spPr>
        </p:pic>
      </p:gr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05516" y="3272141"/>
            <a:ext cx="2408238" cy="1160871"/>
          </a:xfrm>
          <a:prstGeom prst="rect">
            <a:avLst/>
          </a:prstGeom>
        </p:spPr>
      </p:pic>
    </p:spTree>
    <p:extLst>
      <p:ext uri="{BB962C8B-B14F-4D97-AF65-F5344CB8AC3E}">
        <p14:creationId xmlns:p14="http://schemas.microsoft.com/office/powerpoint/2010/main" val="1233555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4"/>
          </p:nvPr>
        </p:nvSpPr>
        <p:spPr/>
        <p:txBody>
          <a:bodyPr/>
          <a:lstStyle/>
          <a:p>
            <a:fld id="{B4B927D7-1DE1-BA44-82C7-CE22E25B8C74}" type="slidenum">
              <a:rPr lang="en-US" smtClean="0"/>
              <a:t>7</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TODAY’S GOALS</a:t>
            </a:r>
          </a:p>
        </p:txBody>
      </p:sp>
      <p:sp>
        <p:nvSpPr>
          <p:cNvPr id="3" name="Rectangle 2"/>
          <p:cNvSpPr/>
          <p:nvPr/>
        </p:nvSpPr>
        <p:spPr>
          <a:xfrm>
            <a:off x="558800" y="2273300"/>
            <a:ext cx="5943600" cy="2215991"/>
          </a:xfrm>
          <a:prstGeom prst="rect">
            <a:avLst/>
          </a:prstGeom>
        </p:spPr>
        <p:txBody>
          <a:bodyPr wrap="square">
            <a:spAutoFit/>
          </a:bodyPr>
          <a:lstStyle/>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Make the case for communications; </a:t>
            </a:r>
          </a:p>
          <a:p>
            <a:pPr marL="342900" marR="0" lvl="0" indent="-342900">
              <a:lnSpc>
                <a:spcPct val="115000"/>
              </a:lnSpc>
              <a:spcBef>
                <a:spcPts val="0"/>
              </a:spcBef>
              <a:spcAft>
                <a:spcPts val="0"/>
              </a:spcAft>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Develop a simple and practical strategic communications plan; and </a:t>
            </a:r>
          </a:p>
          <a:p>
            <a:pPr marL="342900" marR="0" lvl="0" indent="-342900">
              <a:lnSpc>
                <a:spcPct val="115000"/>
              </a:lnSpc>
              <a:spcBef>
                <a:spcPts val="0"/>
              </a:spcBef>
              <a:spcAft>
                <a:spcPts val="1000"/>
              </a:spcAft>
              <a:buFont typeface="Symbol" panose="05050102010706020507" pitchFamily="18" charset="2"/>
              <a:buChar char=""/>
            </a:pPr>
            <a:r>
              <a:rPr lang="en-US" sz="2400" dirty="0">
                <a:solidFill>
                  <a:schemeClr val="bg2">
                    <a:lumMod val="25000"/>
                  </a:schemeClr>
                </a:solidFill>
                <a:latin typeface="Brandon Grotesque" charset="0"/>
                <a:ea typeface="Brandon Grotesque" charset="0"/>
                <a:cs typeface="Brandon Grotesque" charset="0"/>
              </a:rPr>
              <a:t>Evaluate the effectiveness of communications efforts.</a:t>
            </a:r>
          </a:p>
        </p:txBody>
      </p:sp>
    </p:spTree>
    <p:extLst>
      <p:ext uri="{BB962C8B-B14F-4D97-AF65-F5344CB8AC3E}">
        <p14:creationId xmlns:p14="http://schemas.microsoft.com/office/powerpoint/2010/main" val="38567900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7000" y="-622301"/>
            <a:ext cx="9854683" cy="7174761"/>
          </a:xfrm>
          <a:prstGeom prst="rect">
            <a:avLst/>
          </a:prstGeom>
        </p:spPr>
      </p:pic>
      <p:sp>
        <p:nvSpPr>
          <p:cNvPr id="2" name="Slide Number Placeholder 1"/>
          <p:cNvSpPr>
            <a:spLocks noGrp="1"/>
          </p:cNvSpPr>
          <p:nvPr>
            <p:ph type="sldNum" sz="quarter" idx="4"/>
          </p:nvPr>
        </p:nvSpPr>
        <p:spPr/>
        <p:txBody>
          <a:bodyPr/>
          <a:lstStyle/>
          <a:p>
            <a:fld id="{B4B927D7-1DE1-BA44-82C7-CE22E25B8C74}" type="slidenum">
              <a:rPr lang="en-US" smtClean="0"/>
              <a:t>8</a:t>
            </a:fld>
            <a:endParaRPr lang="en-US" dirty="0"/>
          </a:p>
        </p:txBody>
      </p:sp>
      <p:sp>
        <p:nvSpPr>
          <p:cNvPr id="9" name="TextBox 8"/>
          <p:cNvSpPr txBox="1"/>
          <p:nvPr/>
        </p:nvSpPr>
        <p:spPr>
          <a:xfrm>
            <a:off x="0" y="974360"/>
            <a:ext cx="6306734" cy="1005840"/>
          </a:xfrm>
          <a:prstGeom prst="rect">
            <a:avLst/>
          </a:prstGeom>
          <a:solidFill>
            <a:srgbClr val="334E5D"/>
          </a:solidFill>
        </p:spPr>
        <p:txBody>
          <a:bodyPr wrap="square" tIns="182880" rtlCol="0">
            <a:noAutofit/>
          </a:bodyPr>
          <a:lstStyle/>
          <a:p>
            <a:r>
              <a:rPr lang="en-US" sz="4400" b="1" spc="100" dirty="0">
                <a:solidFill>
                  <a:schemeClr val="bg1"/>
                </a:solidFill>
              </a:rPr>
              <a:t>	THE WHY</a:t>
            </a:r>
          </a:p>
        </p:txBody>
      </p:sp>
      <p:sp>
        <p:nvSpPr>
          <p:cNvPr id="3" name="Rectangle 2"/>
          <p:cNvSpPr/>
          <p:nvPr/>
        </p:nvSpPr>
        <p:spPr>
          <a:xfrm>
            <a:off x="-2" y="2273300"/>
            <a:ext cx="4826002" cy="3124200"/>
          </a:xfrm>
          <a:prstGeom prst="rect">
            <a:avLst/>
          </a:prstGeom>
          <a:solidFill>
            <a:srgbClr val="334E5C">
              <a:alpha val="6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3470965" y="4856834"/>
            <a:ext cx="1320800" cy="461665"/>
          </a:xfrm>
          <a:prstGeom prst="rect">
            <a:avLst/>
          </a:prstGeom>
          <a:noFill/>
        </p:spPr>
        <p:txBody>
          <a:bodyPr wrap="square" rtlCol="0">
            <a:spAutoFit/>
          </a:bodyPr>
          <a:lstStyle/>
          <a:p>
            <a:pPr algn="r"/>
            <a:r>
              <a:rPr lang="en-US" sz="1200" dirty="0">
                <a:solidFill>
                  <a:schemeClr val="bg1"/>
                </a:solidFill>
              </a:rPr>
              <a:t>Blackbaud.com</a:t>
            </a:r>
          </a:p>
          <a:p>
            <a:pPr algn="r"/>
            <a:r>
              <a:rPr lang="en-US" sz="1200" dirty="0">
                <a:solidFill>
                  <a:schemeClr val="bg1"/>
                </a:solidFill>
              </a:rPr>
              <a:t>Urgan.org</a:t>
            </a:r>
          </a:p>
        </p:txBody>
      </p:sp>
      <p:sp>
        <p:nvSpPr>
          <p:cNvPr id="11" name="TextBox 10"/>
          <p:cNvSpPr txBox="1"/>
          <p:nvPr/>
        </p:nvSpPr>
        <p:spPr>
          <a:xfrm>
            <a:off x="863600" y="2533690"/>
            <a:ext cx="2904533" cy="3016210"/>
          </a:xfrm>
          <a:prstGeom prst="rect">
            <a:avLst/>
          </a:prstGeom>
          <a:noFill/>
        </p:spPr>
        <p:txBody>
          <a:bodyPr wrap="square" rtlCol="0">
            <a:spAutoFit/>
          </a:bodyPr>
          <a:lstStyle/>
          <a:p>
            <a:pPr marL="342900" indent="-342900">
              <a:buFont typeface="Arial" panose="020B0604020202020204" pitchFamily="34" charset="0"/>
              <a:buChar char="•"/>
            </a:pPr>
            <a:r>
              <a:rPr lang="en-US" sz="2200" dirty="0">
                <a:solidFill>
                  <a:schemeClr val="bg1"/>
                </a:solidFill>
                <a:latin typeface="Brandon Grotesque Medium" charset="0"/>
                <a:ea typeface="Brandon Grotesque Medium" charset="0"/>
                <a:cs typeface="Brandon Grotesque Medium" charset="0"/>
              </a:rPr>
              <a:t>1.5M charitable orgs in the U.S. </a:t>
            </a:r>
          </a:p>
          <a:p>
            <a:pPr marL="342900" indent="-342900">
              <a:buFont typeface="Arial" panose="020B0604020202020204" pitchFamily="34" charset="0"/>
              <a:buChar char="•"/>
            </a:pPr>
            <a:r>
              <a:rPr lang="en-US" sz="2200" dirty="0">
                <a:solidFill>
                  <a:schemeClr val="bg1"/>
                </a:solidFill>
                <a:latin typeface="Brandon Grotesque Medium" charset="0"/>
                <a:ea typeface="Brandon Grotesque Medium" charset="0"/>
                <a:cs typeface="Brandon Grotesque Medium" charset="0"/>
              </a:rPr>
              <a:t>71% of charitable giving from individuals</a:t>
            </a:r>
          </a:p>
          <a:p>
            <a:pPr marL="342900" indent="-342900">
              <a:buFont typeface="Arial" panose="020B0604020202020204" pitchFamily="34" charset="0"/>
              <a:buChar char="•"/>
            </a:pPr>
            <a:r>
              <a:rPr lang="en-US" sz="2200" dirty="0">
                <a:solidFill>
                  <a:schemeClr val="bg1"/>
                </a:solidFill>
                <a:latin typeface="Brandon Grotesque Medium" charset="0"/>
                <a:ea typeface="Brandon Grotesque Medium" charset="0"/>
                <a:cs typeface="Brandon Grotesque Medium" charset="0"/>
              </a:rPr>
              <a:t>25.3% of Americans volunteer</a:t>
            </a:r>
          </a:p>
          <a:p>
            <a:endParaRPr lang="en-US" dirty="0"/>
          </a:p>
          <a:p>
            <a:endParaRPr lang="en-US" dirty="0"/>
          </a:p>
        </p:txBody>
      </p:sp>
    </p:spTree>
    <p:extLst>
      <p:ext uri="{BB962C8B-B14F-4D97-AF65-F5344CB8AC3E}">
        <p14:creationId xmlns:p14="http://schemas.microsoft.com/office/powerpoint/2010/main" val="3588381648"/>
      </p:ext>
    </p:extLst>
  </p:cSld>
  <p:clrMapOvr>
    <a:masterClrMapping/>
  </p:clrMapOvr>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84C0B118B33CB438D955F93A67C4C55" ma:contentTypeVersion="4" ma:contentTypeDescription="Create a new document." ma:contentTypeScope="" ma:versionID="d73cbb87f795a0cc2b07468f76a11167">
  <xsd:schema xmlns:xsd="http://www.w3.org/2001/XMLSchema" xmlns:xs="http://www.w3.org/2001/XMLSchema" xmlns:p="http://schemas.microsoft.com/office/2006/metadata/properties" xmlns:ns2="7bf38a2f-87d1-4c7f-ab18-8b06dc15b7f3" xmlns:ns3="282553eb-88b5-4147-bfda-0c2912aa2c72" targetNamespace="http://schemas.microsoft.com/office/2006/metadata/properties" ma:root="true" ma:fieldsID="fa532d9d5b02a5a34d5253bdffc2697f" ns2:_="" ns3:_="">
    <xsd:import namespace="7bf38a2f-87d1-4c7f-ab18-8b06dc15b7f3"/>
    <xsd:import namespace="282553eb-88b5-4147-bfda-0c2912aa2c72"/>
    <xsd:element name="properties">
      <xsd:complexType>
        <xsd:sequence>
          <xsd:element name="documentManagement">
            <xsd:complexType>
              <xsd:all>
                <xsd:element ref="ns2:SharedWithUsers" minOccurs="0"/>
                <xsd:element ref="ns2:SharedWithDetails" minOccurs="0"/>
                <xsd:element ref="ns3:LastSharedByUser" minOccurs="0"/>
                <xsd:element ref="ns3:LastSharedByTi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f38a2f-87d1-4c7f-ab18-8b06dc15b7f3"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82553eb-88b5-4147-bfda-0c2912aa2c72" elementFormDefault="qualified">
    <xsd:import namespace="http://schemas.microsoft.com/office/2006/documentManagement/types"/>
    <xsd:import namespace="http://schemas.microsoft.com/office/infopath/2007/PartnerControls"/>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CABB203-3C41-4A59-850E-2397ADC9D502}">
  <ds:schemaRefs>
    <ds:schemaRef ds:uri="http://purl.org/dc/elements/1.1/"/>
    <ds:schemaRef ds:uri="7bf38a2f-87d1-4c7f-ab18-8b06dc15b7f3"/>
    <ds:schemaRef ds:uri="http://purl.org/dc/dcmitype/"/>
    <ds:schemaRef ds:uri="http://www.w3.org/XML/1998/namespace"/>
    <ds:schemaRef ds:uri="http://purl.org/dc/terms/"/>
    <ds:schemaRef ds:uri="http://schemas.microsoft.com/office/2006/documentManagement/types"/>
    <ds:schemaRef ds:uri="http://schemas.openxmlformats.org/package/2006/metadata/core-properties"/>
    <ds:schemaRef ds:uri="http://schemas.microsoft.com/office/infopath/2007/PartnerControls"/>
    <ds:schemaRef ds:uri="282553eb-88b5-4147-bfda-0c2912aa2c72"/>
    <ds:schemaRef ds:uri="http://schemas.microsoft.com/office/2006/metadata/properties"/>
  </ds:schemaRefs>
</ds:datastoreItem>
</file>

<file path=customXml/itemProps2.xml><?xml version="1.0" encoding="utf-8"?>
<ds:datastoreItem xmlns:ds="http://schemas.openxmlformats.org/officeDocument/2006/customXml" ds:itemID="{64B94DFF-A48C-4481-9C5A-33DB6C6A98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bf38a2f-87d1-4c7f-ab18-8b06dc15b7f3"/>
    <ds:schemaRef ds:uri="282553eb-88b5-4147-bfda-0c2912aa2c7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162E6BA-EAA3-48A1-ADAD-C84956A5567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14176</TotalTime>
  <Words>1577</Words>
  <Application>Microsoft Office PowerPoint</Application>
  <PresentationFormat>Custom</PresentationFormat>
  <Paragraphs>211</Paragraphs>
  <Slides>23</Slides>
  <Notes>22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23</vt:i4>
      </vt:variant>
    </vt:vector>
  </HeadingPairs>
  <TitlesOfParts>
    <vt:vector size="33" baseType="lpstr">
      <vt:lpstr>MS PGothic</vt:lpstr>
      <vt:lpstr>Arial</vt:lpstr>
      <vt:lpstr>Brandon Grotesque</vt:lpstr>
      <vt:lpstr>Brandon Grotesque Medium</vt:lpstr>
      <vt:lpstr>Calibri</vt:lpstr>
      <vt:lpstr>Gotham Book</vt:lpstr>
      <vt:lpstr>Symbol</vt:lpstr>
      <vt:lpstr>Times New Roman</vt:lpstr>
      <vt:lpstr>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Conf2017_ppt_4x3</dc:title>
  <dc:creator>Sewit Amba</dc:creator>
  <cp:lastModifiedBy>Jannibah Coleman</cp:lastModifiedBy>
  <cp:revision>106</cp:revision>
  <dcterms:created xsi:type="dcterms:W3CDTF">2017-01-25T13:26:36Z</dcterms:created>
  <dcterms:modified xsi:type="dcterms:W3CDTF">2017-06-13T15:52:10Z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2017-01-25T00:00:00Z</vt:filetime>
  </property>
  <property fmtid="{D5CDD505-2E9C-101B-9397-08002B2CF9AE}" pid="3" name="Creator">
    <vt:lpwstr>Adobe Illustrator CC 2017 (Macintosh)</vt:lpwstr>
  </property>
  <property fmtid="{D5CDD505-2E9C-101B-9397-08002B2CF9AE}" pid="4" name="LastSaved">
    <vt:filetime>2017-01-25T00:00:00Z</vt:filetime>
  </property>
  <property fmtid="{D5CDD505-2E9C-101B-9397-08002B2CF9AE}" pid="5" name="ContentTypeId">
    <vt:lpwstr>0x010100684C0B118B33CB438D955F93A67C4C55</vt:lpwstr>
  </property>
</Properties>
</file>