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2" r:id="rId4"/>
    <p:sldMasterId id="2147483666" r:id="rId5"/>
  </p:sldMasterIdLst>
  <p:notesMasterIdLst>
    <p:notesMasterId r:id="rId19"/>
  </p:notesMasterIdLst>
  <p:handoutMasterIdLst>
    <p:handoutMasterId r:id="rId20"/>
  </p:handoutMasterIdLst>
  <p:sldIdLst>
    <p:sldId id="256" r:id="rId6"/>
    <p:sldId id="260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347200" cy="7137400"/>
  <p:notesSz cx="9296400" cy="7010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4E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813"/>
    <p:restoredTop sz="94629"/>
  </p:normalViewPr>
  <p:slideViewPr>
    <p:cSldViewPr>
      <p:cViewPr varScale="1">
        <p:scale>
          <a:sx n="106" d="100"/>
          <a:sy n="106" d="100"/>
        </p:scale>
        <p:origin x="1368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1072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704" cy="35083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540" y="0"/>
            <a:ext cx="4029282" cy="35083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D99BD1EF-6DEA-AD48-A5FF-460B97623D7A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659569"/>
            <a:ext cx="4027704" cy="35083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540" y="6659569"/>
            <a:ext cx="4029282" cy="35083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F351EBBD-978D-F74C-9FE3-8FE8403408F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65573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7704" cy="35083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65540" y="0"/>
            <a:ext cx="4029282" cy="350832"/>
          </a:xfrm>
          <a:prstGeom prst="rect">
            <a:avLst/>
          </a:prstGeom>
        </p:spPr>
        <p:txBody>
          <a:bodyPr vert="horz" lIns="90452" tIns="45226" rIns="90452" bIns="45226" rtlCol="0"/>
          <a:lstStyle>
            <a:lvl1pPr algn="r">
              <a:defRPr sz="1200"/>
            </a:lvl1pPr>
          </a:lstStyle>
          <a:p>
            <a:fld id="{D5C7F72D-02D5-3446-BB56-4F15CBB68655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98800" y="876300"/>
            <a:ext cx="3098800" cy="2365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452" tIns="45226" rIns="90452" bIns="4522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9957" y="3374223"/>
            <a:ext cx="7436488" cy="2759877"/>
          </a:xfrm>
          <a:prstGeom prst="rect">
            <a:avLst/>
          </a:prstGeom>
        </p:spPr>
        <p:txBody>
          <a:bodyPr vert="horz" lIns="90452" tIns="45226" rIns="90452" bIns="4522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659569"/>
            <a:ext cx="4027704" cy="35083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65540" y="6659569"/>
            <a:ext cx="4029282" cy="350831"/>
          </a:xfrm>
          <a:prstGeom prst="rect">
            <a:avLst/>
          </a:prstGeom>
        </p:spPr>
        <p:txBody>
          <a:bodyPr vert="horz" lIns="90452" tIns="45226" rIns="90452" bIns="45226" rtlCol="0" anchor="b"/>
          <a:lstStyle>
            <a:lvl1pPr algn="r">
              <a:defRPr sz="1200"/>
            </a:lvl1pPr>
          </a:lstStyle>
          <a:p>
            <a:fld id="{89839826-EC88-7B42-A972-00DC68900D6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4897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9826-EC88-7B42-A972-00DC68900D6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94444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839826-EC88-7B42-A972-00DC68900D6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9857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890458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07200" y="6616700"/>
            <a:ext cx="2103438" cy="379412"/>
          </a:xfrm>
          <a:prstGeom prst="rect">
            <a:avLst/>
          </a:prstGeom>
          <a:noFill/>
          <a:ln>
            <a:noFill/>
          </a:ln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B4B927D7-1DE1-BA44-82C7-CE22E25B8C7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61944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78" y="837296"/>
            <a:ext cx="7362511" cy="109198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8" y="2097855"/>
            <a:ext cx="7362511" cy="3591194"/>
          </a:xfrm>
          <a:prstGeom prst="rect">
            <a:avLst/>
          </a:prstGeom>
        </p:spPr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791506" y="343830"/>
            <a:ext cx="2683882" cy="321798"/>
          </a:xfrm>
          <a:prstGeom prst="rect">
            <a:avLst/>
          </a:prstGeom>
        </p:spPr>
        <p:txBody>
          <a:bodyPr/>
          <a:lstStyle/>
          <a:p>
            <a:fld id="{2745B1C1-35C5-414F-96A0-C82213CB24E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12877" y="342724"/>
            <a:ext cx="4553108" cy="321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2FE1-D2FA-514D-BAE0-A2292F46CDF5}" type="slidenum">
              <a:rPr lang="en-US" smtClean="0"/>
              <a:t>‹#›</a:t>
            </a:fld>
            <a:endParaRPr lang="en-US"/>
          </a:p>
        </p:txBody>
      </p:sp>
      <p:cxnSp>
        <p:nvCxnSpPr>
          <p:cNvPr id="33" name="Straight Connector 32"/>
          <p:cNvCxnSpPr/>
          <p:nvPr/>
        </p:nvCxnSpPr>
        <p:spPr>
          <a:xfrm>
            <a:off x="1114654" y="1922340"/>
            <a:ext cx="7365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10556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1067" y="837681"/>
            <a:ext cx="7364320" cy="1102462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9621" y="2092803"/>
            <a:ext cx="3561283" cy="358909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17225" y="2099531"/>
            <a:ext cx="3561283" cy="358173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791506" y="343830"/>
            <a:ext cx="2683882" cy="321798"/>
          </a:xfrm>
          <a:prstGeom prst="rect">
            <a:avLst/>
          </a:prstGeom>
        </p:spPr>
        <p:txBody>
          <a:bodyPr/>
          <a:lstStyle/>
          <a:p>
            <a:fld id="{2745B1C1-35C5-414F-96A0-C82213CB24E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12877" y="342724"/>
            <a:ext cx="4553108" cy="321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2FE1-D2FA-514D-BAE0-A2292F46CDF5}" type="slidenum">
              <a:rPr lang="en-US" smtClean="0"/>
              <a:t>‹#›</a:t>
            </a:fld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1114654" y="1922340"/>
            <a:ext cx="7365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2722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9514" y="836926"/>
            <a:ext cx="7365873" cy="1099354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9513" y="2101827"/>
            <a:ext cx="3561283" cy="834615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87" b="0" cap="all" baseline="0">
                <a:solidFill>
                  <a:schemeClr val="accent1"/>
                </a:solidFill>
              </a:defRPr>
            </a:lvl1pPr>
            <a:lvl2pPr marL="350535" indent="0">
              <a:buNone/>
              <a:defRPr sz="1533" b="1"/>
            </a:lvl2pPr>
            <a:lvl3pPr marL="701070" indent="0">
              <a:buNone/>
              <a:defRPr sz="1380" b="1"/>
            </a:lvl3pPr>
            <a:lvl4pPr marL="1051606" indent="0">
              <a:buNone/>
              <a:defRPr sz="1227" b="1"/>
            </a:lvl4pPr>
            <a:lvl5pPr marL="1402141" indent="0">
              <a:buNone/>
              <a:defRPr sz="1227" b="1"/>
            </a:lvl5pPr>
            <a:lvl6pPr marL="1752676" indent="0">
              <a:buNone/>
              <a:defRPr sz="1227" b="1"/>
            </a:lvl6pPr>
            <a:lvl7pPr marL="2103211" indent="0">
              <a:buNone/>
              <a:defRPr sz="1227" b="1"/>
            </a:lvl7pPr>
            <a:lvl8pPr marL="2453747" indent="0">
              <a:buNone/>
              <a:defRPr sz="1227" b="1"/>
            </a:lvl8pPr>
            <a:lvl9pPr marL="2804282" indent="0">
              <a:buNone/>
              <a:defRPr sz="12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9513" y="2939332"/>
            <a:ext cx="3561283" cy="275219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6144" y="2105422"/>
            <a:ext cx="3561283" cy="834921"/>
          </a:xfrm>
          <a:prstGeom prst="rect">
            <a:avLst/>
          </a:prstGeo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1687" b="0" cap="all" baseline="0">
                <a:solidFill>
                  <a:schemeClr val="accent1"/>
                </a:solidFill>
              </a:defRPr>
            </a:lvl1pPr>
            <a:lvl2pPr marL="350535" indent="0">
              <a:buNone/>
              <a:defRPr sz="1533" b="1"/>
            </a:lvl2pPr>
            <a:lvl3pPr marL="701070" indent="0">
              <a:buNone/>
              <a:defRPr sz="1380" b="1"/>
            </a:lvl3pPr>
            <a:lvl4pPr marL="1051606" indent="0">
              <a:buNone/>
              <a:defRPr sz="1227" b="1"/>
            </a:lvl4pPr>
            <a:lvl5pPr marL="1402141" indent="0">
              <a:buNone/>
              <a:defRPr sz="1227" b="1"/>
            </a:lvl5pPr>
            <a:lvl6pPr marL="1752676" indent="0">
              <a:buNone/>
              <a:defRPr sz="1227" b="1"/>
            </a:lvl6pPr>
            <a:lvl7pPr marL="2103211" indent="0">
              <a:buNone/>
              <a:defRPr sz="1227" b="1"/>
            </a:lvl7pPr>
            <a:lvl8pPr marL="2453747" indent="0">
              <a:buNone/>
              <a:defRPr sz="1227" b="1"/>
            </a:lvl8pPr>
            <a:lvl9pPr marL="2804282" indent="0">
              <a:buNone/>
              <a:defRPr sz="122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16144" y="2936441"/>
            <a:ext cx="3561283" cy="274481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5791506" y="343830"/>
            <a:ext cx="2683882" cy="321798"/>
          </a:xfrm>
          <a:prstGeom prst="rect">
            <a:avLst/>
          </a:prstGeom>
        </p:spPr>
        <p:txBody>
          <a:bodyPr/>
          <a:lstStyle/>
          <a:p>
            <a:fld id="{2745B1C1-35C5-414F-96A0-C82213CB24E7}" type="datetimeFigureOut">
              <a:rPr lang="en-US" smtClean="0"/>
              <a:t>6/7/2017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1112877" y="342724"/>
            <a:ext cx="4553108" cy="321798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EC2FE1-D2FA-514D-BAE0-A2292F46CDF5}" type="slidenum">
              <a:rPr lang="en-US" smtClean="0"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/>
        </p:nvCxnSpPr>
        <p:spPr>
          <a:xfrm>
            <a:off x="1114654" y="1922340"/>
            <a:ext cx="7365767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98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48499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35800" y="5778500"/>
            <a:ext cx="2103438" cy="37941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B927D7-1DE1-BA44-82C7-CE22E25B8C7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4935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JasonA@dva.wa.gov" TargetMode="External"/><Relationship Id="rId2" Type="http://schemas.openxmlformats.org/officeDocument/2006/relationships/hyperlink" Target="mailto:PeterS@dva.wa.gov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ptgi.uncc.edu/what-is-pt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veteranstrainingsupportcenter.org/images/uploads/raq/best_practices061813.pdf" TargetMode="External"/><Relationship Id="rId2" Type="http://schemas.openxmlformats.org/officeDocument/2006/relationships/hyperlink" Target="http://www.ala-national.org/assets/research_center/a_CNAS_EmployingAmericasVeterans_HarrellBerglass.pdf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ptgi.uncc.edu/what-is-ptg/" TargetMode="External"/><Relationship Id="rId4" Type="http://schemas.openxmlformats.org/officeDocument/2006/relationships/hyperlink" Target="http://www.pewsocialtrends.org/2011/10/05/war-and-sacrifice-in-the-post-911-era/5/#chapter-4-re-entry-to-civilian-life?src=prc-number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389467" y="2815166"/>
            <a:ext cx="847513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4000" dirty="0"/>
              <a:t>ENGAGING VETERANS:</a:t>
            </a:r>
            <a:br>
              <a:rPr lang="en-US" sz="4000" dirty="0"/>
            </a:br>
            <a:r>
              <a:rPr lang="en-US" sz="4000" dirty="0"/>
              <a:t>AND THE SECOND </a:t>
            </a:r>
            <a:r>
              <a:rPr lang="en-US" sz="4000" dirty="0" smtClean="0"/>
              <a:t>MISSION</a:t>
            </a:r>
            <a:endParaRPr lang="en-US" sz="4000" dirty="0">
              <a:latin typeface="Gotham Book" charset="0"/>
              <a:ea typeface="Gotham Book" charset="0"/>
              <a:cs typeface="Gotham Book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77800" y="4025900"/>
            <a:ext cx="9067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Peter G. Schmidt, </a:t>
            </a:r>
            <a:r>
              <a:rPr lang="en-US" dirty="0" err="1"/>
              <a:t>Psy</a:t>
            </a:r>
            <a:r>
              <a:rPr lang="en-US" dirty="0"/>
              <a:t>. D., LMHC Director, Behavioral Health, WDVA</a:t>
            </a:r>
          </a:p>
          <a:p>
            <a:pPr algn="ctr"/>
            <a:r>
              <a:rPr lang="en-US" dirty="0">
                <a:hlinkClick r:id="rId2"/>
              </a:rPr>
              <a:t>PeterS@dva.wa.gov</a:t>
            </a:r>
            <a:r>
              <a:rPr lang="en-US" dirty="0"/>
              <a:t>, 360-725-2220</a:t>
            </a:r>
          </a:p>
          <a:p>
            <a:pPr algn="ctr"/>
            <a:r>
              <a:rPr lang="en-US" dirty="0" smtClean="0"/>
              <a:t>Jason </a:t>
            </a:r>
            <a:r>
              <a:rPr lang="en-US" dirty="0"/>
              <a:t>Alves, M.P.A. Program Manager, Veterans Conservation Corps and Vet Corps, WDVA</a:t>
            </a:r>
          </a:p>
          <a:p>
            <a:pPr algn="ctr"/>
            <a:r>
              <a:rPr lang="en-US" dirty="0">
                <a:hlinkClick r:id="rId3"/>
              </a:rPr>
              <a:t>JasonA@dva.wa.gov</a:t>
            </a:r>
            <a:r>
              <a:rPr lang="en-US" dirty="0"/>
              <a:t>, </a:t>
            </a:r>
            <a:r>
              <a:rPr lang="en-US" dirty="0" smtClean="0"/>
              <a:t>360-725-2224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5999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III. PROMISING BEST PRACTICES</a:t>
            </a:r>
            <a:br>
              <a:rPr lang="en-US" b="1" dirty="0" smtClean="0"/>
            </a:br>
            <a:r>
              <a:rPr lang="en-US" b="1" dirty="0" smtClean="0"/>
              <a:t>ENGAGEMENT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377" dirty="0"/>
              <a:t>What promising best practices are </a:t>
            </a:r>
            <a:r>
              <a:rPr lang="en-US" sz="2377" dirty="0" smtClean="0"/>
              <a:t>of value </a:t>
            </a:r>
            <a:r>
              <a:rPr lang="en-US" sz="2377" dirty="0"/>
              <a:t>to employ with veterans</a:t>
            </a:r>
            <a:r>
              <a:rPr lang="en-US" sz="2377" dirty="0" smtClean="0"/>
              <a:t>?</a:t>
            </a:r>
            <a:br>
              <a:rPr lang="en-US" sz="2377" dirty="0" smtClean="0"/>
            </a:br>
            <a:r>
              <a:rPr lang="en-US" sz="2377" dirty="0" smtClean="0"/>
              <a:t/>
            </a:r>
            <a:br>
              <a:rPr lang="en-US" sz="2377" dirty="0" smtClean="0"/>
            </a:br>
            <a:endParaRPr lang="en-US" sz="2377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7" y="2654300"/>
            <a:ext cx="7362511" cy="3048000"/>
          </a:xfrm>
        </p:spPr>
        <p:txBody>
          <a:bodyPr/>
          <a:lstStyle/>
          <a:p>
            <a:endParaRPr lang="en-US" sz="2400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does it mean to be veteran supportive? 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How competent are you, and your organization in working with military culture?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What would prevent a veteran from self-identifying in your environment?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Examples……</a:t>
            </a:r>
          </a:p>
          <a:p>
            <a:pPr marL="457200" indent="-457200">
              <a:buFont typeface="+mj-lt"/>
              <a:buAutoNum type="arabicPeriod"/>
            </a:pPr>
            <a:endParaRPr lang="en-US" sz="2400" dirty="0" smtClean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2900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78" y="673100"/>
            <a:ext cx="7362511" cy="109198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 smtClean="0"/>
              <a:t>SECOND MISSION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2760" dirty="0"/>
              <a:t>What does it mean for a</a:t>
            </a:r>
            <a:r>
              <a:rPr lang="en-US" sz="2760" dirty="0" smtClean="0"/>
              <a:t> </a:t>
            </a:r>
            <a:r>
              <a:rPr lang="en-US" sz="2760" dirty="0"/>
              <a:t>veteran to find their second mission?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8" y="2197100"/>
            <a:ext cx="7362511" cy="3591194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Witness their strengths, skills, talents, and values applied in the civilian culture. </a:t>
            </a:r>
          </a:p>
          <a:p>
            <a:r>
              <a:rPr lang="en-US" dirty="0" smtClean="0"/>
              <a:t>How AWARE is the veteran about the impact of military training and experiences on his/her life?</a:t>
            </a:r>
          </a:p>
          <a:p>
            <a:r>
              <a:rPr lang="en-US" dirty="0" smtClean="0"/>
              <a:t>Post Deployment </a:t>
            </a:r>
            <a:r>
              <a:rPr lang="mr-IN" dirty="0" smtClean="0"/>
              <a:t>–</a:t>
            </a:r>
            <a:r>
              <a:rPr lang="en-US" dirty="0" smtClean="0"/>
              <a:t> 1-------------------------------------------10</a:t>
            </a:r>
          </a:p>
          <a:p>
            <a:pPr marL="2743200" lvl="6" indent="0">
              <a:buNone/>
            </a:pPr>
            <a:r>
              <a:rPr lang="en-US" dirty="0" smtClean="0"/>
              <a:t>Civilian	       	                       	Military </a:t>
            </a:r>
          </a:p>
          <a:p>
            <a:r>
              <a:rPr lang="en-US" dirty="0" smtClean="0"/>
              <a:t>It will be helpful to guide the veteran with the following: “What does it mean for me to become a civilian again?”</a:t>
            </a:r>
          </a:p>
          <a:p>
            <a:r>
              <a:rPr lang="en-US" dirty="0" smtClean="0"/>
              <a:t>At some point the veteran will need to learn which military characteristics to apply and not apply</a:t>
            </a:r>
          </a:p>
          <a:p>
            <a:r>
              <a:rPr lang="en-US" dirty="0" smtClean="0"/>
              <a:t>How can you be a liaison and ambassador between military and civilian culture?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2899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POSTTRAUMATIC GROWTH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8" y="2097854"/>
            <a:ext cx="7362511" cy="421404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“ The experience of positive change resulting from the struggle with major life crisis”</a:t>
            </a:r>
            <a:endParaRPr lang="en-US" dirty="0"/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New opportunities &amp; possibilities.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Change in relationships &amp; connection to others who suffer.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Increased sense of ones own strength.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Greater appreciation of life in general.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 smtClean="0"/>
              <a:t>Deepening of spiritual life and change in belief system. </a:t>
            </a:r>
          </a:p>
          <a:p>
            <a:pPr marL="0" indent="0">
              <a:buNone/>
            </a:pPr>
            <a:r>
              <a:rPr lang="en-US" sz="1200" dirty="0" smtClean="0"/>
              <a:t>Posttraumatic Growth Research Group. (2014). What is PTG? Retrieved from: </a:t>
            </a:r>
            <a:r>
              <a:rPr lang="en-US" sz="1200" dirty="0" smtClean="0">
                <a:hlinkClick r:id="rId3"/>
              </a:rPr>
              <a:t>https</a:t>
            </a:r>
            <a:r>
              <a:rPr lang="en-US" sz="1200" dirty="0">
                <a:hlinkClick r:id="rId3"/>
              </a:rPr>
              <a:t>://ptgi.uncc.edu/what-is-ptg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 smtClean="0"/>
          </a:p>
          <a:p>
            <a:pPr marL="0" indent="0">
              <a:buNone/>
            </a:pP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27368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12877" y="2044700"/>
            <a:ext cx="7362511" cy="4495800"/>
          </a:xfrm>
        </p:spPr>
        <p:txBody>
          <a:bodyPr/>
          <a:lstStyle/>
          <a:p>
            <a:r>
              <a:rPr lang="en-US" sz="1600" dirty="0" smtClean="0"/>
              <a:t>Harrell </a:t>
            </a:r>
            <a:r>
              <a:rPr lang="en-US" sz="1600" dirty="0"/>
              <a:t>&amp; </a:t>
            </a:r>
            <a:r>
              <a:rPr lang="en-US" sz="1600" dirty="0" err="1" smtClean="0"/>
              <a:t>Berglass</a:t>
            </a:r>
            <a:r>
              <a:rPr lang="en-US" sz="1600" dirty="0" smtClean="0"/>
              <a:t>. </a:t>
            </a:r>
            <a:r>
              <a:rPr lang="en-US" sz="1600" dirty="0"/>
              <a:t>(2012). </a:t>
            </a:r>
            <a:r>
              <a:rPr lang="en-US" sz="1600" i="1" dirty="0"/>
              <a:t>Employing </a:t>
            </a:r>
            <a:r>
              <a:rPr lang="en-US" sz="1600" i="1" dirty="0" err="1" smtClean="0"/>
              <a:t>america’s</a:t>
            </a:r>
            <a:r>
              <a:rPr lang="en-US" sz="1600" i="1" dirty="0" smtClean="0"/>
              <a:t> veterans</a:t>
            </a:r>
            <a:r>
              <a:rPr lang="en-US" sz="1600" i="1" dirty="0"/>
              <a:t>: Perspectives from </a:t>
            </a:r>
            <a:r>
              <a:rPr lang="en-US" sz="1600" i="1" dirty="0" smtClean="0"/>
              <a:t>business.</a:t>
            </a:r>
            <a:r>
              <a:rPr lang="en-US" sz="1600" dirty="0" smtClean="0"/>
              <a:t> </a:t>
            </a:r>
            <a:r>
              <a:rPr lang="en-US" sz="1600" dirty="0"/>
              <a:t>Retrieved from </a:t>
            </a:r>
            <a:r>
              <a:rPr lang="en-US" sz="1600" dirty="0">
                <a:hlinkClick r:id="rId2"/>
              </a:rPr>
              <a:t>http://</a:t>
            </a:r>
            <a:r>
              <a:rPr lang="en-US" sz="1600" dirty="0" smtClean="0">
                <a:hlinkClick r:id="rId2"/>
              </a:rPr>
              <a:t>www.ala-national.org/assets/research_center/a_CNAS_EmployingAmericasVeterans_HarrellBerglass.pdf</a:t>
            </a:r>
            <a:endParaRPr lang="en-US" sz="1600" dirty="0" smtClean="0"/>
          </a:p>
          <a:p>
            <a:r>
              <a:rPr lang="en-US" sz="1600" dirty="0" err="1" smtClean="0"/>
              <a:t>Hoge</a:t>
            </a:r>
            <a:r>
              <a:rPr lang="en-US" sz="1600" dirty="0" smtClean="0"/>
              <a:t>, C.W. (2010). </a:t>
            </a:r>
            <a:r>
              <a:rPr lang="en-US" sz="1600" i="1" dirty="0" smtClean="0"/>
              <a:t>Once a warrior, always </a:t>
            </a:r>
            <a:r>
              <a:rPr lang="en-US" sz="1600" i="1" dirty="0"/>
              <a:t>a</a:t>
            </a:r>
            <a:r>
              <a:rPr lang="en-US" sz="1600" i="1" dirty="0" smtClean="0"/>
              <a:t> warrior: Navigating the transition form combat to home. </a:t>
            </a:r>
            <a:r>
              <a:rPr lang="en-US" sz="1600" dirty="0" smtClean="0"/>
              <a:t>Guilford, CT: Globe Pequot Press.</a:t>
            </a:r>
            <a:endParaRPr lang="en-US" sz="1600" dirty="0"/>
          </a:p>
          <a:p>
            <a:r>
              <a:rPr lang="en-US" sz="1600" dirty="0" err="1" smtClean="0"/>
              <a:t>Lovitt</a:t>
            </a:r>
            <a:r>
              <a:rPr lang="en-US" sz="1600" dirty="0" smtClean="0"/>
              <a:t>, T. (2013). </a:t>
            </a:r>
            <a:r>
              <a:rPr lang="en-US" sz="1600" i="1" dirty="0" smtClean="0"/>
              <a:t>Promising best </a:t>
            </a:r>
            <a:r>
              <a:rPr lang="en-US" sz="1600" i="1" dirty="0"/>
              <a:t>p</a:t>
            </a:r>
            <a:r>
              <a:rPr lang="en-US" sz="1600" i="1" dirty="0" smtClean="0"/>
              <a:t>ractices: Veteran-supportive </a:t>
            </a:r>
            <a:r>
              <a:rPr lang="en-US" sz="1600" i="1" dirty="0"/>
              <a:t>i</a:t>
            </a:r>
            <a:r>
              <a:rPr lang="en-US" sz="1600" i="1" dirty="0" smtClean="0"/>
              <a:t>nstitutions of higher </a:t>
            </a:r>
            <a:r>
              <a:rPr lang="en-US" sz="1600" i="1" dirty="0"/>
              <a:t>e</a:t>
            </a:r>
            <a:r>
              <a:rPr lang="en-US" sz="1600" i="1" dirty="0" smtClean="0"/>
              <a:t>ducation in king </a:t>
            </a:r>
            <a:r>
              <a:rPr lang="en-US" sz="1600" i="1" dirty="0"/>
              <a:t>c</a:t>
            </a:r>
            <a:r>
              <a:rPr lang="en-US" sz="1600" i="1" dirty="0" smtClean="0"/>
              <a:t>ounty.</a:t>
            </a:r>
            <a:r>
              <a:rPr lang="en-US" sz="1600" dirty="0" smtClean="0"/>
              <a:t> </a:t>
            </a:r>
            <a:r>
              <a:rPr lang="en-US" sz="1600" dirty="0"/>
              <a:t>Retrieved from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veteranstrainingsupportcenter.org/images/uploads/raq/best_practices061813.pdf</a:t>
            </a:r>
            <a:endParaRPr lang="en-US" sz="1600" dirty="0" smtClean="0"/>
          </a:p>
          <a:p>
            <a:r>
              <a:rPr lang="en-US" sz="1600" dirty="0" smtClean="0"/>
              <a:t>Pew Research Center (2011). </a:t>
            </a:r>
            <a:r>
              <a:rPr lang="en-US" sz="1600" i="1" dirty="0" smtClean="0"/>
              <a:t>War and sacrifice in the post-9/11 era. </a:t>
            </a:r>
            <a:r>
              <a:rPr lang="en-US" sz="1600" dirty="0" smtClean="0"/>
              <a:t>Retrieved </a:t>
            </a:r>
            <a:r>
              <a:rPr lang="en-US" sz="1600" dirty="0"/>
              <a:t>from: </a:t>
            </a:r>
            <a:r>
              <a:rPr lang="en-US" sz="1600" dirty="0">
                <a:hlinkClick r:id="rId4"/>
              </a:rPr>
              <a:t>http://www.pewsocialtrends.org/2011/10/05/war-and-sacrifice-in-the-post-911-era/5/#</a:t>
            </a:r>
            <a:r>
              <a:rPr lang="en-US" sz="1600" dirty="0" smtClean="0">
                <a:hlinkClick r:id="rId4"/>
              </a:rPr>
              <a:t>chapter-4-re-entry-to-civilian-life?src=prc-number</a:t>
            </a:r>
            <a:endParaRPr lang="en-US" sz="1600" dirty="0" smtClean="0"/>
          </a:p>
          <a:p>
            <a:r>
              <a:rPr lang="en-US" sz="1600" dirty="0"/>
              <a:t>Posttraumatic Growth Research Group. (2014). </a:t>
            </a:r>
            <a:r>
              <a:rPr lang="en-US" sz="1600" i="1" dirty="0"/>
              <a:t>What is </a:t>
            </a:r>
            <a:r>
              <a:rPr lang="en-US" sz="1600" i="1" dirty="0" err="1" smtClean="0"/>
              <a:t>ptg</a:t>
            </a:r>
            <a:r>
              <a:rPr lang="en-US" sz="1600" i="1" dirty="0" smtClean="0"/>
              <a:t>?</a:t>
            </a:r>
            <a:r>
              <a:rPr lang="en-US" sz="1600" dirty="0" smtClean="0"/>
              <a:t> </a:t>
            </a:r>
            <a:r>
              <a:rPr lang="en-US" sz="1600" dirty="0"/>
              <a:t>Retrieved from: </a:t>
            </a:r>
            <a:r>
              <a:rPr lang="en-US" sz="1600" dirty="0">
                <a:hlinkClick r:id="rId5"/>
              </a:rPr>
              <a:t>https://ptgi.uncc.edu/what-is-ptg</a:t>
            </a:r>
            <a:r>
              <a:rPr lang="en-US" sz="1600" dirty="0" smtClean="0">
                <a:hlinkClick r:id="rId5"/>
              </a:rPr>
              <a:t>/</a:t>
            </a:r>
            <a:endParaRPr lang="en-US" sz="1800" dirty="0" smtClean="0"/>
          </a:p>
          <a:p>
            <a:endParaRPr lang="en-US" sz="1800" dirty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278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OBJECTIVES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Compare and contrast challenges of reintegration and readjustment.</a:t>
            </a:r>
          </a:p>
          <a:p>
            <a:r>
              <a:rPr lang="en-US" dirty="0" smtClean="0"/>
              <a:t>Describe examples of </a:t>
            </a:r>
            <a:r>
              <a:rPr lang="en-US" dirty="0" err="1" smtClean="0"/>
              <a:t>Battlemind</a:t>
            </a:r>
            <a:r>
              <a:rPr lang="en-US" dirty="0" smtClean="0"/>
              <a:t> to </a:t>
            </a:r>
            <a:r>
              <a:rPr lang="en-US" dirty="0" err="1" smtClean="0"/>
              <a:t>Homemind</a:t>
            </a:r>
            <a:r>
              <a:rPr lang="en-US" dirty="0" smtClean="0"/>
              <a:t> and how to be a liaison between the two cultures.</a:t>
            </a:r>
          </a:p>
          <a:p>
            <a:r>
              <a:rPr lang="en-US" dirty="0" smtClean="0"/>
              <a:t>Highlight promising best practices that will support veteran development in your agency and culture. </a:t>
            </a:r>
          </a:p>
          <a:p>
            <a:endParaRPr lang="en-US" sz="1900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4870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877" y="673100"/>
            <a:ext cx="7362511" cy="1091982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I. MILITARY CULTURE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276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US" sz="4000" dirty="0"/>
              <a:t>What strengths, skills, talents </a:t>
            </a:r>
            <a:endParaRPr lang="en-US" sz="4000" dirty="0" smtClean="0"/>
          </a:p>
          <a:p>
            <a:pPr marL="0" indent="0" algn="ctr">
              <a:buNone/>
            </a:pPr>
            <a:r>
              <a:rPr lang="en-US" sz="4000" dirty="0" smtClean="0"/>
              <a:t>and </a:t>
            </a:r>
            <a:r>
              <a:rPr lang="en-US" sz="4000" dirty="0"/>
              <a:t>values </a:t>
            </a:r>
            <a:r>
              <a:rPr lang="en-US" sz="4000" dirty="0" smtClean="0"/>
              <a:t>are taught and learned </a:t>
            </a:r>
            <a:r>
              <a:rPr lang="en-US" sz="4000" dirty="0"/>
              <a:t>in the military?</a:t>
            </a:r>
          </a:p>
        </p:txBody>
      </p:sp>
    </p:spTree>
    <p:extLst>
      <p:ext uri="{BB962C8B-B14F-4D97-AF65-F5344CB8AC3E}">
        <p14:creationId xmlns:p14="http://schemas.microsoft.com/office/powerpoint/2010/main" val="35382914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8920" y="939800"/>
            <a:ext cx="6309360" cy="1086856"/>
          </a:xfrm>
        </p:spPr>
        <p:txBody>
          <a:bodyPr>
            <a:noAutofit/>
          </a:bodyPr>
          <a:lstStyle/>
          <a:p>
            <a:pPr algn="ctr"/>
            <a:r>
              <a:rPr lang="en-US" sz="3200" b="1" dirty="0" smtClean="0"/>
              <a:t>WHAT MILITARY VALUES AND SKILLS ARE VALUED BY EMPLOYERS?</a:t>
            </a:r>
            <a:endParaRPr lang="en-US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Leadership </a:t>
            </a:r>
            <a:r>
              <a:rPr lang="en-US" b="1" dirty="0"/>
              <a:t>and teamwork.</a:t>
            </a:r>
          </a:p>
          <a:p>
            <a:r>
              <a:rPr lang="en-US" b="1" dirty="0"/>
              <a:t>Character – trustworthy, dependable, drug free and strong work </a:t>
            </a:r>
            <a:r>
              <a:rPr lang="en-US" b="1" dirty="0" smtClean="0"/>
              <a:t>ethic.</a:t>
            </a:r>
            <a:endParaRPr lang="en-US" b="1" dirty="0"/>
          </a:p>
          <a:p>
            <a:r>
              <a:rPr lang="en-US" b="1" dirty="0"/>
              <a:t>Structure and </a:t>
            </a:r>
            <a:r>
              <a:rPr lang="en-US" b="1" dirty="0" smtClean="0"/>
              <a:t>discipline.</a:t>
            </a:r>
          </a:p>
          <a:p>
            <a:r>
              <a:rPr lang="en-US" b="1" dirty="0" smtClean="0"/>
              <a:t>Job specific experiences and skills.</a:t>
            </a: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b="1" dirty="0" smtClean="0"/>
              <a:t>Decision making under rapidly changing circumstances.</a:t>
            </a:r>
          </a:p>
          <a:p>
            <a:r>
              <a:rPr lang="en-US" b="1" dirty="0" smtClean="0"/>
              <a:t>Getting the job done.</a:t>
            </a:r>
          </a:p>
          <a:p>
            <a:r>
              <a:rPr lang="en-US" b="1" dirty="0" smtClean="0"/>
              <a:t>Share company values.</a:t>
            </a:r>
          </a:p>
          <a:p>
            <a:r>
              <a:rPr lang="en-US" b="1" dirty="0" smtClean="0"/>
              <a:t>Resiliency and working in difficult situations.</a:t>
            </a:r>
          </a:p>
          <a:p>
            <a:r>
              <a:rPr lang="en-US" b="1" dirty="0" smtClean="0"/>
              <a:t>Loyalty to the employer.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516213" y="5734807"/>
            <a:ext cx="6226897" cy="3046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380" dirty="0"/>
              <a:t>Harrell &amp; </a:t>
            </a:r>
            <a:r>
              <a:rPr lang="en-US" sz="1380" dirty="0" err="1"/>
              <a:t>Berglass</a:t>
            </a:r>
            <a:r>
              <a:rPr lang="en-US" sz="1380" dirty="0"/>
              <a:t> (2012). Employing America’s Veterans: Perspectives from Business</a:t>
            </a:r>
          </a:p>
        </p:txBody>
      </p:sp>
    </p:spTree>
    <p:extLst>
      <p:ext uri="{BB962C8B-B14F-4D97-AF65-F5344CB8AC3E}">
        <p14:creationId xmlns:p14="http://schemas.microsoft.com/office/powerpoint/2010/main" val="3281096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>
                <a:solidFill>
                  <a:srgbClr val="292934"/>
                </a:solidFill>
              </a:rPr>
              <a:t>1) SOFT SKILLS </a:t>
            </a:r>
            <a:endParaRPr lang="en-US" b="1" dirty="0">
              <a:solidFill>
                <a:srgbClr val="292934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Appreciation for diversity</a:t>
            </a:r>
          </a:p>
          <a:p>
            <a:r>
              <a:rPr lang="en-US" b="1" dirty="0" smtClean="0"/>
              <a:t>Strong work ethic</a:t>
            </a:r>
          </a:p>
          <a:p>
            <a:r>
              <a:rPr lang="en-US" b="1" dirty="0" smtClean="0"/>
              <a:t>Time management</a:t>
            </a:r>
          </a:p>
          <a:p>
            <a:r>
              <a:rPr lang="en-US" b="1" dirty="0" smtClean="0"/>
              <a:t>Problem-solving</a:t>
            </a:r>
          </a:p>
          <a:p>
            <a:r>
              <a:rPr lang="en-US" b="1" dirty="0" smtClean="0"/>
              <a:t>Pressure and stress</a:t>
            </a:r>
          </a:p>
          <a:p>
            <a:r>
              <a:rPr lang="en-US" b="1" dirty="0" smtClean="0"/>
              <a:t>Accountability/Control</a:t>
            </a:r>
          </a:p>
          <a:p>
            <a:r>
              <a:rPr lang="en-US" b="1" dirty="0" smtClean="0"/>
              <a:t>Loyalty</a:t>
            </a:r>
          </a:p>
          <a:p>
            <a:r>
              <a:rPr lang="en-US" b="1" dirty="0" smtClean="0"/>
              <a:t>Respect/procedures/authority</a:t>
            </a:r>
            <a:endParaRPr lang="en-US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 dirty="0" smtClean="0"/>
              <a:t>Ability to overcome adversity</a:t>
            </a:r>
          </a:p>
          <a:p>
            <a:r>
              <a:rPr lang="en-US" b="1" dirty="0" smtClean="0"/>
              <a:t>Leadership</a:t>
            </a:r>
          </a:p>
          <a:p>
            <a:r>
              <a:rPr lang="en-US" b="1" dirty="0" smtClean="0"/>
              <a:t>Teamwork</a:t>
            </a:r>
          </a:p>
          <a:p>
            <a:r>
              <a:rPr lang="en-US" b="1" dirty="0" smtClean="0"/>
              <a:t>Sociability</a:t>
            </a:r>
          </a:p>
          <a:p>
            <a:r>
              <a:rPr lang="en-US" b="1" dirty="0" smtClean="0"/>
              <a:t>Discipline and order</a:t>
            </a:r>
          </a:p>
          <a:p>
            <a:r>
              <a:rPr lang="en-US" b="1" dirty="0" smtClean="0"/>
              <a:t>Attention to detail</a:t>
            </a:r>
          </a:p>
          <a:p>
            <a:r>
              <a:rPr lang="en-US" b="1" dirty="0" smtClean="0"/>
              <a:t>Service for self</a:t>
            </a:r>
          </a:p>
          <a:p>
            <a:r>
              <a:rPr lang="en-US" b="1" dirty="0" smtClean="0"/>
              <a:t>Sense of humor</a:t>
            </a:r>
          </a:p>
          <a:p>
            <a:r>
              <a:rPr lang="en-US" b="1" dirty="0" smtClean="0"/>
              <a:t>Integrity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971526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2) HARD SKILLS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518920" y="2166620"/>
            <a:ext cx="6309360" cy="3902741"/>
          </a:xfrm>
        </p:spPr>
        <p:txBody>
          <a:bodyPr>
            <a:normAutofit fontScale="85000" lnSpcReduction="20000"/>
          </a:bodyPr>
          <a:lstStyle/>
          <a:p>
            <a:r>
              <a:rPr lang="en-US" b="1" dirty="0" smtClean="0"/>
              <a:t>Operate weapons and equipment.</a:t>
            </a:r>
          </a:p>
          <a:p>
            <a:r>
              <a:rPr lang="en-US" b="1" dirty="0" smtClean="0"/>
              <a:t>Locate, construct, and camouflage infantry positions.</a:t>
            </a:r>
          </a:p>
          <a:p>
            <a:r>
              <a:rPr lang="en-US" b="1" dirty="0" smtClean="0"/>
              <a:t>Evaluate terrain &amp; record topographical info.</a:t>
            </a:r>
          </a:p>
          <a:p>
            <a:r>
              <a:rPr lang="en-US" b="1" dirty="0" smtClean="0"/>
              <a:t>Field communications equipment.</a:t>
            </a:r>
          </a:p>
          <a:p>
            <a:r>
              <a:rPr lang="en-US" b="1" dirty="0" smtClean="0"/>
              <a:t>Assess need for and direct supporting fire.</a:t>
            </a:r>
          </a:p>
          <a:p>
            <a:r>
              <a:rPr lang="en-US" b="1" dirty="0" smtClean="0"/>
              <a:t>Basic reconnaissance.</a:t>
            </a:r>
          </a:p>
          <a:p>
            <a:r>
              <a:rPr lang="en-US" b="1" dirty="0" smtClean="0"/>
              <a:t>Read plans, instruct, direct.</a:t>
            </a:r>
          </a:p>
          <a:p>
            <a:r>
              <a:rPr lang="en-US" b="1" dirty="0" smtClean="0"/>
              <a:t>Coordinate activity between team members.</a:t>
            </a:r>
          </a:p>
          <a:p>
            <a:r>
              <a:rPr lang="en-US" b="1" dirty="0"/>
              <a:t>F</a:t>
            </a:r>
            <a:r>
              <a:rPr lang="en-US" b="1" dirty="0" smtClean="0"/>
              <a:t>irst aid.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6173276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b="1" dirty="0"/>
              <a:t>WARZONE SURVIVAL SKILLS AND EXPERIENCES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1137177" y="1951901"/>
            <a:ext cx="3561283" cy="655303"/>
          </a:xfrm>
        </p:spPr>
        <p:txBody>
          <a:bodyPr>
            <a:noAutofit/>
          </a:bodyPr>
          <a:lstStyle/>
          <a:p>
            <a:r>
              <a:rPr lang="en-US" sz="1400" dirty="0">
                <a:solidFill>
                  <a:srgbClr val="4A452A"/>
                </a:solidFill>
              </a:rPr>
              <a:t>What skills and experiences are necessary to survive in a war zone?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1244600" y="2607204"/>
            <a:ext cx="3097477" cy="3120406"/>
          </a:xfrm>
        </p:spPr>
        <p:txBody>
          <a:bodyPr>
            <a:normAutofit fontScale="55000" lnSpcReduction="20000"/>
          </a:bodyPr>
          <a:lstStyle/>
          <a:p>
            <a:r>
              <a:rPr lang="en-US" b="1" dirty="0" smtClean="0"/>
              <a:t>Trust Buddies</a:t>
            </a:r>
          </a:p>
          <a:p>
            <a:r>
              <a:rPr lang="en-US" b="1" dirty="0" smtClean="0"/>
              <a:t>Accountability/Control</a:t>
            </a:r>
          </a:p>
          <a:p>
            <a:r>
              <a:rPr lang="en-US" b="1" dirty="0" smtClean="0"/>
              <a:t>Targeted Aggression </a:t>
            </a:r>
          </a:p>
          <a:p>
            <a:pPr lvl="1"/>
            <a:r>
              <a:rPr lang="en-US" b="1" dirty="0" smtClean="0"/>
              <a:t>Anger/adrenalin</a:t>
            </a:r>
          </a:p>
          <a:p>
            <a:r>
              <a:rPr lang="en-US" b="1" dirty="0" smtClean="0"/>
              <a:t>Tactical Awareness</a:t>
            </a:r>
          </a:p>
          <a:p>
            <a:r>
              <a:rPr lang="en-US" b="1" dirty="0" smtClean="0"/>
              <a:t>Quick decisions</a:t>
            </a:r>
          </a:p>
          <a:p>
            <a:r>
              <a:rPr lang="en-US" b="1" dirty="0" smtClean="0"/>
              <a:t>Lethally Armed</a:t>
            </a:r>
          </a:p>
          <a:p>
            <a:r>
              <a:rPr lang="en-US" b="1" dirty="0" smtClean="0"/>
              <a:t>Emotional Control</a:t>
            </a:r>
          </a:p>
          <a:p>
            <a:pPr lvl="1"/>
            <a:r>
              <a:rPr lang="en-US" b="1" dirty="0" smtClean="0"/>
              <a:t>Detachment</a:t>
            </a:r>
          </a:p>
          <a:p>
            <a:r>
              <a:rPr lang="en-US" b="1" dirty="0" smtClean="0"/>
              <a:t>Individual Responsibility</a:t>
            </a:r>
          </a:p>
          <a:p>
            <a:r>
              <a:rPr lang="en-US" b="1" dirty="0" smtClean="0"/>
              <a:t>Discipline, Order</a:t>
            </a:r>
          </a:p>
          <a:p>
            <a:endParaRPr lang="en-US" b="1" dirty="0" smtClean="0"/>
          </a:p>
          <a:p>
            <a:endParaRPr lang="en-US" b="1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4729587" y="2116720"/>
            <a:ext cx="3098694" cy="490484"/>
          </a:xfrm>
        </p:spPr>
        <p:txBody>
          <a:bodyPr>
            <a:normAutofit fontScale="25000" lnSpcReduction="20000"/>
          </a:bodyPr>
          <a:lstStyle/>
          <a:p>
            <a:endParaRPr lang="en-US" sz="2453" dirty="0">
              <a:solidFill>
                <a:srgbClr val="FFFF00"/>
              </a:solidFill>
            </a:endParaRPr>
          </a:p>
          <a:p>
            <a:r>
              <a:rPr lang="en-US" sz="5520" dirty="0">
                <a:solidFill>
                  <a:srgbClr val="4A452A"/>
                </a:solidFill>
              </a:rPr>
              <a:t>How might these skills and experiences transfer to the civilian world?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4"/>
          </p:nvPr>
        </p:nvSpPr>
        <p:spPr>
          <a:xfrm>
            <a:off x="4729587" y="2349500"/>
            <a:ext cx="3098694" cy="3743282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endParaRPr lang="en-US" b="1" dirty="0" smtClean="0"/>
          </a:p>
          <a:p>
            <a:r>
              <a:rPr lang="en-US" sz="2913" b="1" dirty="0"/>
              <a:t>Isolation/Avoidance</a:t>
            </a:r>
          </a:p>
          <a:p>
            <a:r>
              <a:rPr lang="en-US" sz="2913" b="1" dirty="0"/>
              <a:t>Details remain important</a:t>
            </a:r>
          </a:p>
          <a:p>
            <a:r>
              <a:rPr lang="en-US" sz="2913" b="1" dirty="0"/>
              <a:t>Quick reactions/frustration</a:t>
            </a:r>
          </a:p>
          <a:p>
            <a:r>
              <a:rPr lang="en-US" sz="2913" b="1" dirty="0"/>
              <a:t>Quick decisions/snapping reactions</a:t>
            </a:r>
          </a:p>
          <a:p>
            <a:r>
              <a:rPr lang="en-US" sz="2913" b="1" dirty="0"/>
              <a:t>World is about absolutes</a:t>
            </a:r>
          </a:p>
          <a:p>
            <a:pPr lvl="1"/>
            <a:r>
              <a:rPr lang="en-US" sz="2453" b="1" dirty="0"/>
              <a:t>Grey area thinking?</a:t>
            </a:r>
          </a:p>
          <a:p>
            <a:r>
              <a:rPr lang="en-US" sz="2913" b="1" dirty="0"/>
              <a:t>Vigilance about surroundings</a:t>
            </a:r>
          </a:p>
          <a:p>
            <a:r>
              <a:rPr lang="en-US" sz="2913" b="1" dirty="0"/>
              <a:t>Anxious in crowds</a:t>
            </a:r>
          </a:p>
          <a:p>
            <a:r>
              <a:rPr lang="en-US" sz="2913" b="1" dirty="0"/>
              <a:t>Need for structure</a:t>
            </a:r>
          </a:p>
          <a:p>
            <a:r>
              <a:rPr lang="en-US" sz="2913" b="1" dirty="0"/>
              <a:t>Guilt/Loss</a:t>
            </a:r>
          </a:p>
          <a:p>
            <a:r>
              <a:rPr lang="en-US" sz="2913" b="1" dirty="0"/>
              <a:t>Control emotions</a:t>
            </a:r>
          </a:p>
          <a:p>
            <a:r>
              <a:rPr lang="en-US" sz="2913" b="1" dirty="0"/>
              <a:t>Inflexible Interactions</a:t>
            </a:r>
          </a:p>
          <a:p>
            <a:pPr marL="350535" lvl="1" indent="0">
              <a:buNone/>
            </a:pPr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72945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6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3" grpId="0" build="p"/>
      <p:bldP spid="3" grpId="1" build="p"/>
      <p:bldP spid="6" grpId="0"/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II.THE TRANSITION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it like for a veteran with these experiences, to transition and adapt to civilian life?</a:t>
            </a:r>
          </a:p>
          <a:p>
            <a:endParaRPr lang="en-US" dirty="0" smtClean="0"/>
          </a:p>
          <a:p>
            <a:r>
              <a:rPr lang="en-US" dirty="0" smtClean="0"/>
              <a:t>Think about the mission, vision and values of a service member/veteran, how do they compare to the mission, vision and values of your organization?  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62861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200" y="596900"/>
            <a:ext cx="7764187" cy="1343243"/>
          </a:xfrm>
        </p:spPr>
        <p:txBody>
          <a:bodyPr>
            <a:normAutofit fontScale="90000"/>
          </a:bodyPr>
          <a:lstStyle/>
          <a:p>
            <a:pPr algn="ctr"/>
            <a:r>
              <a:rPr lang="en-US" sz="3600" b="1" dirty="0" smtClean="0"/>
              <a:t>BELIEFS AND VALUES TO YOUR ORGANIZATION</a:t>
            </a: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2200" b="1" dirty="0" smtClean="0"/>
              <a:t>As a result of military training and experiences, what beliefs and values does a Veteran bring to your office?  </a:t>
            </a:r>
            <a:endParaRPr lang="en-US" sz="2200" b="1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400" dirty="0" smtClean="0"/>
              <a:t>I will never fail.</a:t>
            </a:r>
          </a:p>
          <a:p>
            <a:r>
              <a:rPr lang="en-US" sz="2400" dirty="0" smtClean="0"/>
              <a:t>I will respect authority.</a:t>
            </a:r>
          </a:p>
          <a:p>
            <a:r>
              <a:rPr lang="en-US" sz="2400" dirty="0" smtClean="0"/>
              <a:t>I live in selfless service.</a:t>
            </a:r>
          </a:p>
          <a:p>
            <a:r>
              <a:rPr lang="en-US" sz="2400" dirty="0" smtClean="0"/>
              <a:t>Mission overall.</a:t>
            </a:r>
          </a:p>
          <a:p>
            <a:r>
              <a:rPr lang="en-US" sz="2400" dirty="0" smtClean="0"/>
              <a:t>Success is a matter of life and death.</a:t>
            </a:r>
          </a:p>
          <a:p>
            <a:r>
              <a:rPr lang="en-US" sz="2400" dirty="0" smtClean="0"/>
              <a:t>Quick decisions save lives.</a:t>
            </a:r>
          </a:p>
          <a:p>
            <a:r>
              <a:rPr lang="en-US" sz="2400" dirty="0" smtClean="0"/>
              <a:t>You don’t understand me or my background. </a:t>
            </a:r>
            <a:endParaRPr lang="en-US" sz="2400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400" dirty="0" smtClean="0"/>
              <a:t>I can never show weakness.</a:t>
            </a:r>
          </a:p>
          <a:p>
            <a:r>
              <a:rPr lang="en-US" sz="2400" dirty="0" smtClean="0"/>
              <a:t>I cant ask for help.</a:t>
            </a:r>
          </a:p>
          <a:p>
            <a:r>
              <a:rPr lang="en-US" sz="2400" dirty="0" smtClean="0"/>
              <a:t>No grey areas, no grey thinking.</a:t>
            </a:r>
          </a:p>
          <a:p>
            <a:r>
              <a:rPr lang="en-US" sz="2400" dirty="0" smtClean="0"/>
              <a:t>I must contain emotion.</a:t>
            </a:r>
          </a:p>
          <a:p>
            <a:r>
              <a:rPr lang="en-US" sz="2400" dirty="0" smtClean="0"/>
              <a:t>Every detail is important.</a:t>
            </a:r>
          </a:p>
          <a:p>
            <a:r>
              <a:rPr lang="en-US" sz="2400" dirty="0" smtClean="0"/>
              <a:t>I must be in control.</a:t>
            </a:r>
          </a:p>
          <a:p>
            <a:r>
              <a:rPr lang="en-US" sz="2400" dirty="0" smtClean="0"/>
              <a:t>Lethally armed, everyone is safe.</a:t>
            </a:r>
          </a:p>
          <a:p>
            <a:pPr marL="0" indent="0">
              <a:buNone/>
            </a:pP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542295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684C0B118B33CB438D955F93A67C4C55" ma:contentTypeVersion="4" ma:contentTypeDescription="Create a new document." ma:contentTypeScope="" ma:versionID="d73cbb87f795a0cc2b07468f76a11167">
  <xsd:schema xmlns:xsd="http://www.w3.org/2001/XMLSchema" xmlns:xs="http://www.w3.org/2001/XMLSchema" xmlns:p="http://schemas.microsoft.com/office/2006/metadata/properties" xmlns:ns2="7bf38a2f-87d1-4c7f-ab18-8b06dc15b7f3" xmlns:ns3="282553eb-88b5-4147-bfda-0c2912aa2c72" targetNamespace="http://schemas.microsoft.com/office/2006/metadata/properties" ma:root="true" ma:fieldsID="fa532d9d5b02a5a34d5253bdffc2697f" ns2:_="" ns3:_="">
    <xsd:import namespace="7bf38a2f-87d1-4c7f-ab18-8b06dc15b7f3"/>
    <xsd:import namespace="282553eb-88b5-4147-bfda-0c2912aa2c7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bf38a2f-87d1-4c7f-ab18-8b06dc15b7f3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2553eb-88b5-4147-bfda-0c2912aa2c72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Last Shared By Time" ma:description="" ma:internalName="LastSharedByTime" ma:readOnly="true">
      <xsd:simpleType>
        <xsd:restriction base="dms:DateTim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FD2D60F-62F7-4334-9BFE-C185D5642C5D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11B9133-7C39-45F9-84D4-28FBA1D0C23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bf38a2f-87d1-4c7f-ab18-8b06dc15b7f3"/>
    <ds:schemaRef ds:uri="282553eb-88b5-4147-bfda-0c2912aa2c7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C2A95349-B3B5-4D0E-AE5E-BE9F9B1BBBFA}">
  <ds:schemaRefs>
    <ds:schemaRef ds:uri="http://www.w3.org/XML/1998/namespace"/>
    <ds:schemaRef ds:uri="http://schemas.microsoft.com/office/2006/metadata/properties"/>
    <ds:schemaRef ds:uri="http://schemas.microsoft.com/office/infopath/2007/PartnerControls"/>
    <ds:schemaRef ds:uri="http://purl.org/dc/elements/1.1/"/>
    <ds:schemaRef ds:uri="7bf38a2f-87d1-4c7f-ab18-8b06dc15b7f3"/>
    <ds:schemaRef ds:uri="282553eb-88b5-4147-bfda-0c2912aa2c72"/>
    <ds:schemaRef ds:uri="http://purl.org/dc/terms/"/>
    <ds:schemaRef ds:uri="http://schemas.microsoft.com/office/2006/documentManagement/types"/>
    <ds:schemaRef ds:uri="http://schemas.openxmlformats.org/package/2006/metadata/core-properties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2271</TotalTime>
  <Words>774</Words>
  <Application>Microsoft Office PowerPoint</Application>
  <PresentationFormat>Custom</PresentationFormat>
  <Paragraphs>129</Paragraphs>
  <Slides>13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Calibri</vt:lpstr>
      <vt:lpstr>Calibri Light</vt:lpstr>
      <vt:lpstr>Gotham Book</vt:lpstr>
      <vt:lpstr>Mangal</vt:lpstr>
      <vt:lpstr>Custom Design</vt:lpstr>
      <vt:lpstr>2_Custom Design</vt:lpstr>
      <vt:lpstr>PowerPoint Presentation</vt:lpstr>
      <vt:lpstr>OBJECTIVES</vt:lpstr>
      <vt:lpstr>I. MILITARY CULTURE </vt:lpstr>
      <vt:lpstr>WHAT MILITARY VALUES AND SKILLS ARE VALUED BY EMPLOYERS?</vt:lpstr>
      <vt:lpstr>1) SOFT SKILLS </vt:lpstr>
      <vt:lpstr>2) HARD SKILLS</vt:lpstr>
      <vt:lpstr>WARZONE SURVIVAL SKILLS AND EXPERIENCES</vt:lpstr>
      <vt:lpstr>II.THE TRANSITION</vt:lpstr>
      <vt:lpstr>BELIEFS AND VALUES TO YOUR ORGANIZATION As a result of military training and experiences, what beliefs and values does a Veteran bring to your office?  </vt:lpstr>
      <vt:lpstr>III. PROMISING BEST PRACTICES ENGAGEMENT What promising best practices are of value to employ with veterans?  </vt:lpstr>
      <vt:lpstr>SECOND MISSION What does it mean for a veteran to find their second mission?  </vt:lpstr>
      <vt:lpstr>POSTTRAUMATIC GROWTH</vt:lpstr>
      <vt:lpstr>RESOURCES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Conf2017_ppt_4x3</dc:title>
  <dc:creator>Sewit Amba</dc:creator>
  <cp:lastModifiedBy>Alves, Jason (DVA)</cp:lastModifiedBy>
  <cp:revision>49</cp:revision>
  <cp:lastPrinted>2017-06-05T22:50:11Z</cp:lastPrinted>
  <dcterms:created xsi:type="dcterms:W3CDTF">2017-01-25T13:26:36Z</dcterms:created>
  <dcterms:modified xsi:type="dcterms:W3CDTF">2017-06-08T23:01:37Z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2017-01-25T00:00:00Z</vt:filetime>
  </property>
  <property fmtid="{D5CDD505-2E9C-101B-9397-08002B2CF9AE}" pid="3" name="Creator">
    <vt:lpwstr>Adobe Illustrator CC 2017 (Macintosh)</vt:lpwstr>
  </property>
  <property fmtid="{D5CDD505-2E9C-101B-9397-08002B2CF9AE}" pid="4" name="LastSaved">
    <vt:filetime>2017-01-25T00:00:00Z</vt:filetime>
  </property>
  <property fmtid="{D5CDD505-2E9C-101B-9397-08002B2CF9AE}" pid="5" name="ContentTypeId">
    <vt:lpwstr>0x010100684C0B118B33CB438D955F93A67C4C55</vt:lpwstr>
  </property>
</Properties>
</file>