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</p:sldMasterIdLst>
  <p:notesMasterIdLst>
    <p:notesMasterId r:id="rId29"/>
  </p:notesMasterIdLst>
  <p:handoutMasterIdLst>
    <p:handoutMasterId r:id="rId30"/>
  </p:handoutMasterIdLst>
  <p:sldIdLst>
    <p:sldId id="350" r:id="rId5"/>
    <p:sldId id="351" r:id="rId6"/>
    <p:sldId id="352" r:id="rId7"/>
    <p:sldId id="403" r:id="rId8"/>
    <p:sldId id="404" r:id="rId9"/>
    <p:sldId id="405" r:id="rId10"/>
    <p:sldId id="397" r:id="rId11"/>
    <p:sldId id="379" r:id="rId12"/>
    <p:sldId id="408" r:id="rId13"/>
    <p:sldId id="391" r:id="rId14"/>
    <p:sldId id="384" r:id="rId15"/>
    <p:sldId id="392" r:id="rId16"/>
    <p:sldId id="395" r:id="rId17"/>
    <p:sldId id="394" r:id="rId18"/>
    <p:sldId id="396" r:id="rId19"/>
    <p:sldId id="398" r:id="rId20"/>
    <p:sldId id="399" r:id="rId21"/>
    <p:sldId id="400" r:id="rId22"/>
    <p:sldId id="401" r:id="rId23"/>
    <p:sldId id="402" r:id="rId24"/>
    <p:sldId id="406" r:id="rId25"/>
    <p:sldId id="407" r:id="rId26"/>
    <p:sldId id="375" r:id="rId27"/>
    <p:sldId id="376" r:id="rId28"/>
  </p:sldIdLst>
  <p:sldSz cx="12190413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350"/>
            <p14:sldId id="351"/>
            <p14:sldId id="352"/>
            <p14:sldId id="403"/>
            <p14:sldId id="404"/>
            <p14:sldId id="405"/>
            <p14:sldId id="397"/>
            <p14:sldId id="379"/>
            <p14:sldId id="408"/>
            <p14:sldId id="391"/>
            <p14:sldId id="384"/>
            <p14:sldId id="392"/>
            <p14:sldId id="395"/>
            <p14:sldId id="394"/>
            <p14:sldId id="396"/>
            <p14:sldId id="398"/>
            <p14:sldId id="399"/>
            <p14:sldId id="400"/>
            <p14:sldId id="401"/>
            <p14:sldId id="402"/>
            <p14:sldId id="406"/>
            <p14:sldId id="407"/>
            <p14:sldId id="375"/>
            <p14:sldId id="3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pos="7377">
          <p15:clr>
            <a:srgbClr val="A4A3A4"/>
          </p15:clr>
        </p15:guide>
        <p15:guide id="5" pos="30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er, Dirk" initials="MD" lastIdx="14" clrIdx="0">
    <p:extLst/>
  </p:cmAuthor>
  <p:cmAuthor id="2" name="Bein, Thilo" initials="T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800"/>
    <a:srgbClr val="F29400"/>
    <a:srgbClr val="179C7D"/>
    <a:srgbClr val="E1E3E3"/>
    <a:srgbClr val="FEEFD6"/>
    <a:srgbClr val="E2001A"/>
    <a:srgbClr val="1F82C0"/>
    <a:srgbClr val="FFFFFF"/>
    <a:srgbClr val="A8AFA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3750" autoAdjust="0"/>
  </p:normalViewPr>
  <p:slideViewPr>
    <p:cSldViewPr showGuides="1">
      <p:cViewPr varScale="1">
        <p:scale>
          <a:sx n="92" d="100"/>
          <a:sy n="92" d="100"/>
        </p:scale>
        <p:origin x="-106" y="-302"/>
      </p:cViewPr>
      <p:guideLst>
        <p:guide orient="horz" pos="3793"/>
        <p:guide orient="horz" pos="255"/>
        <p:guide orient="horz" pos="1706"/>
        <p:guide pos="737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8"/>
        <p:guide orient="horz" pos="5865"/>
        <p:guide orient="horz" pos="2214"/>
        <p:guide orient="horz" pos="2077"/>
        <p:guide pos="309"/>
        <p:guide pos="39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without restabilization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  <c:pt idx="2">
                  <c:v>53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0.2 % AO/P virgin stabilizer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100</c:v>
                </c:pt>
                <c:pt idx="1">
                  <c:v>89</c:v>
                </c:pt>
                <c:pt idx="2">
                  <c:v>73</c:v>
                </c:pt>
                <c:pt idx="3">
                  <c:v>62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0.2 % commercial recyclate stabilizer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100</c:v>
                </c:pt>
                <c:pt idx="1">
                  <c:v>86</c:v>
                </c:pt>
                <c:pt idx="2">
                  <c:v>69</c:v>
                </c:pt>
                <c:pt idx="3">
                  <c:v>56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0.2 % new system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100</c:v>
                </c:pt>
                <c:pt idx="1">
                  <c:v>83</c:v>
                </c:pt>
                <c:pt idx="2">
                  <c:v>69</c:v>
                </c:pt>
                <c:pt idx="3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1040"/>
        <c:axId val="44472576"/>
      </c:barChart>
      <c:catAx>
        <c:axId val="444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72576"/>
        <c:crosses val="autoZero"/>
        <c:auto val="1"/>
        <c:lblAlgn val="ctr"/>
        <c:lblOffset val="100"/>
        <c:noMultiLvlLbl val="0"/>
      </c:catAx>
      <c:valAx>
        <c:axId val="4447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71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without restabilization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  <c:pt idx="1">
                  <c:v>77</c:v>
                </c:pt>
                <c:pt idx="2">
                  <c:v>60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0.2 % AO/P virgin stabilizer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100</c:v>
                </c:pt>
                <c:pt idx="1">
                  <c:v>83</c:v>
                </c:pt>
                <c:pt idx="2">
                  <c:v>70</c:v>
                </c:pt>
                <c:pt idx="3">
                  <c:v>57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0.2 % commercial recyclate stabilizer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100</c:v>
                </c:pt>
                <c:pt idx="1">
                  <c:v>91</c:v>
                </c:pt>
                <c:pt idx="2">
                  <c:v>87</c:v>
                </c:pt>
                <c:pt idx="3">
                  <c:v>67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0.2 % new system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100</c:v>
                </c:pt>
                <c:pt idx="1">
                  <c:v>91</c:v>
                </c:pt>
                <c:pt idx="2">
                  <c:v>80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51872"/>
        <c:axId val="55553408"/>
      </c:barChart>
      <c:catAx>
        <c:axId val="5555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553408"/>
        <c:crosses val="autoZero"/>
        <c:auto val="1"/>
        <c:lblAlgn val="ctr"/>
        <c:lblOffset val="100"/>
        <c:noMultiLvlLbl val="0"/>
      </c:catAx>
      <c:valAx>
        <c:axId val="5555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551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without restabilization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47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0.2 % AO/P virgin stabilizer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100</c:v>
                </c:pt>
                <c:pt idx="1">
                  <c:v>76</c:v>
                </c:pt>
                <c:pt idx="2">
                  <c:v>65</c:v>
                </c:pt>
                <c:pt idx="3">
                  <c:v>53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0.2 % commercial recyclate stabilizer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100</c:v>
                </c:pt>
                <c:pt idx="1">
                  <c:v>87</c:v>
                </c:pt>
                <c:pt idx="2">
                  <c:v>63</c:v>
                </c:pt>
                <c:pt idx="3">
                  <c:v>47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0.2 % new system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100</c:v>
                </c:pt>
                <c:pt idx="1">
                  <c:v>94</c:v>
                </c:pt>
                <c:pt idx="2">
                  <c:v>82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10560"/>
        <c:axId val="56212096"/>
      </c:barChart>
      <c:catAx>
        <c:axId val="562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212096"/>
        <c:crosses val="autoZero"/>
        <c:auto val="1"/>
        <c:lblAlgn val="ctr"/>
        <c:lblOffset val="100"/>
        <c:noMultiLvlLbl val="0"/>
      </c:catAx>
      <c:valAx>
        <c:axId val="5621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210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without restabilization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</c:strCache>
            </c:strRef>
          </c:cat>
          <c:val>
            <c:numRef>
              <c:f>Tabelle1!$B$2:$B$4</c:f>
              <c:numCache>
                <c:formatCode>d\-mmm</c:formatCode>
                <c:ptCount val="3"/>
                <c:pt idx="0" formatCode="General">
                  <c:v>9.6</c:v>
                </c:pt>
                <c:pt idx="1">
                  <c:v>10.4</c:v>
                </c:pt>
                <c:pt idx="2" formatCode="General">
                  <c:v>11.4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0.2 % commercial recyclate stabilizer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9.6</c:v>
                </c:pt>
                <c:pt idx="2">
                  <c:v>9.6999999999999993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0.2 % new system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9.3000000000000007</c:v>
                </c:pt>
                <c:pt idx="2">
                  <c:v>9.1999999999999993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18528"/>
        <c:axId val="56520064"/>
      </c:lineChart>
      <c:catAx>
        <c:axId val="5651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520064"/>
        <c:crosses val="autoZero"/>
        <c:auto val="1"/>
        <c:lblAlgn val="ctr"/>
        <c:lblOffset val="100"/>
        <c:noMultiLvlLbl val="0"/>
      </c:catAx>
      <c:valAx>
        <c:axId val="56520064"/>
        <c:scaling>
          <c:orientation val="minMax"/>
          <c:max val="12"/>
          <c:min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518528"/>
        <c:crosses val="autoZero"/>
        <c:crossBetween val="between"/>
        <c:majorUnit val="1"/>
        <c:minorUnit val="0.5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without restabilization</c:v>
                </c:pt>
              </c:strCache>
            </c:strRef>
          </c:tx>
          <c:spPr>
            <a:ln w="63500"/>
          </c:spPr>
          <c:invertIfNegative val="0"/>
          <c:cat>
            <c:strRef>
              <c:f>Tabelle1!$A$2:$A$4</c:f>
              <c:strCache>
                <c:ptCount val="3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</c:strCache>
            </c:strRef>
          </c:cat>
          <c:val>
            <c:numRef>
              <c:f>Tabelle1!$B$2:$B$4</c:f>
              <c:numCache>
                <c:formatCode>d\-mmm</c:formatCode>
                <c:ptCount val="3"/>
                <c:pt idx="0" formatCode="General">
                  <c:v>30</c:v>
                </c:pt>
                <c:pt idx="1">
                  <c:v>27</c:v>
                </c:pt>
                <c:pt idx="2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0.2 % commercial recyclate stabilizer</c:v>
                </c:pt>
              </c:strCache>
            </c:strRef>
          </c:tx>
          <c:spPr>
            <a:ln w="63500"/>
          </c:spPr>
          <c:invertIfNegative val="0"/>
          <c:cat>
            <c:strRef>
              <c:f>Tabelle1!$A$2:$A$4</c:f>
              <c:strCache>
                <c:ptCount val="3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131</c:v>
                </c:pt>
                <c:pt idx="1">
                  <c:v>115</c:v>
                </c:pt>
                <c:pt idx="2">
                  <c:v>83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 0.2 % new system</c:v>
                </c:pt>
              </c:strCache>
            </c:strRef>
          </c:tx>
          <c:spPr>
            <a:ln w="63500"/>
          </c:spPr>
          <c:invertIfNegative val="0"/>
          <c:cat>
            <c:strRef>
              <c:f>Tabelle1!$A$2:$A$4</c:f>
              <c:strCache>
                <c:ptCount val="3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71</c:v>
                </c:pt>
                <c:pt idx="1">
                  <c:v>74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43168"/>
        <c:axId val="56353152"/>
      </c:barChart>
      <c:catAx>
        <c:axId val="5634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353152"/>
        <c:crosses val="autoZero"/>
        <c:auto val="1"/>
        <c:lblAlgn val="ctr"/>
        <c:lblOffset val="100"/>
        <c:noMultiLvlLbl val="0"/>
      </c:catAx>
      <c:valAx>
        <c:axId val="56353152"/>
        <c:scaling>
          <c:orientation val="minMax"/>
          <c:max val="2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6343168"/>
        <c:crosses val="autoZero"/>
        <c:crossBetween val="between"/>
        <c:majorUnit val="50"/>
        <c:min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without restabilization at 190 °C</c:v>
                </c:pt>
              </c:strCache>
            </c:strRef>
          </c:tx>
          <c:spPr>
            <a:ln w="5715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  <c:pt idx="1">
                  <c:v>78</c:v>
                </c:pt>
                <c:pt idx="2">
                  <c:v>67</c:v>
                </c:pt>
                <c:pt idx="3">
                  <c:v>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0.1 % new system at 190 °C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100</c:v>
                </c:pt>
                <c:pt idx="1">
                  <c:v>99</c:v>
                </c:pt>
                <c:pt idx="2">
                  <c:v>97</c:v>
                </c:pt>
                <c:pt idx="3">
                  <c:v>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without restabilisation at 220 °C</c:v>
                </c:pt>
              </c:strCache>
            </c:strRef>
          </c:tx>
          <c:spPr>
            <a:ln w="57150">
              <a:solidFill>
                <a:schemeClr val="accent1"/>
              </a:solidFill>
              <a:prstDash val="sysDash"/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85</c:v>
                </c:pt>
                <c:pt idx="1">
                  <c:v>80</c:v>
                </c:pt>
                <c:pt idx="2">
                  <c:v>89</c:v>
                </c:pt>
                <c:pt idx="3">
                  <c:v>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0.1 % new system at 220 °C</c:v>
                </c:pt>
              </c:strCache>
            </c:strRef>
          </c:tx>
          <c:spPr>
            <a:ln w="57150">
              <a:solidFill>
                <a:schemeClr val="accent3"/>
              </a:solidFill>
              <a:prstDash val="sysDash"/>
            </a:ln>
          </c:spPr>
          <c:marker>
            <c:symbol val="none"/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80</c:v>
                </c:pt>
                <c:pt idx="1">
                  <c:v>71</c:v>
                </c:pt>
                <c:pt idx="2">
                  <c:v>70</c:v>
                </c:pt>
                <c:pt idx="3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55232"/>
        <c:axId val="56256768"/>
      </c:lineChart>
      <c:catAx>
        <c:axId val="5625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256768"/>
        <c:crosses val="autoZero"/>
        <c:auto val="1"/>
        <c:lblAlgn val="ctr"/>
        <c:lblOffset val="100"/>
        <c:noMultiLvlLbl val="0"/>
      </c:catAx>
      <c:valAx>
        <c:axId val="56256768"/>
        <c:scaling>
          <c:orientation val="minMax"/>
          <c:max val="12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25523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6841245133346905"/>
          <c:y val="2.1677260446238848E-2"/>
          <c:w val="0.2582076241325984"/>
          <c:h val="0.956645479107522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947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947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90586" y="0"/>
            <a:ext cx="3635485" cy="496652"/>
          </a:xfrm>
          <a:prstGeom prst="rect">
            <a:avLst/>
          </a:prstGeom>
        </p:spPr>
        <p:txBody>
          <a:bodyPr vert="horz" lIns="0" tIns="90675" rIns="92126" bIns="46063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53304" y="0"/>
            <a:ext cx="1453784" cy="496652"/>
          </a:xfrm>
          <a:prstGeom prst="rect">
            <a:avLst/>
          </a:prstGeom>
        </p:spPr>
        <p:txBody>
          <a:bodyPr vert="horz" lIns="92126" tIns="90675" rIns="0" bIns="46063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15.01.2019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615950"/>
            <a:ext cx="4765675" cy="2681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90587" y="3514886"/>
            <a:ext cx="5816502" cy="579475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90586" y="9428390"/>
            <a:ext cx="3635485" cy="496652"/>
          </a:xfrm>
          <a:prstGeom prst="rect">
            <a:avLst/>
          </a:prstGeom>
        </p:spPr>
        <p:txBody>
          <a:bodyPr vert="horz" lIns="0" tIns="46063" rIns="92126" bIns="18135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53303" y="9428390"/>
            <a:ext cx="1453784" cy="496652"/>
          </a:xfrm>
          <a:prstGeom prst="rect">
            <a:avLst/>
          </a:prstGeom>
        </p:spPr>
        <p:txBody>
          <a:bodyPr vert="horz" lIns="92126" tIns="46063" rIns="0" bIns="18135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9359235" y="6237390"/>
            <a:ext cx="2496022" cy="540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  <a:round/>
            <a:headEnd type="arrow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Grafik 5" descr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08" y="3429000"/>
            <a:ext cx="4320600" cy="11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77838" y="2636890"/>
            <a:ext cx="11233149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10919742" y="5774486"/>
            <a:ext cx="7400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Aft>
                <a:spcPct val="0"/>
              </a:spcAft>
              <a:buFontTx/>
              <a:buNone/>
            </a:pPr>
            <a:r>
              <a:rPr lang="de-DE" sz="1400" b="0" dirty="0" err="1" smtClean="0">
                <a:latin typeface="Frutiger LT Com 45 Light" pitchFamily="34" charset="0"/>
              </a:rPr>
              <a:t>page</a:t>
            </a:r>
            <a:r>
              <a:rPr lang="de-DE" sz="1400" b="0" dirty="0" smtClean="0">
                <a:latin typeface="Frutiger LT Com 45 Light" pitchFamily="34" charset="0"/>
              </a:rPr>
              <a:t> </a:t>
            </a:r>
            <a:fld id="{24AD93A6-AF37-4CC6-AFED-C593FE2C794D}" type="slidenum">
              <a:rPr lang="de-DE" sz="1400" b="0">
                <a:latin typeface="Frutiger LT Com 45 Light" pitchFamily="34" charset="0"/>
              </a:rPr>
              <a:pPr defTabSz="762000" eaLnBrk="0" hangingPunct="0">
                <a:spcAft>
                  <a:spcPct val="0"/>
                </a:spcAft>
                <a:buFontTx/>
                <a:buNone/>
              </a:pPr>
              <a:t>‹Nr.›</a:t>
            </a:fld>
            <a:endParaRPr lang="de-DE" sz="1400" b="0" dirty="0">
              <a:latin typeface="Frutiger LT Com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086956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838" y="1773238"/>
            <a:ext cx="11088657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477839" y="155880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10919742" y="5774486"/>
            <a:ext cx="7400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Aft>
                <a:spcPct val="0"/>
              </a:spcAft>
              <a:buFontTx/>
              <a:buNone/>
            </a:pPr>
            <a:r>
              <a:rPr lang="de-DE" sz="1400" b="0" dirty="0" err="1" smtClean="0">
                <a:latin typeface="Frutiger LT Com 45 Light" pitchFamily="34" charset="0"/>
              </a:rPr>
              <a:t>page</a:t>
            </a:r>
            <a:r>
              <a:rPr lang="de-DE" sz="1400" b="0" dirty="0" smtClean="0">
                <a:latin typeface="Frutiger LT Com 45 Light" pitchFamily="34" charset="0"/>
              </a:rPr>
              <a:t> </a:t>
            </a:r>
            <a:fld id="{24AD93A6-AF37-4CC6-AFED-C593FE2C794D}" type="slidenum">
              <a:rPr lang="de-DE" sz="1400" b="0">
                <a:latin typeface="Frutiger LT Com 45 Light" pitchFamily="34" charset="0"/>
              </a:rPr>
              <a:pPr defTabSz="762000" eaLnBrk="0" hangingPunct="0">
                <a:spcAft>
                  <a:spcPct val="0"/>
                </a:spcAft>
                <a:buFontTx/>
                <a:buNone/>
              </a:pPr>
              <a:t>‹Nr.›</a:t>
            </a:fld>
            <a:endParaRPr lang="de-DE" sz="1400" b="0" dirty="0">
              <a:latin typeface="Frutiger LT Com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1224000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8" y="1773238"/>
            <a:ext cx="11233149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>
            <a:off x="10919742" y="5774486"/>
            <a:ext cx="7400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Aft>
                <a:spcPct val="0"/>
              </a:spcAft>
              <a:buFontTx/>
              <a:buNone/>
            </a:pPr>
            <a:r>
              <a:rPr lang="de-DE" sz="1400" b="0" dirty="0" err="1" smtClean="0">
                <a:latin typeface="Frutiger LT Com 45 Light" pitchFamily="34" charset="0"/>
              </a:rPr>
              <a:t>page</a:t>
            </a:r>
            <a:r>
              <a:rPr lang="de-DE" sz="1400" b="0" dirty="0" smtClean="0">
                <a:latin typeface="Frutiger LT Com 45 Light" pitchFamily="34" charset="0"/>
              </a:rPr>
              <a:t> </a:t>
            </a:r>
            <a:fld id="{24AD93A6-AF37-4CC6-AFED-C593FE2C794D}" type="slidenum">
              <a:rPr lang="de-DE" sz="1400" b="0">
                <a:latin typeface="Frutiger LT Com 45 Light" pitchFamily="34" charset="0"/>
              </a:rPr>
              <a:pPr defTabSz="762000" eaLnBrk="0" hangingPunct="0">
                <a:spcAft>
                  <a:spcPct val="0"/>
                </a:spcAft>
                <a:buFontTx/>
                <a:buNone/>
              </a:pPr>
              <a:t>‹Nr.›</a:t>
            </a:fld>
            <a:endParaRPr lang="de-DE" sz="1400" b="0" dirty="0">
              <a:latin typeface="Frutiger LT Com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10919742" y="5774486"/>
            <a:ext cx="7400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Aft>
                <a:spcPct val="0"/>
              </a:spcAft>
              <a:buFontTx/>
              <a:buNone/>
            </a:pPr>
            <a:r>
              <a:rPr lang="de-DE" sz="1400" b="0" dirty="0" err="1" smtClean="0">
                <a:latin typeface="Frutiger LT Com 45 Light" pitchFamily="34" charset="0"/>
              </a:rPr>
              <a:t>page</a:t>
            </a:r>
            <a:r>
              <a:rPr lang="de-DE" sz="1400" b="0" dirty="0" smtClean="0">
                <a:latin typeface="Frutiger LT Com 45 Light" pitchFamily="34" charset="0"/>
              </a:rPr>
              <a:t> </a:t>
            </a:r>
            <a:fld id="{24AD93A6-AF37-4CC6-AFED-C593FE2C794D}" type="slidenum">
              <a:rPr lang="de-DE" sz="1400" b="0">
                <a:latin typeface="Frutiger LT Com 45 Light" pitchFamily="34" charset="0"/>
              </a:rPr>
              <a:pPr defTabSz="762000" eaLnBrk="0" hangingPunct="0">
                <a:spcAft>
                  <a:spcPct val="0"/>
                </a:spcAft>
                <a:buFontTx/>
                <a:buNone/>
              </a:pPr>
              <a:t>‹Nr.›</a:t>
            </a:fld>
            <a:endParaRPr lang="de-DE" sz="1400" b="0" dirty="0">
              <a:latin typeface="Frutiger LT Com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10919742" y="5774486"/>
            <a:ext cx="7400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Aft>
                <a:spcPct val="0"/>
              </a:spcAft>
              <a:buFontTx/>
              <a:buNone/>
            </a:pPr>
            <a:r>
              <a:rPr lang="de-DE" sz="1400" b="0" dirty="0" err="1" smtClean="0">
                <a:latin typeface="Frutiger LT Com 45 Light" pitchFamily="34" charset="0"/>
              </a:rPr>
              <a:t>page</a:t>
            </a:r>
            <a:r>
              <a:rPr lang="de-DE" sz="1400" b="0" dirty="0" smtClean="0">
                <a:latin typeface="Frutiger LT Com 45 Light" pitchFamily="34" charset="0"/>
              </a:rPr>
              <a:t> </a:t>
            </a:r>
            <a:fld id="{24AD93A6-AF37-4CC6-AFED-C593FE2C794D}" type="slidenum">
              <a:rPr lang="de-DE" sz="1400" b="0">
                <a:latin typeface="Frutiger LT Com 45 Light" pitchFamily="34" charset="0"/>
              </a:rPr>
              <a:pPr defTabSz="762000" eaLnBrk="0" hangingPunct="0">
                <a:spcAft>
                  <a:spcPct val="0"/>
                </a:spcAft>
                <a:buFontTx/>
                <a:buNone/>
              </a:pPr>
              <a:t>‹Nr.›</a:t>
            </a:fld>
            <a:endParaRPr lang="de-DE" sz="1400" b="0" dirty="0">
              <a:latin typeface="Frutiger LT Com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 smtClean="0">
                <a:solidFill>
                  <a:schemeClr val="bg2"/>
                </a:solidFill>
              </a:rPr>
              <a:t>© Fraunhofer</a:t>
            </a:r>
            <a:r>
              <a:rPr lang="de-DE" sz="800" baseline="0" dirty="0" smtClean="0">
                <a:solidFill>
                  <a:schemeClr val="bg2"/>
                </a:solidFill>
              </a:rPr>
              <a:t> LBF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Grafik 1" descr="Logo_ausgetauscht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51" y="6300000"/>
            <a:ext cx="1417637" cy="3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9" r:id="rId3"/>
    <p:sldLayoutId id="2147483674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www.copeplastics.com/recycling-program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diamart.com/proddetail/nylon-66-glass-filled-black-compounds-6391759812.html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dir.indiamart.com/ahmedabad/natural-ld-plastic-granule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632804" y="5256589"/>
            <a:ext cx="69910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de-DE" sz="1600" dirty="0" smtClean="0"/>
              <a:t>Rudolf </a:t>
            </a:r>
            <a:r>
              <a:rPr lang="de-DE" sz="1600" dirty="0"/>
              <a:t>Pfaendner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de-DE" sz="1600" dirty="0"/>
              <a:t>Fraunhofer Institute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Structural</a:t>
            </a:r>
            <a:r>
              <a:rPr lang="de-DE" sz="1600" dirty="0"/>
              <a:t> </a:t>
            </a:r>
            <a:r>
              <a:rPr lang="de-DE" sz="1600" dirty="0" err="1"/>
              <a:t>Durability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System </a:t>
            </a:r>
            <a:r>
              <a:rPr lang="de-DE" sz="1600" dirty="0" err="1"/>
              <a:t>Reliability</a:t>
            </a:r>
            <a:r>
              <a:rPr lang="de-DE" sz="1600" dirty="0"/>
              <a:t> LBF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de-DE" sz="1600" dirty="0"/>
              <a:t>www.lbf.fraunhofer.de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72339" y="980728"/>
            <a:ext cx="92222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New Opportunities for Stabilizers through Circular Economy</a:t>
            </a:r>
            <a:endParaRPr lang="de-DE" sz="3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72" y="2852936"/>
            <a:ext cx="8499553" cy="23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270670" y="1556792"/>
            <a:ext cx="9361040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Recyclates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are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more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prone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to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oxidation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and</a:t>
            </a:r>
            <a:r>
              <a:rPr lang="de-DE" altLang="de-DE" sz="2400" dirty="0" smtClean="0">
                <a:latin typeface="+mn-lt"/>
              </a:rPr>
              <a:t> / </a:t>
            </a:r>
            <a:r>
              <a:rPr lang="de-DE" altLang="de-DE" sz="2400" dirty="0" err="1" smtClean="0">
                <a:latin typeface="+mn-lt"/>
              </a:rPr>
              <a:t>or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photooxidation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than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virgin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polymers</a:t>
            </a:r>
            <a:r>
              <a:rPr lang="de-DE" altLang="de-DE" sz="2400" dirty="0" smtClean="0">
                <a:latin typeface="+mn-lt"/>
              </a:rPr>
              <a:t> due </a:t>
            </a:r>
            <a:r>
              <a:rPr lang="de-DE" altLang="de-DE" sz="2400" dirty="0" err="1" smtClean="0">
                <a:latin typeface="+mn-lt"/>
              </a:rPr>
              <a:t>to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predamage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and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new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chemical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groups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which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act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as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initiator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sites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for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further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degradation</a:t>
            </a:r>
            <a:endParaRPr lang="de-DE" altLang="de-DE" sz="2400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de-DE" altLang="de-DE" sz="2400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Impurities</a:t>
            </a:r>
            <a:r>
              <a:rPr lang="de-DE" altLang="de-DE" sz="2400" dirty="0" smtClean="0">
                <a:latin typeface="+mn-lt"/>
              </a:rPr>
              <a:t> will </a:t>
            </a:r>
            <a:r>
              <a:rPr lang="de-DE" altLang="de-DE" sz="2400" dirty="0" err="1" smtClean="0">
                <a:latin typeface="+mn-lt"/>
              </a:rPr>
              <a:t>furthermore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accelerate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the</a:t>
            </a:r>
            <a:r>
              <a:rPr lang="de-DE" altLang="de-DE" sz="2400" dirty="0" smtClean="0">
                <a:latin typeface="+mn-lt"/>
              </a:rPr>
              <a:t> (</a:t>
            </a:r>
            <a:r>
              <a:rPr lang="de-DE" altLang="de-DE" sz="2400" dirty="0" err="1" smtClean="0">
                <a:latin typeface="+mn-lt"/>
              </a:rPr>
              <a:t>photo</a:t>
            </a:r>
            <a:r>
              <a:rPr lang="de-DE" altLang="de-DE" sz="2400" dirty="0" smtClean="0">
                <a:latin typeface="+mn-lt"/>
              </a:rPr>
              <a:t>)</a:t>
            </a:r>
            <a:r>
              <a:rPr lang="de-DE" altLang="de-DE" sz="2400" dirty="0" err="1" smtClean="0">
                <a:latin typeface="+mn-lt"/>
              </a:rPr>
              <a:t>oxidation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process</a:t>
            </a:r>
            <a:endParaRPr lang="de-DE" altLang="de-DE" sz="2400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de-DE" altLang="de-DE" sz="2400" dirty="0" smtClean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Degree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of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predamage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and</a:t>
            </a:r>
            <a:r>
              <a:rPr lang="de-DE" altLang="de-DE" sz="2400" dirty="0" smtClean="0">
                <a:latin typeface="+mn-lt"/>
              </a:rPr>
              <a:t> type / </a:t>
            </a:r>
            <a:r>
              <a:rPr lang="de-DE" altLang="de-DE" sz="2400" dirty="0" err="1" smtClean="0">
                <a:latin typeface="+mn-lt"/>
              </a:rPr>
              <a:t>concentration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of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impurities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are</a:t>
            </a:r>
            <a:r>
              <a:rPr lang="de-DE" altLang="de-DE" sz="2400" dirty="0" smtClean="0">
                <a:latin typeface="+mn-lt"/>
              </a:rPr>
              <a:t>  </a:t>
            </a:r>
            <a:r>
              <a:rPr lang="de-DE" altLang="de-DE" sz="2400" dirty="0" err="1" smtClean="0">
                <a:latin typeface="+mn-lt"/>
              </a:rPr>
              <a:t>important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latin typeface="+mn-lt"/>
              </a:rPr>
              <a:t>factors</a:t>
            </a:r>
            <a:endParaRPr lang="de-DE" altLang="de-DE" sz="24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26654" y="692696"/>
            <a:ext cx="1017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+mj-lt"/>
              </a:rPr>
              <a:t>Plastics </a:t>
            </a:r>
            <a:r>
              <a:rPr lang="de-DE" sz="2800" b="1" dirty="0" err="1">
                <a:latin typeface="+mj-lt"/>
              </a:rPr>
              <a:t>R</a:t>
            </a:r>
            <a:r>
              <a:rPr lang="de-DE" sz="2800" b="1" dirty="0" err="1" smtClean="0">
                <a:latin typeface="+mj-lt"/>
              </a:rPr>
              <a:t>ecyclates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 smtClean="0">
                <a:latin typeface="+mj-lt"/>
              </a:rPr>
              <a:t>and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A</a:t>
            </a:r>
            <a:r>
              <a:rPr lang="de-DE" sz="2800" b="1" dirty="0" err="1" smtClean="0">
                <a:latin typeface="+mj-lt"/>
              </a:rPr>
              <a:t>ging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B</a:t>
            </a:r>
            <a:r>
              <a:rPr lang="de-DE" sz="2800" b="1" dirty="0" err="1" smtClean="0">
                <a:latin typeface="+mj-lt"/>
              </a:rPr>
              <a:t>ehavior</a:t>
            </a:r>
            <a:r>
              <a:rPr lang="de-DE" sz="2800" b="1" dirty="0" smtClean="0">
                <a:latin typeface="+mj-lt"/>
              </a:rPr>
              <a:t> in </a:t>
            </a:r>
            <a:r>
              <a:rPr lang="de-DE" sz="2800" b="1" dirty="0">
                <a:latin typeface="+mj-lt"/>
              </a:rPr>
              <a:t>N</a:t>
            </a:r>
            <a:r>
              <a:rPr lang="de-DE" sz="2800" b="1" dirty="0" smtClean="0">
                <a:latin typeface="+mj-lt"/>
              </a:rPr>
              <a:t>ew </a:t>
            </a:r>
            <a:r>
              <a:rPr lang="de-DE" sz="2800" b="1" dirty="0" err="1">
                <a:latin typeface="+mj-lt"/>
              </a:rPr>
              <a:t>A</a:t>
            </a:r>
            <a:r>
              <a:rPr lang="de-DE" sz="2800" b="1" dirty="0" err="1" smtClean="0">
                <a:latin typeface="+mj-lt"/>
              </a:rPr>
              <a:t>pplications</a:t>
            </a:r>
            <a:endParaRPr 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44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6" y="980728"/>
            <a:ext cx="8424936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10630" y="404664"/>
            <a:ext cx="8129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Quality </a:t>
            </a:r>
            <a:r>
              <a:rPr lang="de-DE" sz="3200" b="1" dirty="0" err="1">
                <a:latin typeface="+mj-lt"/>
              </a:rPr>
              <a:t>I</a:t>
            </a:r>
            <a:r>
              <a:rPr lang="de-DE" sz="3200" b="1" dirty="0" err="1" smtClean="0">
                <a:latin typeface="+mj-lt"/>
              </a:rPr>
              <a:t>mprovement</a:t>
            </a:r>
            <a:r>
              <a:rPr lang="de-DE" sz="3200" b="1" dirty="0" smtClean="0">
                <a:latin typeface="+mj-lt"/>
              </a:rPr>
              <a:t> </a:t>
            </a:r>
            <a:r>
              <a:rPr lang="de-DE" sz="3200" b="1" dirty="0" err="1" smtClean="0">
                <a:latin typeface="+mj-lt"/>
              </a:rPr>
              <a:t>of</a:t>
            </a:r>
            <a:r>
              <a:rPr lang="de-DE" sz="3200" b="1" dirty="0" smtClean="0">
                <a:latin typeface="+mj-lt"/>
              </a:rPr>
              <a:t> </a:t>
            </a:r>
            <a:r>
              <a:rPr lang="de-DE" sz="3200" b="1" dirty="0" err="1" smtClean="0">
                <a:latin typeface="+mj-lt"/>
              </a:rPr>
              <a:t>Recycled</a:t>
            </a:r>
            <a:r>
              <a:rPr lang="de-DE" sz="3200" b="1" dirty="0" smtClean="0">
                <a:latin typeface="+mj-lt"/>
              </a:rPr>
              <a:t> </a:t>
            </a:r>
            <a:r>
              <a:rPr lang="de-DE" sz="3200" b="1" dirty="0">
                <a:latin typeface="+mj-lt"/>
              </a:rPr>
              <a:t>P</a:t>
            </a:r>
            <a:r>
              <a:rPr lang="de-DE" sz="3200" b="1" dirty="0" smtClean="0">
                <a:latin typeface="+mj-lt"/>
              </a:rPr>
              <a:t>lastics</a:t>
            </a:r>
            <a:endParaRPr lang="de-DE" sz="3200" b="1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5321" y="5805264"/>
            <a:ext cx="4268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Source: R. Pfaendner, Kunststoffe Intern. 12/2015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624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229107" y="419745"/>
            <a:ext cx="8655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 dirty="0" err="1">
                <a:solidFill>
                  <a:srgbClr val="003366"/>
                </a:solidFill>
                <a:latin typeface="+mj-lt"/>
              </a:rPr>
              <a:t>E</a:t>
            </a:r>
            <a:r>
              <a:rPr lang="de-DE" altLang="de-DE" sz="3200" b="1" dirty="0" err="1" smtClean="0">
                <a:solidFill>
                  <a:srgbClr val="003366"/>
                </a:solidFill>
                <a:latin typeface="+mj-lt"/>
              </a:rPr>
              <a:t>xample</a:t>
            </a:r>
            <a:r>
              <a:rPr lang="de-DE" altLang="de-DE" sz="3200" b="1" dirty="0" smtClean="0">
                <a:solidFill>
                  <a:srgbClr val="003366"/>
                </a:solidFill>
                <a:latin typeface="+mj-lt"/>
              </a:rPr>
              <a:t>: </a:t>
            </a:r>
            <a:r>
              <a:rPr lang="de-DE" altLang="de-DE" sz="3200" b="1" dirty="0" err="1" smtClean="0">
                <a:solidFill>
                  <a:srgbClr val="003366"/>
                </a:solidFill>
                <a:latin typeface="+mj-lt"/>
              </a:rPr>
              <a:t>Bottle</a:t>
            </a:r>
            <a:r>
              <a:rPr lang="de-DE" altLang="de-DE" sz="32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de-DE" altLang="de-DE" sz="3200" b="1" dirty="0" err="1" smtClean="0">
                <a:solidFill>
                  <a:srgbClr val="003366"/>
                </a:solidFill>
                <a:latin typeface="+mj-lt"/>
              </a:rPr>
              <a:t>Crates</a:t>
            </a:r>
            <a:r>
              <a:rPr lang="de-DE" altLang="de-DE" sz="32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de-DE" altLang="de-DE" sz="3200" b="1" dirty="0" err="1" smtClean="0">
                <a:solidFill>
                  <a:srgbClr val="003366"/>
                </a:solidFill>
                <a:latin typeface="+mj-lt"/>
              </a:rPr>
              <a:t>from</a:t>
            </a:r>
            <a:r>
              <a:rPr lang="de-DE" altLang="de-DE" sz="3200" b="1" dirty="0" smtClean="0">
                <a:solidFill>
                  <a:srgbClr val="003366"/>
                </a:solidFill>
                <a:latin typeface="+mj-lt"/>
              </a:rPr>
              <a:t> HDPE </a:t>
            </a:r>
            <a:r>
              <a:rPr lang="de-DE" altLang="de-DE" sz="3200" b="1" dirty="0" err="1" smtClean="0">
                <a:solidFill>
                  <a:srgbClr val="003366"/>
                </a:solidFill>
                <a:latin typeface="+mj-lt"/>
              </a:rPr>
              <a:t>Recyclate</a:t>
            </a:r>
            <a:endParaRPr lang="de-DE" altLang="de-DE" sz="32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718942" y="4986532"/>
            <a:ext cx="4152819" cy="3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>
            <a:lvl1pPr defTabSz="776288">
              <a:defRPr>
                <a:solidFill>
                  <a:schemeClr val="tx1"/>
                </a:solidFill>
                <a:latin typeface="Arial" charset="0"/>
              </a:defRPr>
            </a:lvl1pPr>
            <a:lvl2pPr marL="387350" defTabSz="776288">
              <a:defRPr>
                <a:solidFill>
                  <a:schemeClr val="tx1"/>
                </a:solidFill>
                <a:latin typeface="Arial" charset="0"/>
              </a:defRPr>
            </a:lvl2pPr>
            <a:lvl3pPr marL="776288" defTabSz="776288">
              <a:defRPr>
                <a:solidFill>
                  <a:schemeClr val="tx1"/>
                </a:solidFill>
                <a:latin typeface="Arial" charset="0"/>
              </a:defRPr>
            </a:lvl3pPr>
            <a:lvl4pPr marL="1163638" defTabSz="776288">
              <a:defRPr>
                <a:solidFill>
                  <a:schemeClr val="tx1"/>
                </a:solidFill>
                <a:latin typeface="Arial" charset="0"/>
              </a:defRPr>
            </a:lvl4pPr>
            <a:lvl5pPr marL="1552575" defTabSz="776288">
              <a:defRPr>
                <a:solidFill>
                  <a:schemeClr val="tx1"/>
                </a:solidFill>
                <a:latin typeface="Arial" charset="0"/>
              </a:defRPr>
            </a:lvl5pPr>
            <a:lvl6pPr marL="20097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669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241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813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Artificial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Weathering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(WOM) [h]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 rot="16200000">
            <a:off x="-593527" y="2846238"/>
            <a:ext cx="3129910" cy="3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>
            <a:lvl1pPr defTabSz="776288">
              <a:defRPr>
                <a:solidFill>
                  <a:schemeClr val="tx1"/>
                </a:solidFill>
                <a:latin typeface="Arial" charset="0"/>
              </a:defRPr>
            </a:lvl1pPr>
            <a:lvl2pPr marL="387350" defTabSz="776288">
              <a:defRPr>
                <a:solidFill>
                  <a:schemeClr val="tx1"/>
                </a:solidFill>
                <a:latin typeface="Arial" charset="0"/>
              </a:defRPr>
            </a:lvl2pPr>
            <a:lvl3pPr marL="776288" defTabSz="776288">
              <a:defRPr>
                <a:solidFill>
                  <a:schemeClr val="tx1"/>
                </a:solidFill>
                <a:latin typeface="Arial" charset="0"/>
              </a:defRPr>
            </a:lvl3pPr>
            <a:lvl4pPr marL="1163638" defTabSz="776288">
              <a:defRPr>
                <a:solidFill>
                  <a:schemeClr val="tx1"/>
                </a:solidFill>
                <a:latin typeface="Arial" charset="0"/>
              </a:defRPr>
            </a:lvl4pPr>
            <a:lvl5pPr marL="1552575" defTabSz="776288">
              <a:defRPr>
                <a:solidFill>
                  <a:schemeClr val="tx1"/>
                </a:solidFill>
                <a:latin typeface="Arial" charset="0"/>
              </a:defRPr>
            </a:lvl5pPr>
            <a:lvl6pPr marL="20097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669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241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813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altLang="de-DE" sz="1500" b="1" dirty="0" err="1" smtClean="0"/>
              <a:t>Tensile</a:t>
            </a:r>
            <a:r>
              <a:rPr lang="de-DE" altLang="de-DE" sz="1500" b="1" dirty="0" smtClean="0"/>
              <a:t> Impact </a:t>
            </a:r>
            <a:r>
              <a:rPr lang="de-DE" altLang="de-DE" sz="1500" b="1" dirty="0" err="1" smtClean="0"/>
              <a:t>Strength</a:t>
            </a:r>
            <a:r>
              <a:rPr lang="de-DE" altLang="de-DE" sz="1500" b="1" dirty="0" smtClean="0"/>
              <a:t> </a:t>
            </a:r>
            <a:r>
              <a:rPr lang="de-DE" altLang="de-DE" sz="1500" b="1" dirty="0"/>
              <a:t>[kJ/m</a:t>
            </a:r>
            <a:r>
              <a:rPr lang="de-DE" altLang="de-DE" sz="1500" b="1" baseline="30000" dirty="0"/>
              <a:t>2</a:t>
            </a:r>
            <a:r>
              <a:rPr lang="de-DE" altLang="de-DE" sz="1500" b="1" dirty="0"/>
              <a:t>]</a:t>
            </a:r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2031736" y="2046226"/>
            <a:ext cx="6004202" cy="0"/>
          </a:xfrm>
          <a:prstGeom prst="line">
            <a:avLst/>
          </a:prstGeom>
          <a:noFill/>
          <a:ln w="127000">
            <a:solidFill>
              <a:srgbClr val="66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2042319" y="2149414"/>
            <a:ext cx="6004201" cy="0"/>
          </a:xfrm>
          <a:prstGeom prst="line">
            <a:avLst/>
          </a:prstGeom>
          <a:noFill/>
          <a:ln w="127000">
            <a:solidFill>
              <a:srgbClr val="66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2869827" y="1909702"/>
            <a:ext cx="3152224" cy="3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>
            <a:lvl1pPr defTabSz="776288">
              <a:defRPr>
                <a:solidFill>
                  <a:schemeClr val="tx1"/>
                </a:solidFill>
                <a:latin typeface="Arial" charset="0"/>
              </a:defRPr>
            </a:lvl1pPr>
            <a:lvl2pPr marL="387350" defTabSz="776288">
              <a:defRPr>
                <a:solidFill>
                  <a:schemeClr val="tx1"/>
                </a:solidFill>
                <a:latin typeface="Arial" charset="0"/>
              </a:defRPr>
            </a:lvl2pPr>
            <a:lvl3pPr marL="776288" defTabSz="776288">
              <a:defRPr>
                <a:solidFill>
                  <a:schemeClr val="tx1"/>
                </a:solidFill>
                <a:latin typeface="Arial" charset="0"/>
              </a:defRPr>
            </a:lvl3pPr>
            <a:lvl4pPr marL="1163638" defTabSz="776288">
              <a:defRPr>
                <a:solidFill>
                  <a:schemeClr val="tx1"/>
                </a:solidFill>
                <a:latin typeface="Arial" charset="0"/>
              </a:defRPr>
            </a:lvl4pPr>
            <a:lvl5pPr marL="1552575" defTabSz="776288">
              <a:defRPr>
                <a:solidFill>
                  <a:schemeClr val="tx1"/>
                </a:solidFill>
                <a:latin typeface="Arial" charset="0"/>
              </a:defRPr>
            </a:lvl5pPr>
            <a:lvl6pPr marL="20097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669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241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81375" defTabSz="776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altLang="de-DE" sz="2000">
                <a:solidFill>
                  <a:schemeClr val="bg1"/>
                </a:solidFill>
              </a:rPr>
              <a:t>Spezifikation der Neuware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544222" y="5805264"/>
            <a:ext cx="98230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 smtClean="0">
                <a:latin typeface="+mn-lt"/>
              </a:rPr>
              <a:t>Source: </a:t>
            </a:r>
            <a:r>
              <a:rPr lang="de-DE" altLang="de-DE" sz="1400" dirty="0">
                <a:latin typeface="+mn-lt"/>
              </a:rPr>
              <a:t>C. N. </a:t>
            </a:r>
            <a:r>
              <a:rPr lang="de-DE" altLang="de-DE" sz="1400" dirty="0" err="1">
                <a:latin typeface="+mn-lt"/>
              </a:rPr>
              <a:t>Kartalis</a:t>
            </a:r>
            <a:r>
              <a:rPr lang="de-DE" altLang="de-DE" sz="1400" dirty="0">
                <a:latin typeface="+mn-lt"/>
              </a:rPr>
              <a:t>, C. D. </a:t>
            </a:r>
            <a:r>
              <a:rPr lang="de-DE" altLang="de-DE" sz="1400" dirty="0" err="1">
                <a:latin typeface="+mn-lt"/>
              </a:rPr>
              <a:t>Papaspyrides</a:t>
            </a:r>
            <a:r>
              <a:rPr lang="de-DE" altLang="de-DE" sz="1400" dirty="0">
                <a:latin typeface="+mn-lt"/>
              </a:rPr>
              <a:t>, R. Pfaendner, K. Hoffmann, H. Herbst, J. </a:t>
            </a:r>
            <a:r>
              <a:rPr lang="de-DE" altLang="de-DE" sz="1400" dirty="0" err="1">
                <a:latin typeface="+mn-lt"/>
              </a:rPr>
              <a:t>Appl</a:t>
            </a:r>
            <a:r>
              <a:rPr lang="de-DE" altLang="de-DE" sz="1400" dirty="0">
                <a:latin typeface="+mn-lt"/>
              </a:rPr>
              <a:t>. Pol. </a:t>
            </a:r>
            <a:r>
              <a:rPr lang="de-DE" altLang="de-DE" sz="1400" dirty="0" err="1">
                <a:latin typeface="+mn-lt"/>
              </a:rPr>
              <a:t>Sci</a:t>
            </a:r>
            <a:r>
              <a:rPr lang="de-DE" altLang="de-DE" sz="1400" dirty="0">
                <a:latin typeface="+mn-lt"/>
              </a:rPr>
              <a:t>. 2000, 77, 1118-1127</a:t>
            </a:r>
          </a:p>
        </p:txBody>
      </p:sp>
      <p:sp>
        <p:nvSpPr>
          <p:cNvPr id="179212" name="AutoShape 12"/>
          <p:cNvSpPr>
            <a:spLocks noChangeAspect="1" noChangeArrowheads="1" noTextEdit="1"/>
          </p:cNvSpPr>
          <p:nvPr/>
        </p:nvSpPr>
        <p:spPr bwMode="auto">
          <a:xfrm>
            <a:off x="977062" y="1124744"/>
            <a:ext cx="944968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1919950" y="1428834"/>
            <a:ext cx="7961863" cy="295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1995758" y="3628964"/>
            <a:ext cx="79618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1995758" y="2901889"/>
            <a:ext cx="79618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1995758" y="2160526"/>
            <a:ext cx="79618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1995758" y="1419164"/>
            <a:ext cx="79618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1995758" y="1419164"/>
            <a:ext cx="7961863" cy="2951162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>
            <a:off x="1995758" y="1419164"/>
            <a:ext cx="0" cy="29511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1902636" y="4370326"/>
            <a:ext cx="93121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1902636" y="3628964"/>
            <a:ext cx="93121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1902636" y="2901889"/>
            <a:ext cx="93121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1902636" y="2160526"/>
            <a:ext cx="93121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>
            <a:off x="1902636" y="1419164"/>
            <a:ext cx="93121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6" name="Line 26"/>
          <p:cNvSpPr>
            <a:spLocks noChangeShapeType="1"/>
          </p:cNvSpPr>
          <p:nvPr/>
        </p:nvSpPr>
        <p:spPr bwMode="auto">
          <a:xfrm>
            <a:off x="1968245" y="4371914"/>
            <a:ext cx="79618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7" name="Line 27"/>
          <p:cNvSpPr>
            <a:spLocks noChangeShapeType="1"/>
          </p:cNvSpPr>
          <p:nvPr/>
        </p:nvSpPr>
        <p:spPr bwMode="auto">
          <a:xfrm flipV="1">
            <a:off x="1995758" y="4370327"/>
            <a:ext cx="0" cy="746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 flipV="1">
            <a:off x="4643362" y="4370327"/>
            <a:ext cx="0" cy="746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 flipV="1">
            <a:off x="7310015" y="4370327"/>
            <a:ext cx="0" cy="746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0" name="Line 30"/>
          <p:cNvSpPr>
            <a:spLocks noChangeShapeType="1"/>
          </p:cNvSpPr>
          <p:nvPr/>
        </p:nvSpPr>
        <p:spPr bwMode="auto">
          <a:xfrm flipV="1">
            <a:off x="9957621" y="4370327"/>
            <a:ext cx="0" cy="746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1" name="Line 31"/>
          <p:cNvSpPr>
            <a:spLocks noChangeShapeType="1"/>
          </p:cNvSpPr>
          <p:nvPr/>
        </p:nvSpPr>
        <p:spPr bwMode="auto">
          <a:xfrm>
            <a:off x="1968244" y="1779527"/>
            <a:ext cx="2647606" cy="121126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2" name="Line 32"/>
          <p:cNvSpPr>
            <a:spLocks noChangeShapeType="1"/>
          </p:cNvSpPr>
          <p:nvPr/>
        </p:nvSpPr>
        <p:spPr bwMode="auto">
          <a:xfrm>
            <a:off x="4628548" y="3003489"/>
            <a:ext cx="2666653" cy="9525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3" name="Line 33"/>
          <p:cNvSpPr>
            <a:spLocks noChangeShapeType="1"/>
          </p:cNvSpPr>
          <p:nvPr/>
        </p:nvSpPr>
        <p:spPr bwMode="auto">
          <a:xfrm>
            <a:off x="7329063" y="3940115"/>
            <a:ext cx="2647605" cy="25717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4" name="Line 34"/>
          <p:cNvSpPr>
            <a:spLocks noChangeShapeType="1"/>
          </p:cNvSpPr>
          <p:nvPr/>
        </p:nvSpPr>
        <p:spPr bwMode="auto">
          <a:xfrm flipV="1">
            <a:off x="1987292" y="1827152"/>
            <a:ext cx="2647605" cy="30163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5" name="Line 35"/>
          <p:cNvSpPr>
            <a:spLocks noChangeShapeType="1"/>
          </p:cNvSpPr>
          <p:nvPr/>
        </p:nvSpPr>
        <p:spPr bwMode="auto">
          <a:xfrm>
            <a:off x="4675109" y="1814451"/>
            <a:ext cx="2666653" cy="122238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6" name="Line 36"/>
          <p:cNvSpPr>
            <a:spLocks noChangeShapeType="1"/>
          </p:cNvSpPr>
          <p:nvPr/>
        </p:nvSpPr>
        <p:spPr bwMode="auto">
          <a:xfrm>
            <a:off x="7362925" y="1923990"/>
            <a:ext cx="2647605" cy="1482725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7" name="Line 37"/>
          <p:cNvSpPr>
            <a:spLocks noChangeShapeType="1"/>
          </p:cNvSpPr>
          <p:nvPr/>
        </p:nvSpPr>
        <p:spPr bwMode="auto">
          <a:xfrm>
            <a:off x="1987292" y="1920815"/>
            <a:ext cx="2647605" cy="158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8" name="Line 38"/>
          <p:cNvSpPr>
            <a:spLocks noChangeShapeType="1"/>
          </p:cNvSpPr>
          <p:nvPr/>
        </p:nvSpPr>
        <p:spPr bwMode="auto">
          <a:xfrm flipV="1">
            <a:off x="4634897" y="1920815"/>
            <a:ext cx="2666653" cy="158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39" name="Line 39"/>
          <p:cNvSpPr>
            <a:spLocks noChangeShapeType="1"/>
          </p:cNvSpPr>
          <p:nvPr/>
        </p:nvSpPr>
        <p:spPr bwMode="auto">
          <a:xfrm>
            <a:off x="7301550" y="1920814"/>
            <a:ext cx="2647606" cy="2270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0" name="Rectangle 40"/>
          <p:cNvSpPr>
            <a:spLocks noChangeArrowheads="1"/>
          </p:cNvSpPr>
          <p:nvPr/>
        </p:nvSpPr>
        <p:spPr bwMode="auto">
          <a:xfrm>
            <a:off x="1940732" y="1752539"/>
            <a:ext cx="148147" cy="1206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1" name="Line 41"/>
          <p:cNvSpPr>
            <a:spLocks noChangeShapeType="1"/>
          </p:cNvSpPr>
          <p:nvPr/>
        </p:nvSpPr>
        <p:spPr bwMode="auto">
          <a:xfrm flipH="1" flipV="1">
            <a:off x="1940732" y="1752539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2" name="Line 42"/>
          <p:cNvSpPr>
            <a:spLocks noChangeShapeType="1"/>
          </p:cNvSpPr>
          <p:nvPr/>
        </p:nvSpPr>
        <p:spPr bwMode="auto">
          <a:xfrm>
            <a:off x="1995758" y="1796990"/>
            <a:ext cx="55026" cy="46037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3" name="Line 43"/>
          <p:cNvSpPr>
            <a:spLocks noChangeShapeType="1"/>
          </p:cNvSpPr>
          <p:nvPr/>
        </p:nvSpPr>
        <p:spPr bwMode="auto">
          <a:xfrm flipH="1">
            <a:off x="1940732" y="1796990"/>
            <a:ext cx="55026" cy="46037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4" name="Line 44"/>
          <p:cNvSpPr>
            <a:spLocks noChangeShapeType="1"/>
          </p:cNvSpPr>
          <p:nvPr/>
        </p:nvSpPr>
        <p:spPr bwMode="auto">
          <a:xfrm flipV="1">
            <a:off x="1995758" y="1752539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5" name="Rectangle 45"/>
          <p:cNvSpPr>
            <a:spLocks noChangeArrowheads="1"/>
          </p:cNvSpPr>
          <p:nvPr/>
        </p:nvSpPr>
        <p:spPr bwMode="auto">
          <a:xfrm>
            <a:off x="4588337" y="2962214"/>
            <a:ext cx="148147" cy="1206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6" name="Line 46"/>
          <p:cNvSpPr>
            <a:spLocks noChangeShapeType="1"/>
          </p:cNvSpPr>
          <p:nvPr/>
        </p:nvSpPr>
        <p:spPr bwMode="auto">
          <a:xfrm flipH="1" flipV="1">
            <a:off x="4588337" y="2962215"/>
            <a:ext cx="55026" cy="46037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7" name="Line 47"/>
          <p:cNvSpPr>
            <a:spLocks noChangeShapeType="1"/>
          </p:cNvSpPr>
          <p:nvPr/>
        </p:nvSpPr>
        <p:spPr bwMode="auto">
          <a:xfrm>
            <a:off x="4643363" y="3008251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8" name="Line 48"/>
          <p:cNvSpPr>
            <a:spLocks noChangeShapeType="1"/>
          </p:cNvSpPr>
          <p:nvPr/>
        </p:nvSpPr>
        <p:spPr bwMode="auto">
          <a:xfrm flipH="1">
            <a:off x="4588337" y="3008251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49" name="Line 49"/>
          <p:cNvSpPr>
            <a:spLocks noChangeShapeType="1"/>
          </p:cNvSpPr>
          <p:nvPr/>
        </p:nvSpPr>
        <p:spPr bwMode="auto">
          <a:xfrm flipV="1">
            <a:off x="4643363" y="2962215"/>
            <a:ext cx="55026" cy="46037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0" name="Rectangle 50"/>
          <p:cNvSpPr>
            <a:spLocks noChangeArrowheads="1"/>
          </p:cNvSpPr>
          <p:nvPr/>
        </p:nvSpPr>
        <p:spPr bwMode="auto">
          <a:xfrm>
            <a:off x="7252873" y="3916301"/>
            <a:ext cx="150263" cy="1206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1" name="Line 51"/>
          <p:cNvSpPr>
            <a:spLocks noChangeShapeType="1"/>
          </p:cNvSpPr>
          <p:nvPr/>
        </p:nvSpPr>
        <p:spPr bwMode="auto">
          <a:xfrm flipH="1" flipV="1">
            <a:off x="7252873" y="3916301"/>
            <a:ext cx="57142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2" name="Line 52"/>
          <p:cNvSpPr>
            <a:spLocks noChangeShapeType="1"/>
          </p:cNvSpPr>
          <p:nvPr/>
        </p:nvSpPr>
        <p:spPr bwMode="auto">
          <a:xfrm>
            <a:off x="7310016" y="3960751"/>
            <a:ext cx="55026" cy="46038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3" name="Line 53"/>
          <p:cNvSpPr>
            <a:spLocks noChangeShapeType="1"/>
          </p:cNvSpPr>
          <p:nvPr/>
        </p:nvSpPr>
        <p:spPr bwMode="auto">
          <a:xfrm flipH="1">
            <a:off x="7252873" y="3960751"/>
            <a:ext cx="57142" cy="46038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4" name="Line 54"/>
          <p:cNvSpPr>
            <a:spLocks noChangeShapeType="1"/>
          </p:cNvSpPr>
          <p:nvPr/>
        </p:nvSpPr>
        <p:spPr bwMode="auto">
          <a:xfrm flipV="1">
            <a:off x="7310016" y="3916301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5" name="Rectangle 55"/>
          <p:cNvSpPr>
            <a:spLocks noChangeArrowheads="1"/>
          </p:cNvSpPr>
          <p:nvPr/>
        </p:nvSpPr>
        <p:spPr bwMode="auto">
          <a:xfrm>
            <a:off x="9902596" y="4173476"/>
            <a:ext cx="148147" cy="1206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6" name="Line 56"/>
          <p:cNvSpPr>
            <a:spLocks noChangeShapeType="1"/>
          </p:cNvSpPr>
          <p:nvPr/>
        </p:nvSpPr>
        <p:spPr bwMode="auto">
          <a:xfrm flipH="1" flipV="1">
            <a:off x="9902596" y="4173476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7" name="Line 57"/>
          <p:cNvSpPr>
            <a:spLocks noChangeShapeType="1"/>
          </p:cNvSpPr>
          <p:nvPr/>
        </p:nvSpPr>
        <p:spPr bwMode="auto">
          <a:xfrm>
            <a:off x="9957622" y="4217926"/>
            <a:ext cx="55026" cy="46038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8" name="Line 58"/>
          <p:cNvSpPr>
            <a:spLocks noChangeShapeType="1"/>
          </p:cNvSpPr>
          <p:nvPr/>
        </p:nvSpPr>
        <p:spPr bwMode="auto">
          <a:xfrm flipH="1">
            <a:off x="9902596" y="4217926"/>
            <a:ext cx="55026" cy="46038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9" name="Line 59"/>
          <p:cNvSpPr>
            <a:spLocks noChangeShapeType="1"/>
          </p:cNvSpPr>
          <p:nvPr/>
        </p:nvSpPr>
        <p:spPr bwMode="auto">
          <a:xfrm flipV="1">
            <a:off x="9957622" y="4173476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0" name="Rectangle 60"/>
          <p:cNvSpPr>
            <a:spLocks noChangeArrowheads="1"/>
          </p:cNvSpPr>
          <p:nvPr/>
        </p:nvSpPr>
        <p:spPr bwMode="auto">
          <a:xfrm>
            <a:off x="1940732" y="1752539"/>
            <a:ext cx="148147" cy="1206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1" name="Line 61"/>
          <p:cNvSpPr>
            <a:spLocks noChangeShapeType="1"/>
          </p:cNvSpPr>
          <p:nvPr/>
        </p:nvSpPr>
        <p:spPr bwMode="auto">
          <a:xfrm flipV="1">
            <a:off x="1995758" y="1752539"/>
            <a:ext cx="0" cy="4445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2" name="Line 62"/>
          <p:cNvSpPr>
            <a:spLocks noChangeShapeType="1"/>
          </p:cNvSpPr>
          <p:nvPr/>
        </p:nvSpPr>
        <p:spPr bwMode="auto">
          <a:xfrm>
            <a:off x="1995758" y="1796990"/>
            <a:ext cx="0" cy="46037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3" name="Line 63"/>
          <p:cNvSpPr>
            <a:spLocks noChangeShapeType="1"/>
          </p:cNvSpPr>
          <p:nvPr/>
        </p:nvSpPr>
        <p:spPr bwMode="auto">
          <a:xfrm flipH="1">
            <a:off x="1940732" y="1796989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4" name="Line 64"/>
          <p:cNvSpPr>
            <a:spLocks noChangeShapeType="1"/>
          </p:cNvSpPr>
          <p:nvPr/>
        </p:nvSpPr>
        <p:spPr bwMode="auto">
          <a:xfrm>
            <a:off x="1995758" y="1796989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5" name="Rectangle 65"/>
          <p:cNvSpPr>
            <a:spLocks noChangeArrowheads="1"/>
          </p:cNvSpPr>
          <p:nvPr/>
        </p:nvSpPr>
        <p:spPr bwMode="auto">
          <a:xfrm>
            <a:off x="4588337" y="1722376"/>
            <a:ext cx="148147" cy="1206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6" name="Line 66"/>
          <p:cNvSpPr>
            <a:spLocks noChangeShapeType="1"/>
          </p:cNvSpPr>
          <p:nvPr/>
        </p:nvSpPr>
        <p:spPr bwMode="auto">
          <a:xfrm flipV="1">
            <a:off x="4643362" y="1722376"/>
            <a:ext cx="0" cy="4445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7" name="Line 67"/>
          <p:cNvSpPr>
            <a:spLocks noChangeShapeType="1"/>
          </p:cNvSpPr>
          <p:nvPr/>
        </p:nvSpPr>
        <p:spPr bwMode="auto">
          <a:xfrm>
            <a:off x="4643362" y="1766826"/>
            <a:ext cx="0" cy="46038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8" name="Line 68"/>
          <p:cNvSpPr>
            <a:spLocks noChangeShapeType="1"/>
          </p:cNvSpPr>
          <p:nvPr/>
        </p:nvSpPr>
        <p:spPr bwMode="auto">
          <a:xfrm flipH="1">
            <a:off x="4588337" y="1766826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69" name="Line 69"/>
          <p:cNvSpPr>
            <a:spLocks noChangeShapeType="1"/>
          </p:cNvSpPr>
          <p:nvPr/>
        </p:nvSpPr>
        <p:spPr bwMode="auto">
          <a:xfrm>
            <a:off x="4643363" y="1766826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0" name="Rectangle 70"/>
          <p:cNvSpPr>
            <a:spLocks noChangeArrowheads="1"/>
          </p:cNvSpPr>
          <p:nvPr/>
        </p:nvSpPr>
        <p:spPr bwMode="auto">
          <a:xfrm>
            <a:off x="7252873" y="1843026"/>
            <a:ext cx="150263" cy="1206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1" name="Line 71"/>
          <p:cNvSpPr>
            <a:spLocks noChangeShapeType="1"/>
          </p:cNvSpPr>
          <p:nvPr/>
        </p:nvSpPr>
        <p:spPr bwMode="auto">
          <a:xfrm flipV="1">
            <a:off x="7310015" y="1843026"/>
            <a:ext cx="0" cy="46038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2" name="Line 72"/>
          <p:cNvSpPr>
            <a:spLocks noChangeShapeType="1"/>
          </p:cNvSpPr>
          <p:nvPr/>
        </p:nvSpPr>
        <p:spPr bwMode="auto">
          <a:xfrm>
            <a:off x="7310015" y="1889064"/>
            <a:ext cx="0" cy="4445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3" name="Line 73"/>
          <p:cNvSpPr>
            <a:spLocks noChangeShapeType="1"/>
          </p:cNvSpPr>
          <p:nvPr/>
        </p:nvSpPr>
        <p:spPr bwMode="auto">
          <a:xfrm flipH="1">
            <a:off x="7252873" y="1889064"/>
            <a:ext cx="57142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4" name="Line 74"/>
          <p:cNvSpPr>
            <a:spLocks noChangeShapeType="1"/>
          </p:cNvSpPr>
          <p:nvPr/>
        </p:nvSpPr>
        <p:spPr bwMode="auto">
          <a:xfrm>
            <a:off x="7310016" y="1889064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5" name="Rectangle 75"/>
          <p:cNvSpPr>
            <a:spLocks noChangeArrowheads="1"/>
          </p:cNvSpPr>
          <p:nvPr/>
        </p:nvSpPr>
        <p:spPr bwMode="auto">
          <a:xfrm>
            <a:off x="9902596" y="3325751"/>
            <a:ext cx="148147" cy="1206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6" name="Line 76"/>
          <p:cNvSpPr>
            <a:spLocks noChangeShapeType="1"/>
          </p:cNvSpPr>
          <p:nvPr/>
        </p:nvSpPr>
        <p:spPr bwMode="auto">
          <a:xfrm flipV="1">
            <a:off x="9957621" y="3325751"/>
            <a:ext cx="0" cy="46038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7" name="Line 77"/>
          <p:cNvSpPr>
            <a:spLocks noChangeShapeType="1"/>
          </p:cNvSpPr>
          <p:nvPr/>
        </p:nvSpPr>
        <p:spPr bwMode="auto">
          <a:xfrm>
            <a:off x="9957621" y="3371789"/>
            <a:ext cx="0" cy="4445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8" name="Line 78"/>
          <p:cNvSpPr>
            <a:spLocks noChangeShapeType="1"/>
          </p:cNvSpPr>
          <p:nvPr/>
        </p:nvSpPr>
        <p:spPr bwMode="auto">
          <a:xfrm flipH="1">
            <a:off x="9902596" y="3371789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79" name="Line 79"/>
          <p:cNvSpPr>
            <a:spLocks noChangeShapeType="1"/>
          </p:cNvSpPr>
          <p:nvPr/>
        </p:nvSpPr>
        <p:spPr bwMode="auto">
          <a:xfrm>
            <a:off x="9957622" y="3371789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0" name="Rectangle 80"/>
          <p:cNvSpPr>
            <a:spLocks noChangeArrowheads="1"/>
          </p:cNvSpPr>
          <p:nvPr/>
        </p:nvSpPr>
        <p:spPr bwMode="auto">
          <a:xfrm>
            <a:off x="1940732" y="1827151"/>
            <a:ext cx="148147" cy="122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1" name="Line 81"/>
          <p:cNvSpPr>
            <a:spLocks noChangeShapeType="1"/>
          </p:cNvSpPr>
          <p:nvPr/>
        </p:nvSpPr>
        <p:spPr bwMode="auto">
          <a:xfrm flipH="1" flipV="1">
            <a:off x="1940732" y="1827151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2" name="Line 82"/>
          <p:cNvSpPr>
            <a:spLocks noChangeShapeType="1"/>
          </p:cNvSpPr>
          <p:nvPr/>
        </p:nvSpPr>
        <p:spPr bwMode="auto">
          <a:xfrm>
            <a:off x="1995758" y="1873190"/>
            <a:ext cx="55026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3" name="Line 83"/>
          <p:cNvSpPr>
            <a:spLocks noChangeShapeType="1"/>
          </p:cNvSpPr>
          <p:nvPr/>
        </p:nvSpPr>
        <p:spPr bwMode="auto">
          <a:xfrm flipH="1">
            <a:off x="1940732" y="1873190"/>
            <a:ext cx="55026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4" name="Line 84"/>
          <p:cNvSpPr>
            <a:spLocks noChangeShapeType="1"/>
          </p:cNvSpPr>
          <p:nvPr/>
        </p:nvSpPr>
        <p:spPr bwMode="auto">
          <a:xfrm flipV="1">
            <a:off x="1995758" y="1827151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5" name="Line 85"/>
          <p:cNvSpPr>
            <a:spLocks noChangeShapeType="1"/>
          </p:cNvSpPr>
          <p:nvPr/>
        </p:nvSpPr>
        <p:spPr bwMode="auto">
          <a:xfrm flipV="1">
            <a:off x="1995758" y="1827151"/>
            <a:ext cx="0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6" name="Line 86"/>
          <p:cNvSpPr>
            <a:spLocks noChangeShapeType="1"/>
          </p:cNvSpPr>
          <p:nvPr/>
        </p:nvSpPr>
        <p:spPr bwMode="auto">
          <a:xfrm>
            <a:off x="1995758" y="1873190"/>
            <a:ext cx="0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7" name="Rectangle 87"/>
          <p:cNvSpPr>
            <a:spLocks noChangeArrowheads="1"/>
          </p:cNvSpPr>
          <p:nvPr/>
        </p:nvSpPr>
        <p:spPr bwMode="auto">
          <a:xfrm>
            <a:off x="4588337" y="1843026"/>
            <a:ext cx="148147" cy="1206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8" name="Line 88"/>
          <p:cNvSpPr>
            <a:spLocks noChangeShapeType="1"/>
          </p:cNvSpPr>
          <p:nvPr/>
        </p:nvSpPr>
        <p:spPr bwMode="auto">
          <a:xfrm flipH="1" flipV="1">
            <a:off x="4588337" y="1843026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89" name="Line 89"/>
          <p:cNvSpPr>
            <a:spLocks noChangeShapeType="1"/>
          </p:cNvSpPr>
          <p:nvPr/>
        </p:nvSpPr>
        <p:spPr bwMode="auto">
          <a:xfrm>
            <a:off x="4643363" y="1889064"/>
            <a:ext cx="55026" cy="44450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0" name="Line 90"/>
          <p:cNvSpPr>
            <a:spLocks noChangeShapeType="1"/>
          </p:cNvSpPr>
          <p:nvPr/>
        </p:nvSpPr>
        <p:spPr bwMode="auto">
          <a:xfrm flipH="1">
            <a:off x="4588337" y="1889064"/>
            <a:ext cx="55026" cy="44450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1" name="Line 91"/>
          <p:cNvSpPr>
            <a:spLocks noChangeShapeType="1"/>
          </p:cNvSpPr>
          <p:nvPr/>
        </p:nvSpPr>
        <p:spPr bwMode="auto">
          <a:xfrm flipV="1">
            <a:off x="4643363" y="1843026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2" name="Line 92"/>
          <p:cNvSpPr>
            <a:spLocks noChangeShapeType="1"/>
          </p:cNvSpPr>
          <p:nvPr/>
        </p:nvSpPr>
        <p:spPr bwMode="auto">
          <a:xfrm flipV="1">
            <a:off x="4643362" y="1843026"/>
            <a:ext cx="0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3" name="Line 93"/>
          <p:cNvSpPr>
            <a:spLocks noChangeShapeType="1"/>
          </p:cNvSpPr>
          <p:nvPr/>
        </p:nvSpPr>
        <p:spPr bwMode="auto">
          <a:xfrm>
            <a:off x="4643362" y="1889064"/>
            <a:ext cx="0" cy="44450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4" name="Rectangle 94"/>
          <p:cNvSpPr>
            <a:spLocks noChangeArrowheads="1"/>
          </p:cNvSpPr>
          <p:nvPr/>
        </p:nvSpPr>
        <p:spPr bwMode="auto">
          <a:xfrm>
            <a:off x="7252873" y="1827151"/>
            <a:ext cx="150263" cy="122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5" name="Line 95"/>
          <p:cNvSpPr>
            <a:spLocks noChangeShapeType="1"/>
          </p:cNvSpPr>
          <p:nvPr/>
        </p:nvSpPr>
        <p:spPr bwMode="auto">
          <a:xfrm flipH="1" flipV="1">
            <a:off x="7252873" y="1827151"/>
            <a:ext cx="57142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6" name="Line 96"/>
          <p:cNvSpPr>
            <a:spLocks noChangeShapeType="1"/>
          </p:cNvSpPr>
          <p:nvPr/>
        </p:nvSpPr>
        <p:spPr bwMode="auto">
          <a:xfrm>
            <a:off x="7310016" y="1873190"/>
            <a:ext cx="55026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7" name="Line 97"/>
          <p:cNvSpPr>
            <a:spLocks noChangeShapeType="1"/>
          </p:cNvSpPr>
          <p:nvPr/>
        </p:nvSpPr>
        <p:spPr bwMode="auto">
          <a:xfrm flipH="1">
            <a:off x="7252873" y="1873190"/>
            <a:ext cx="57142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8" name="Line 98"/>
          <p:cNvSpPr>
            <a:spLocks noChangeShapeType="1"/>
          </p:cNvSpPr>
          <p:nvPr/>
        </p:nvSpPr>
        <p:spPr bwMode="auto">
          <a:xfrm flipV="1">
            <a:off x="7310016" y="1827151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99" name="Line 99"/>
          <p:cNvSpPr>
            <a:spLocks noChangeShapeType="1"/>
          </p:cNvSpPr>
          <p:nvPr/>
        </p:nvSpPr>
        <p:spPr bwMode="auto">
          <a:xfrm flipV="1">
            <a:off x="7310015" y="1827151"/>
            <a:ext cx="0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0" name="Line 100"/>
          <p:cNvSpPr>
            <a:spLocks noChangeShapeType="1"/>
          </p:cNvSpPr>
          <p:nvPr/>
        </p:nvSpPr>
        <p:spPr bwMode="auto">
          <a:xfrm>
            <a:off x="7310015" y="1873190"/>
            <a:ext cx="0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1" name="Rectangle 101"/>
          <p:cNvSpPr>
            <a:spLocks noChangeArrowheads="1"/>
          </p:cNvSpPr>
          <p:nvPr/>
        </p:nvSpPr>
        <p:spPr bwMode="auto">
          <a:xfrm>
            <a:off x="9902596" y="2054165"/>
            <a:ext cx="148147" cy="1222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2" name="Line 102"/>
          <p:cNvSpPr>
            <a:spLocks noChangeShapeType="1"/>
          </p:cNvSpPr>
          <p:nvPr/>
        </p:nvSpPr>
        <p:spPr bwMode="auto">
          <a:xfrm flipH="1" flipV="1">
            <a:off x="9902596" y="2054165"/>
            <a:ext cx="55026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3" name="Line 103"/>
          <p:cNvSpPr>
            <a:spLocks noChangeShapeType="1"/>
          </p:cNvSpPr>
          <p:nvPr/>
        </p:nvSpPr>
        <p:spPr bwMode="auto">
          <a:xfrm>
            <a:off x="9957622" y="2100201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4" name="Line 104"/>
          <p:cNvSpPr>
            <a:spLocks noChangeShapeType="1"/>
          </p:cNvSpPr>
          <p:nvPr/>
        </p:nvSpPr>
        <p:spPr bwMode="auto">
          <a:xfrm flipH="1">
            <a:off x="9902596" y="2100201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5" name="Line 105"/>
          <p:cNvSpPr>
            <a:spLocks noChangeShapeType="1"/>
          </p:cNvSpPr>
          <p:nvPr/>
        </p:nvSpPr>
        <p:spPr bwMode="auto">
          <a:xfrm flipV="1">
            <a:off x="9957622" y="2054165"/>
            <a:ext cx="55026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6" name="Line 106"/>
          <p:cNvSpPr>
            <a:spLocks noChangeShapeType="1"/>
          </p:cNvSpPr>
          <p:nvPr/>
        </p:nvSpPr>
        <p:spPr bwMode="auto">
          <a:xfrm flipV="1">
            <a:off x="9957621" y="2054165"/>
            <a:ext cx="0" cy="460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7" name="Line 107"/>
          <p:cNvSpPr>
            <a:spLocks noChangeShapeType="1"/>
          </p:cNvSpPr>
          <p:nvPr/>
        </p:nvSpPr>
        <p:spPr bwMode="auto">
          <a:xfrm>
            <a:off x="9957621" y="2100201"/>
            <a:ext cx="0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08" name="Rectangle 108"/>
          <p:cNvSpPr>
            <a:spLocks noChangeArrowheads="1"/>
          </p:cNvSpPr>
          <p:nvPr/>
        </p:nvSpPr>
        <p:spPr bwMode="auto">
          <a:xfrm>
            <a:off x="1585178" y="4233802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0</a:t>
            </a:r>
            <a:endParaRPr lang="de-DE" altLang="de-DE"/>
          </a:p>
        </p:txBody>
      </p:sp>
      <p:sp>
        <p:nvSpPr>
          <p:cNvPr id="179309" name="Rectangle 109"/>
          <p:cNvSpPr>
            <a:spLocks noChangeArrowheads="1"/>
          </p:cNvSpPr>
          <p:nvPr/>
        </p:nvSpPr>
        <p:spPr bwMode="auto">
          <a:xfrm>
            <a:off x="1250788" y="3492440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100</a:t>
            </a:r>
            <a:endParaRPr lang="de-DE" altLang="de-DE"/>
          </a:p>
        </p:txBody>
      </p:sp>
      <p:sp>
        <p:nvSpPr>
          <p:cNvPr id="179310" name="Rectangle 110"/>
          <p:cNvSpPr>
            <a:spLocks noChangeArrowheads="1"/>
          </p:cNvSpPr>
          <p:nvPr/>
        </p:nvSpPr>
        <p:spPr bwMode="auto">
          <a:xfrm>
            <a:off x="1250788" y="2765365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200</a:t>
            </a:r>
            <a:endParaRPr lang="de-DE" altLang="de-DE"/>
          </a:p>
        </p:txBody>
      </p:sp>
      <p:sp>
        <p:nvSpPr>
          <p:cNvPr id="179311" name="Rectangle 111"/>
          <p:cNvSpPr>
            <a:spLocks noChangeArrowheads="1"/>
          </p:cNvSpPr>
          <p:nvPr/>
        </p:nvSpPr>
        <p:spPr bwMode="auto">
          <a:xfrm>
            <a:off x="1250788" y="2024002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300</a:t>
            </a:r>
            <a:endParaRPr lang="de-DE" altLang="de-DE"/>
          </a:p>
        </p:txBody>
      </p:sp>
      <p:sp>
        <p:nvSpPr>
          <p:cNvPr id="179312" name="Rectangle 112"/>
          <p:cNvSpPr>
            <a:spLocks noChangeArrowheads="1"/>
          </p:cNvSpPr>
          <p:nvPr/>
        </p:nvSpPr>
        <p:spPr bwMode="auto">
          <a:xfrm>
            <a:off x="1250788" y="1282640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400</a:t>
            </a:r>
            <a:endParaRPr lang="de-DE" altLang="de-DE"/>
          </a:p>
        </p:txBody>
      </p:sp>
      <p:sp>
        <p:nvSpPr>
          <p:cNvPr id="179313" name="Rectangle 113"/>
          <p:cNvSpPr>
            <a:spLocks noChangeArrowheads="1"/>
          </p:cNvSpPr>
          <p:nvPr/>
        </p:nvSpPr>
        <p:spPr bwMode="auto">
          <a:xfrm>
            <a:off x="1921683" y="459734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0</a:t>
            </a:r>
            <a:endParaRPr lang="de-DE" altLang="de-DE"/>
          </a:p>
        </p:txBody>
      </p:sp>
      <p:sp>
        <p:nvSpPr>
          <p:cNvPr id="179314" name="Rectangle 114"/>
          <p:cNvSpPr>
            <a:spLocks noChangeArrowheads="1"/>
          </p:cNvSpPr>
          <p:nvPr/>
        </p:nvSpPr>
        <p:spPr bwMode="auto">
          <a:xfrm>
            <a:off x="4306857" y="4597340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2000</a:t>
            </a:r>
            <a:endParaRPr lang="de-DE" altLang="de-DE"/>
          </a:p>
        </p:txBody>
      </p:sp>
      <p:sp>
        <p:nvSpPr>
          <p:cNvPr id="179315" name="Rectangle 115"/>
          <p:cNvSpPr>
            <a:spLocks noChangeArrowheads="1"/>
          </p:cNvSpPr>
          <p:nvPr/>
        </p:nvSpPr>
        <p:spPr bwMode="auto">
          <a:xfrm>
            <a:off x="6973509" y="4597340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4000</a:t>
            </a:r>
            <a:endParaRPr lang="de-DE" altLang="de-DE"/>
          </a:p>
        </p:txBody>
      </p:sp>
      <p:sp>
        <p:nvSpPr>
          <p:cNvPr id="179316" name="Rectangle 116"/>
          <p:cNvSpPr>
            <a:spLocks noChangeArrowheads="1"/>
          </p:cNvSpPr>
          <p:nvPr/>
        </p:nvSpPr>
        <p:spPr bwMode="auto">
          <a:xfrm>
            <a:off x="9621114" y="4597340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900" b="1">
                <a:solidFill>
                  <a:srgbClr val="000000"/>
                </a:solidFill>
                <a:latin typeface="Stone Sans" pitchFamily="34" charset="0"/>
              </a:rPr>
              <a:t>8000</a:t>
            </a:r>
            <a:endParaRPr lang="de-DE" altLang="de-DE"/>
          </a:p>
        </p:txBody>
      </p:sp>
      <p:sp>
        <p:nvSpPr>
          <p:cNvPr id="179317" name="Rectangle 117"/>
          <p:cNvSpPr>
            <a:spLocks noChangeArrowheads="1"/>
          </p:cNvSpPr>
          <p:nvPr/>
        </p:nvSpPr>
        <p:spPr bwMode="auto">
          <a:xfrm>
            <a:off x="1968244" y="3579751"/>
            <a:ext cx="4895213" cy="681038"/>
          </a:xfrm>
          <a:prstGeom prst="rect">
            <a:avLst/>
          </a:prstGeom>
          <a:solidFill>
            <a:srgbClr val="FFFF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18" name="Line 118"/>
          <p:cNvSpPr>
            <a:spLocks noChangeShapeType="1"/>
          </p:cNvSpPr>
          <p:nvPr/>
        </p:nvSpPr>
        <p:spPr bwMode="auto">
          <a:xfrm>
            <a:off x="2135440" y="3719451"/>
            <a:ext cx="503701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19" name="Rectangle 119"/>
          <p:cNvSpPr>
            <a:spLocks noChangeArrowheads="1"/>
          </p:cNvSpPr>
          <p:nvPr/>
        </p:nvSpPr>
        <p:spPr bwMode="auto">
          <a:xfrm>
            <a:off x="2321683" y="3673414"/>
            <a:ext cx="148147" cy="1206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0" name="Line 120"/>
          <p:cNvSpPr>
            <a:spLocks noChangeShapeType="1"/>
          </p:cNvSpPr>
          <p:nvPr/>
        </p:nvSpPr>
        <p:spPr bwMode="auto">
          <a:xfrm flipH="1" flipV="1">
            <a:off x="2321683" y="3673415"/>
            <a:ext cx="55026" cy="46037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1" name="Line 121"/>
          <p:cNvSpPr>
            <a:spLocks noChangeShapeType="1"/>
          </p:cNvSpPr>
          <p:nvPr/>
        </p:nvSpPr>
        <p:spPr bwMode="auto">
          <a:xfrm>
            <a:off x="2376708" y="3719451"/>
            <a:ext cx="57142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2" name="Line 122"/>
          <p:cNvSpPr>
            <a:spLocks noChangeShapeType="1"/>
          </p:cNvSpPr>
          <p:nvPr/>
        </p:nvSpPr>
        <p:spPr bwMode="auto">
          <a:xfrm flipH="1">
            <a:off x="2321683" y="3719451"/>
            <a:ext cx="55026" cy="44450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3" name="Line 123"/>
          <p:cNvSpPr>
            <a:spLocks noChangeShapeType="1"/>
          </p:cNvSpPr>
          <p:nvPr/>
        </p:nvSpPr>
        <p:spPr bwMode="auto">
          <a:xfrm flipV="1">
            <a:off x="2376708" y="3673415"/>
            <a:ext cx="57142" cy="46037"/>
          </a:xfrm>
          <a:prstGeom prst="lin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4" name="Rectangle 124"/>
          <p:cNvSpPr>
            <a:spLocks noChangeArrowheads="1"/>
          </p:cNvSpPr>
          <p:nvPr/>
        </p:nvSpPr>
        <p:spPr bwMode="auto">
          <a:xfrm>
            <a:off x="2694167" y="3597215"/>
            <a:ext cx="26257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600" b="1" dirty="0" err="1">
                <a:solidFill>
                  <a:srgbClr val="000000"/>
                </a:solidFill>
                <a:latin typeface="Stone Sans" pitchFamily="34" charset="0"/>
              </a:rPr>
              <a:t>r</a:t>
            </a:r>
            <a:r>
              <a:rPr lang="de-DE" altLang="de-DE" sz="1600" b="1" dirty="0" err="1" smtClean="0">
                <a:solidFill>
                  <a:srgbClr val="000000"/>
                </a:solidFill>
                <a:latin typeface="Stone Sans" pitchFamily="34" charset="0"/>
              </a:rPr>
              <a:t>eference</a:t>
            </a:r>
            <a:r>
              <a:rPr lang="de-DE" altLang="de-DE" sz="1600" b="1" dirty="0" smtClean="0">
                <a:solidFill>
                  <a:srgbClr val="000000"/>
                </a:solidFill>
                <a:latin typeface="Stone Sans" pitchFamily="34" charset="0"/>
              </a:rPr>
              <a:t> </a:t>
            </a:r>
            <a:r>
              <a:rPr lang="de-DE" altLang="de-DE" sz="1600" b="1" dirty="0">
                <a:solidFill>
                  <a:srgbClr val="000000"/>
                </a:solidFill>
                <a:latin typeface="Stone Sans" pitchFamily="34" charset="0"/>
              </a:rPr>
              <a:t>(</a:t>
            </a:r>
            <a:r>
              <a:rPr lang="de-DE" altLang="de-DE" sz="1600" b="1" dirty="0" smtClean="0">
                <a:solidFill>
                  <a:srgbClr val="000000"/>
                </a:solidFill>
                <a:latin typeface="Stone Sans" pitchFamily="34" charset="0"/>
              </a:rPr>
              <a:t>not </a:t>
            </a:r>
            <a:r>
              <a:rPr lang="de-DE" altLang="de-DE" sz="1600" b="1" dirty="0" err="1" smtClean="0">
                <a:solidFill>
                  <a:srgbClr val="000000"/>
                </a:solidFill>
                <a:latin typeface="Stone Sans" pitchFamily="34" charset="0"/>
              </a:rPr>
              <a:t>restabilized</a:t>
            </a:r>
            <a:r>
              <a:rPr lang="de-DE" altLang="de-DE" sz="1600" b="1" dirty="0" smtClean="0">
                <a:solidFill>
                  <a:srgbClr val="000000"/>
                </a:solidFill>
                <a:latin typeface="Stone Sans" pitchFamily="34" charset="0"/>
              </a:rPr>
              <a:t>)</a:t>
            </a:r>
            <a:endParaRPr lang="de-DE" altLang="de-DE" dirty="0"/>
          </a:p>
        </p:txBody>
      </p:sp>
      <p:sp>
        <p:nvSpPr>
          <p:cNvPr id="179325" name="Line 125"/>
          <p:cNvSpPr>
            <a:spLocks noChangeShapeType="1"/>
          </p:cNvSpPr>
          <p:nvPr/>
        </p:nvSpPr>
        <p:spPr bwMode="auto">
          <a:xfrm>
            <a:off x="2135440" y="3900426"/>
            <a:ext cx="503701" cy="0"/>
          </a:xfrm>
          <a:prstGeom prst="line">
            <a:avLst/>
          </a:prstGeom>
          <a:noFill/>
          <a:ln w="412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6" name="Rectangle 126"/>
          <p:cNvSpPr>
            <a:spLocks noChangeArrowheads="1"/>
          </p:cNvSpPr>
          <p:nvPr/>
        </p:nvSpPr>
        <p:spPr bwMode="auto">
          <a:xfrm>
            <a:off x="2321683" y="3855976"/>
            <a:ext cx="148147" cy="1206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7" name="Line 127"/>
          <p:cNvSpPr>
            <a:spLocks noChangeShapeType="1"/>
          </p:cNvSpPr>
          <p:nvPr/>
        </p:nvSpPr>
        <p:spPr bwMode="auto">
          <a:xfrm flipV="1">
            <a:off x="2376708" y="3855976"/>
            <a:ext cx="0" cy="4445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8" name="Line 128"/>
          <p:cNvSpPr>
            <a:spLocks noChangeShapeType="1"/>
          </p:cNvSpPr>
          <p:nvPr/>
        </p:nvSpPr>
        <p:spPr bwMode="auto">
          <a:xfrm>
            <a:off x="2376708" y="3900426"/>
            <a:ext cx="0" cy="46038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29" name="Line 129"/>
          <p:cNvSpPr>
            <a:spLocks noChangeShapeType="1"/>
          </p:cNvSpPr>
          <p:nvPr/>
        </p:nvSpPr>
        <p:spPr bwMode="auto">
          <a:xfrm flipH="1">
            <a:off x="2321683" y="3900426"/>
            <a:ext cx="55026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0" name="Line 130"/>
          <p:cNvSpPr>
            <a:spLocks noChangeShapeType="1"/>
          </p:cNvSpPr>
          <p:nvPr/>
        </p:nvSpPr>
        <p:spPr bwMode="auto">
          <a:xfrm>
            <a:off x="2376708" y="3900426"/>
            <a:ext cx="57142" cy="0"/>
          </a:xfrm>
          <a:prstGeom prst="line">
            <a:avLst/>
          </a:prstGeom>
          <a:noFill/>
          <a:ln w="14288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1" name="Rectangle 131"/>
          <p:cNvSpPr>
            <a:spLocks noChangeArrowheads="1"/>
          </p:cNvSpPr>
          <p:nvPr/>
        </p:nvSpPr>
        <p:spPr bwMode="auto">
          <a:xfrm>
            <a:off x="2694167" y="3779777"/>
            <a:ext cx="28661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600" b="1" dirty="0">
                <a:solidFill>
                  <a:srgbClr val="000000"/>
                </a:solidFill>
                <a:latin typeface="Stone Sans" pitchFamily="34" charset="0"/>
              </a:rPr>
              <a:t>0.20 % </a:t>
            </a:r>
            <a:r>
              <a:rPr lang="de-DE" altLang="de-DE" sz="1600" b="1" dirty="0" err="1" smtClean="0">
                <a:solidFill>
                  <a:srgbClr val="000000"/>
                </a:solidFill>
                <a:latin typeface="Stone Sans" pitchFamily="34" charset="0"/>
              </a:rPr>
              <a:t>stabilizer</a:t>
            </a:r>
            <a:r>
              <a:rPr lang="de-DE" altLang="de-DE" sz="1600" b="1" dirty="0" smtClean="0">
                <a:solidFill>
                  <a:srgbClr val="000000"/>
                </a:solidFill>
                <a:latin typeface="Stone Sans" pitchFamily="34" charset="0"/>
              </a:rPr>
              <a:t> </a:t>
            </a:r>
            <a:r>
              <a:rPr lang="de-DE" altLang="de-DE" sz="1600" b="1" dirty="0" err="1" smtClean="0">
                <a:solidFill>
                  <a:srgbClr val="000000"/>
                </a:solidFill>
                <a:latin typeface="Stone Sans" pitchFamily="34" charset="0"/>
              </a:rPr>
              <a:t>combination</a:t>
            </a:r>
            <a:endParaRPr lang="de-DE" altLang="de-DE" dirty="0"/>
          </a:p>
        </p:txBody>
      </p:sp>
      <p:sp>
        <p:nvSpPr>
          <p:cNvPr id="179332" name="Line 132"/>
          <p:cNvSpPr>
            <a:spLocks noChangeShapeType="1"/>
          </p:cNvSpPr>
          <p:nvPr/>
        </p:nvSpPr>
        <p:spPr bwMode="auto">
          <a:xfrm>
            <a:off x="2135440" y="4082989"/>
            <a:ext cx="503701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3" name="Rectangle 133"/>
          <p:cNvSpPr>
            <a:spLocks noChangeArrowheads="1"/>
          </p:cNvSpPr>
          <p:nvPr/>
        </p:nvSpPr>
        <p:spPr bwMode="auto">
          <a:xfrm>
            <a:off x="2321683" y="4036951"/>
            <a:ext cx="148147" cy="1206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4" name="Line 134"/>
          <p:cNvSpPr>
            <a:spLocks noChangeShapeType="1"/>
          </p:cNvSpPr>
          <p:nvPr/>
        </p:nvSpPr>
        <p:spPr bwMode="auto">
          <a:xfrm flipH="1" flipV="1">
            <a:off x="2321683" y="4036951"/>
            <a:ext cx="55026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5" name="Line 135"/>
          <p:cNvSpPr>
            <a:spLocks noChangeShapeType="1"/>
          </p:cNvSpPr>
          <p:nvPr/>
        </p:nvSpPr>
        <p:spPr bwMode="auto">
          <a:xfrm>
            <a:off x="2376708" y="4082989"/>
            <a:ext cx="57142" cy="44450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6" name="Line 136"/>
          <p:cNvSpPr>
            <a:spLocks noChangeShapeType="1"/>
          </p:cNvSpPr>
          <p:nvPr/>
        </p:nvSpPr>
        <p:spPr bwMode="auto">
          <a:xfrm flipH="1">
            <a:off x="2321683" y="4082989"/>
            <a:ext cx="55026" cy="44450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7" name="Line 137"/>
          <p:cNvSpPr>
            <a:spLocks noChangeShapeType="1"/>
          </p:cNvSpPr>
          <p:nvPr/>
        </p:nvSpPr>
        <p:spPr bwMode="auto">
          <a:xfrm flipV="1">
            <a:off x="2376708" y="4036951"/>
            <a:ext cx="57142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8" name="Line 138"/>
          <p:cNvSpPr>
            <a:spLocks noChangeShapeType="1"/>
          </p:cNvSpPr>
          <p:nvPr/>
        </p:nvSpPr>
        <p:spPr bwMode="auto">
          <a:xfrm flipV="1">
            <a:off x="2376708" y="4036951"/>
            <a:ext cx="0" cy="460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39" name="Line 139"/>
          <p:cNvSpPr>
            <a:spLocks noChangeShapeType="1"/>
          </p:cNvSpPr>
          <p:nvPr/>
        </p:nvSpPr>
        <p:spPr bwMode="auto">
          <a:xfrm>
            <a:off x="2376708" y="4082989"/>
            <a:ext cx="0" cy="44450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40" name="Rectangle 140"/>
          <p:cNvSpPr>
            <a:spLocks noChangeArrowheads="1"/>
          </p:cNvSpPr>
          <p:nvPr/>
        </p:nvSpPr>
        <p:spPr bwMode="auto">
          <a:xfrm>
            <a:off x="2694167" y="3960752"/>
            <a:ext cx="28661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600" b="1" dirty="0">
                <a:solidFill>
                  <a:srgbClr val="000000"/>
                </a:solidFill>
                <a:latin typeface="Stone Sans" pitchFamily="34" charset="0"/>
              </a:rPr>
              <a:t>0.40 % </a:t>
            </a:r>
            <a:r>
              <a:rPr lang="de-DE" altLang="de-DE" sz="1600" b="1" dirty="0" err="1" smtClean="0">
                <a:solidFill>
                  <a:srgbClr val="000000"/>
                </a:solidFill>
                <a:latin typeface="Stone Sans" pitchFamily="34" charset="0"/>
              </a:rPr>
              <a:t>stabilizer</a:t>
            </a:r>
            <a:r>
              <a:rPr lang="de-DE" altLang="de-DE" sz="1600" b="1" dirty="0" smtClean="0">
                <a:solidFill>
                  <a:srgbClr val="000000"/>
                </a:solidFill>
                <a:latin typeface="Stone Sans" pitchFamily="34" charset="0"/>
              </a:rPr>
              <a:t> </a:t>
            </a:r>
            <a:r>
              <a:rPr lang="de-DE" altLang="de-DE" sz="1600" b="1" dirty="0" err="1" smtClean="0">
                <a:solidFill>
                  <a:srgbClr val="000000"/>
                </a:solidFill>
                <a:latin typeface="Stone Sans" pitchFamily="34" charset="0"/>
              </a:rPr>
              <a:t>combination</a:t>
            </a:r>
            <a:endParaRPr lang="de-DE" altLang="de-DE" dirty="0"/>
          </a:p>
        </p:txBody>
      </p:sp>
      <p:sp>
        <p:nvSpPr>
          <p:cNvPr id="179341" name="Text Box 141"/>
          <p:cNvSpPr txBox="1">
            <a:spLocks noChangeArrowheads="1"/>
          </p:cNvSpPr>
          <p:nvPr/>
        </p:nvSpPr>
        <p:spPr bwMode="auto">
          <a:xfrm>
            <a:off x="8302603" y="4156014"/>
            <a:ext cx="50526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/ / /</a:t>
            </a:r>
          </a:p>
        </p:txBody>
      </p:sp>
      <p:sp>
        <p:nvSpPr>
          <p:cNvPr id="179342" name="Text Box 142"/>
          <p:cNvSpPr txBox="1">
            <a:spLocks noChangeArrowheads="1"/>
          </p:cNvSpPr>
          <p:nvPr/>
        </p:nvSpPr>
        <p:spPr bwMode="auto">
          <a:xfrm>
            <a:off x="8302603" y="1276289"/>
            <a:ext cx="50526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/ / /</a:t>
            </a:r>
          </a:p>
        </p:txBody>
      </p:sp>
      <p:sp>
        <p:nvSpPr>
          <p:cNvPr id="179343" name="Line 143"/>
          <p:cNvSpPr>
            <a:spLocks noChangeShapeType="1"/>
          </p:cNvSpPr>
          <p:nvPr/>
        </p:nvSpPr>
        <p:spPr bwMode="auto">
          <a:xfrm>
            <a:off x="1968244" y="2284351"/>
            <a:ext cx="9983018" cy="0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344" name="Text Box 144"/>
          <p:cNvSpPr txBox="1">
            <a:spLocks noChangeArrowheads="1"/>
          </p:cNvSpPr>
          <p:nvPr/>
        </p:nvSpPr>
        <p:spPr bwMode="auto">
          <a:xfrm>
            <a:off x="9965435" y="2284351"/>
            <a:ext cx="171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dirty="0" err="1" smtClean="0"/>
              <a:t>specification</a:t>
            </a: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27951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121279" y="1916832"/>
            <a:ext cx="9649072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Stabilizers</a:t>
            </a:r>
            <a:r>
              <a:rPr lang="de-DE" altLang="de-DE" sz="2400" dirty="0" smtClean="0">
                <a:solidFill>
                  <a:srgbClr val="003366"/>
                </a:solidFill>
              </a:rPr>
              <a:t> / </a:t>
            </a:r>
            <a:r>
              <a:rPr lang="de-DE" altLang="de-DE" sz="2400" dirty="0" err="1">
                <a:solidFill>
                  <a:srgbClr val="003366"/>
                </a:solidFill>
              </a:rPr>
              <a:t>s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tabilizer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systems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to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prevent</a:t>
            </a:r>
            <a:r>
              <a:rPr lang="de-DE" altLang="de-DE" sz="2400" dirty="0" smtClean="0">
                <a:solidFill>
                  <a:srgbClr val="003366"/>
                </a:solidFill>
              </a:rPr>
              <a:t> (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photo</a:t>
            </a:r>
            <a:r>
              <a:rPr lang="de-DE" altLang="de-DE" sz="2400" dirty="0" smtClean="0">
                <a:solidFill>
                  <a:srgbClr val="003366"/>
                </a:solidFill>
              </a:rPr>
              <a:t>)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oxidation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during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processing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and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use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Reactive</a:t>
            </a:r>
            <a:r>
              <a:rPr lang="de-DE" altLang="de-DE" sz="2400" dirty="0" smtClean="0">
                <a:solidFill>
                  <a:srgbClr val="003366"/>
                </a:solidFill>
              </a:rPr>
              <a:t> additives / </a:t>
            </a:r>
            <a:r>
              <a:rPr lang="de-DE" altLang="de-DE" sz="2400" dirty="0" err="1">
                <a:solidFill>
                  <a:srgbClr val="003366"/>
                </a:solidFill>
              </a:rPr>
              <a:t>r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epair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systems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to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increase</a:t>
            </a:r>
            <a:r>
              <a:rPr lang="de-DE" altLang="de-DE" sz="2400" dirty="0" smtClean="0">
                <a:solidFill>
                  <a:srgbClr val="003366"/>
                </a:solidFill>
              </a:rPr>
              <a:t> /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to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adjust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molecular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weight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to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processing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and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application</a:t>
            </a:r>
            <a:endParaRPr lang="de-DE" altLang="de-DE" sz="2400" dirty="0" smtClean="0">
              <a:solidFill>
                <a:srgbClr val="003366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Compatibilizers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based</a:t>
            </a:r>
            <a:r>
              <a:rPr lang="de-DE" altLang="de-DE" sz="2400" dirty="0" smtClean="0">
                <a:solidFill>
                  <a:srgbClr val="003366"/>
                </a:solidFill>
              </a:rPr>
              <a:t> on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functional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polymers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or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minerals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to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cope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with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polymeric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impurities</a:t>
            </a:r>
            <a:r>
              <a:rPr lang="de-DE" altLang="de-DE" sz="2400" dirty="0" smtClean="0">
                <a:solidFill>
                  <a:srgbClr val="003366"/>
                </a:solidFill>
              </a:rPr>
              <a:t> / polymer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blends</a:t>
            </a:r>
            <a:endParaRPr lang="de-DE" altLang="de-DE" sz="2400" dirty="0" smtClean="0">
              <a:solidFill>
                <a:srgbClr val="003366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Odor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neutralizing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agents</a:t>
            </a:r>
            <a:r>
              <a:rPr lang="de-DE" altLang="de-DE" sz="2400" dirty="0" smtClean="0">
                <a:solidFill>
                  <a:srgbClr val="003366"/>
                </a:solidFill>
              </a:rPr>
              <a:t> (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adsorbers</a:t>
            </a:r>
            <a:r>
              <a:rPr lang="de-DE" altLang="de-DE" sz="2400" dirty="0" smtClean="0">
                <a:solidFill>
                  <a:srgbClr val="003366"/>
                </a:solidFill>
              </a:rPr>
              <a:t>,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reactive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molecules</a:t>
            </a:r>
            <a:r>
              <a:rPr lang="de-DE" altLang="de-DE" sz="2400" dirty="0" smtClean="0">
                <a:solidFill>
                  <a:srgbClr val="003366"/>
                </a:solidFill>
              </a:rPr>
              <a:t>)</a:t>
            </a:r>
            <a:endParaRPr lang="de-DE" altLang="de-DE" sz="2400" dirty="0">
              <a:solidFill>
                <a:srgbClr val="00336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26654" y="692696"/>
            <a:ext cx="770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+mj-lt"/>
              </a:rPr>
              <a:t>Commercial Additives </a:t>
            </a:r>
            <a:r>
              <a:rPr lang="de-DE" sz="2800" b="1" dirty="0" err="1" smtClean="0">
                <a:latin typeface="+mj-lt"/>
              </a:rPr>
              <a:t>to</a:t>
            </a:r>
            <a:r>
              <a:rPr lang="de-DE" sz="2800" b="1" dirty="0" smtClean="0">
                <a:latin typeface="+mj-lt"/>
              </a:rPr>
              <a:t> Upgrade </a:t>
            </a:r>
            <a:r>
              <a:rPr lang="de-DE" sz="2800" b="1" dirty="0" err="1">
                <a:latin typeface="+mj-lt"/>
              </a:rPr>
              <a:t>R</a:t>
            </a:r>
            <a:r>
              <a:rPr lang="de-DE" sz="2800" b="1" dirty="0" err="1" smtClean="0">
                <a:latin typeface="+mj-lt"/>
              </a:rPr>
              <a:t>ecyclates</a:t>
            </a:r>
            <a:endParaRPr 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23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4286" y="1412776"/>
            <a:ext cx="9646034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 smtClean="0"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Recyclates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are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more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prone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to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oxidation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and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/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or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photooxidation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than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virgin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polymers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due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to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predamage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and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new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chemical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groups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which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act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as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initiator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sites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for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further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degradation</a:t>
            </a:r>
            <a:endParaRPr lang="de-DE" altLang="de-DE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Impurities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will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furthermore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accelerate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the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(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photo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)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oxidation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process</a:t>
            </a:r>
            <a:endParaRPr lang="de-DE" altLang="de-DE" sz="24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Degree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of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predamage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and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type/</a:t>
            </a:r>
            <a:r>
              <a:rPr lang="de-DE" altLang="de-DE" sz="24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c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oncentration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of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impurities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are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important</a:t>
            </a:r>
            <a:r>
              <a:rPr lang="de-DE" altLang="de-DE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factors</a:t>
            </a:r>
            <a:endParaRPr lang="de-DE" altLang="de-DE" sz="24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 err="1">
                <a:solidFill>
                  <a:srgbClr val="003366"/>
                </a:solidFill>
              </a:rPr>
              <a:t>Restabilisation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with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replacement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of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smtClean="0">
                <a:solidFill>
                  <a:srgbClr val="003366"/>
                </a:solidFill>
              </a:rPr>
              <a:t>at least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the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consumed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stabilizers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is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mandatory</a:t>
            </a:r>
            <a:endParaRPr lang="de-DE" altLang="de-DE" sz="2400" dirty="0">
              <a:solidFill>
                <a:srgbClr val="003366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>
                <a:solidFill>
                  <a:srgbClr val="003366"/>
                </a:solidFill>
              </a:rPr>
              <a:t> Best </a:t>
            </a:r>
            <a:r>
              <a:rPr lang="de-DE" altLang="de-DE" sz="2400" dirty="0" err="1">
                <a:solidFill>
                  <a:srgbClr val="003366"/>
                </a:solidFill>
              </a:rPr>
              <a:t>cost</a:t>
            </a:r>
            <a:r>
              <a:rPr lang="de-DE" altLang="de-DE" sz="2400" dirty="0">
                <a:solidFill>
                  <a:srgbClr val="003366"/>
                </a:solidFill>
              </a:rPr>
              <a:t>/</a:t>
            </a:r>
            <a:r>
              <a:rPr lang="de-DE" altLang="de-DE" sz="2400" dirty="0" err="1">
                <a:solidFill>
                  <a:srgbClr val="003366"/>
                </a:solidFill>
              </a:rPr>
              <a:t>performance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stabilizer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combination</a:t>
            </a:r>
            <a:r>
              <a:rPr lang="de-DE" altLang="de-DE" sz="2400" dirty="0">
                <a:solidFill>
                  <a:srgbClr val="003366"/>
                </a:solidFill>
              </a:rPr>
              <a:t> in </a:t>
            </a:r>
            <a:r>
              <a:rPr lang="de-DE" altLang="de-DE" sz="2400" dirty="0" err="1">
                <a:solidFill>
                  <a:srgbClr val="003366"/>
                </a:solidFill>
              </a:rPr>
              <a:t>recyclates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is</a:t>
            </a:r>
            <a:r>
              <a:rPr lang="de-DE" altLang="de-DE" sz="2400" dirty="0">
                <a:solidFill>
                  <a:srgbClr val="003366"/>
                </a:solidFill>
              </a:rPr>
              <a:t> different </a:t>
            </a:r>
            <a:r>
              <a:rPr lang="de-DE" altLang="de-DE" sz="2400" dirty="0" err="1">
                <a:solidFill>
                  <a:srgbClr val="003366"/>
                </a:solidFill>
              </a:rPr>
              <a:t>from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>
                <a:solidFill>
                  <a:srgbClr val="003366"/>
                </a:solidFill>
              </a:rPr>
              <a:t>virgin</a:t>
            </a:r>
            <a:r>
              <a:rPr lang="de-DE" altLang="de-DE" sz="2400" dirty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polymers</a:t>
            </a:r>
            <a:endParaRPr lang="de-DE" altLang="de-DE" sz="24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26654" y="692696"/>
            <a:ext cx="1017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+mj-lt"/>
              </a:rPr>
              <a:t>Plastics </a:t>
            </a:r>
            <a:r>
              <a:rPr lang="de-DE" sz="2800" b="1" dirty="0" err="1">
                <a:latin typeface="+mj-lt"/>
              </a:rPr>
              <a:t>R</a:t>
            </a:r>
            <a:r>
              <a:rPr lang="de-DE" sz="2800" b="1" dirty="0" err="1" smtClean="0">
                <a:latin typeface="+mj-lt"/>
              </a:rPr>
              <a:t>ecyclates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 smtClean="0">
                <a:latin typeface="+mj-lt"/>
              </a:rPr>
              <a:t>and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A</a:t>
            </a:r>
            <a:r>
              <a:rPr lang="de-DE" sz="2800" b="1" dirty="0" err="1" smtClean="0">
                <a:latin typeface="+mj-lt"/>
              </a:rPr>
              <a:t>ging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B</a:t>
            </a:r>
            <a:r>
              <a:rPr lang="de-DE" sz="2800" b="1" dirty="0" err="1" smtClean="0">
                <a:latin typeface="+mj-lt"/>
              </a:rPr>
              <a:t>ehavior</a:t>
            </a:r>
            <a:r>
              <a:rPr lang="de-DE" sz="2800" b="1" dirty="0" smtClean="0">
                <a:latin typeface="+mj-lt"/>
              </a:rPr>
              <a:t> in </a:t>
            </a:r>
            <a:r>
              <a:rPr lang="de-DE" sz="2800" b="1" dirty="0">
                <a:latin typeface="+mj-lt"/>
              </a:rPr>
              <a:t>N</a:t>
            </a:r>
            <a:r>
              <a:rPr lang="de-DE" sz="2800" b="1" dirty="0" smtClean="0">
                <a:latin typeface="+mj-lt"/>
              </a:rPr>
              <a:t>ew </a:t>
            </a:r>
            <a:r>
              <a:rPr lang="de-DE" sz="2800" b="1" dirty="0" err="1">
                <a:latin typeface="+mj-lt"/>
              </a:rPr>
              <a:t>A</a:t>
            </a:r>
            <a:r>
              <a:rPr lang="de-DE" sz="2800" b="1" dirty="0" err="1" smtClean="0">
                <a:latin typeface="+mj-lt"/>
              </a:rPr>
              <a:t>pplications</a:t>
            </a:r>
            <a:endParaRPr 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52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198662" y="1700808"/>
            <a:ext cx="9049689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 smtClean="0">
                <a:solidFill>
                  <a:srgbClr val="003366"/>
                </a:solidFill>
              </a:rPr>
              <a:t>  Best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cost</a:t>
            </a:r>
            <a:r>
              <a:rPr lang="de-DE" altLang="de-DE" sz="2400" dirty="0" smtClean="0">
                <a:solidFill>
                  <a:srgbClr val="003366"/>
                </a:solidFill>
              </a:rPr>
              <a:t>/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performance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stabilizer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combination</a:t>
            </a:r>
            <a:r>
              <a:rPr lang="de-DE" altLang="de-DE" sz="2400" dirty="0" smtClean="0">
                <a:solidFill>
                  <a:srgbClr val="003366"/>
                </a:solidFill>
              </a:rPr>
              <a:t> in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recyclates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is</a:t>
            </a:r>
            <a:r>
              <a:rPr lang="de-DE" altLang="de-DE" sz="2400" dirty="0" smtClean="0">
                <a:solidFill>
                  <a:srgbClr val="003366"/>
                </a:solidFill>
              </a:rPr>
              <a:t> different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from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virgin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polymers</a:t>
            </a:r>
            <a:endParaRPr lang="de-DE" altLang="de-DE" sz="2400" dirty="0" smtClean="0">
              <a:solidFill>
                <a:srgbClr val="003366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de-DE" altLang="de-DE" sz="2400" dirty="0">
              <a:solidFill>
                <a:srgbClr val="003366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altLang="de-DE" sz="2400" dirty="0" err="1" smtClean="0">
                <a:solidFill>
                  <a:srgbClr val="003366"/>
                </a:solidFill>
              </a:rPr>
              <a:t>However</a:t>
            </a:r>
            <a:r>
              <a:rPr lang="de-DE" altLang="de-DE" sz="2400" dirty="0" smtClean="0">
                <a:solidFill>
                  <a:srgbClr val="003366"/>
                </a:solidFill>
              </a:rPr>
              <a:t>: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today´s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stabilizer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solutions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are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variations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of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typical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virgin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stabilizer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systems</a:t>
            </a:r>
            <a:r>
              <a:rPr lang="de-DE" altLang="de-DE" sz="2400" dirty="0" smtClean="0">
                <a:solidFill>
                  <a:srgbClr val="003366"/>
                </a:solidFill>
              </a:rPr>
              <a:t>, i.e.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hindered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phenol</a:t>
            </a:r>
            <a:r>
              <a:rPr lang="de-DE" altLang="de-DE" sz="2400" dirty="0" smtClean="0">
                <a:solidFill>
                  <a:srgbClr val="003366"/>
                </a:solidFill>
              </a:rPr>
              <a:t> +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phosphite</a:t>
            </a:r>
            <a:r>
              <a:rPr lang="de-DE" altLang="de-DE" sz="2400" dirty="0" smtClean="0">
                <a:solidFill>
                  <a:srgbClr val="003366"/>
                </a:solidFill>
              </a:rPr>
              <a:t>/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phosphonite</a:t>
            </a:r>
            <a:r>
              <a:rPr lang="de-DE" altLang="de-DE" sz="2400" dirty="0" smtClean="0">
                <a:solidFill>
                  <a:srgbClr val="003366"/>
                </a:solidFill>
              </a:rPr>
              <a:t> +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antiacid</a:t>
            </a:r>
            <a:endParaRPr lang="de-DE" altLang="de-DE" sz="2400" dirty="0" smtClean="0">
              <a:solidFill>
                <a:srgbClr val="003366"/>
              </a:solidFill>
            </a:endParaRPr>
          </a:p>
          <a:p>
            <a:pPr>
              <a:buClr>
                <a:schemeClr val="tx2"/>
              </a:buClr>
            </a:pPr>
            <a:endParaRPr lang="de-DE" altLang="de-DE" sz="2400" dirty="0">
              <a:solidFill>
                <a:srgbClr val="003366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sz="2400" dirty="0" smtClean="0">
                <a:solidFill>
                  <a:srgbClr val="003366"/>
                </a:solidFill>
              </a:rPr>
              <a:t>Hypothesis: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stabilizers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interacting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directly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with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the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oxidized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structures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of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recyclates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should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result</a:t>
            </a:r>
            <a:r>
              <a:rPr lang="de-DE" altLang="de-DE" sz="2400" dirty="0" smtClean="0">
                <a:solidFill>
                  <a:srgbClr val="003366"/>
                </a:solidFill>
              </a:rPr>
              <a:t> in an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improved</a:t>
            </a:r>
            <a:r>
              <a:rPr lang="de-DE" altLang="de-DE" sz="2400" dirty="0" smtClean="0">
                <a:solidFill>
                  <a:srgbClr val="003366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66"/>
                </a:solidFill>
              </a:rPr>
              <a:t>protection</a:t>
            </a:r>
            <a:endParaRPr lang="de-DE" altLang="de-DE" sz="2400" dirty="0">
              <a:solidFill>
                <a:srgbClr val="00336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26654" y="692696"/>
            <a:ext cx="10224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latin typeface="+mj-lt"/>
              </a:rPr>
              <a:t>How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 smtClean="0">
                <a:latin typeface="+mj-lt"/>
              </a:rPr>
              <a:t>to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D</a:t>
            </a:r>
            <a:r>
              <a:rPr lang="de-DE" sz="2800" b="1" dirty="0" err="1" smtClean="0">
                <a:latin typeface="+mj-lt"/>
              </a:rPr>
              <a:t>evelop</a:t>
            </a:r>
            <a:r>
              <a:rPr lang="de-DE" sz="2800" b="1" dirty="0" smtClean="0">
                <a:latin typeface="+mj-lt"/>
              </a:rPr>
              <a:t> a </a:t>
            </a:r>
            <a:r>
              <a:rPr lang="de-DE" sz="2800" b="1" dirty="0">
                <a:latin typeface="+mj-lt"/>
              </a:rPr>
              <a:t>N</a:t>
            </a:r>
            <a:r>
              <a:rPr lang="de-DE" sz="2800" b="1" dirty="0" smtClean="0">
                <a:latin typeface="+mj-lt"/>
              </a:rPr>
              <a:t>ew </a:t>
            </a:r>
            <a:r>
              <a:rPr lang="de-DE" sz="2800" b="1" dirty="0">
                <a:latin typeface="+mj-lt"/>
              </a:rPr>
              <a:t>G</a:t>
            </a:r>
            <a:r>
              <a:rPr lang="de-DE" sz="2800" b="1" dirty="0" smtClean="0">
                <a:latin typeface="+mj-lt"/>
              </a:rPr>
              <a:t>eneration </a:t>
            </a:r>
            <a:r>
              <a:rPr lang="de-DE" sz="2800" b="1" dirty="0" err="1" smtClean="0">
                <a:latin typeface="+mj-lt"/>
              </a:rPr>
              <a:t>of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R</a:t>
            </a:r>
            <a:r>
              <a:rPr lang="de-DE" sz="2800" b="1" dirty="0" err="1" smtClean="0">
                <a:latin typeface="+mj-lt"/>
              </a:rPr>
              <a:t>ecyclate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S</a:t>
            </a:r>
            <a:r>
              <a:rPr lang="de-DE" sz="2800" b="1" dirty="0" err="1" smtClean="0">
                <a:latin typeface="+mj-lt"/>
              </a:rPr>
              <a:t>tabilizers</a:t>
            </a:r>
            <a:r>
              <a:rPr lang="de-DE" sz="2800" b="1" dirty="0" smtClean="0">
                <a:latin typeface="+mj-lt"/>
              </a:rPr>
              <a:t>?</a:t>
            </a:r>
            <a:endParaRPr 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8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017116" y="1412776"/>
            <a:ext cx="904968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dirty="0" smtClean="0">
                <a:solidFill>
                  <a:srgbClr val="003366"/>
                </a:solidFill>
              </a:rPr>
              <a:t>Polypropylen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rgbClr val="003366"/>
                </a:solidFill>
              </a:rPr>
              <a:t>Virgin </a:t>
            </a:r>
            <a:r>
              <a:rPr lang="de-DE" altLang="de-DE" dirty="0">
                <a:solidFill>
                  <a:srgbClr val="003366"/>
                </a:solidFill>
              </a:rPr>
              <a:t>PP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dirty="0" err="1" smtClean="0">
                <a:solidFill>
                  <a:srgbClr val="003366"/>
                </a:solidFill>
              </a:rPr>
              <a:t>Artificial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>
                <a:solidFill>
                  <a:srgbClr val="003366"/>
                </a:solidFill>
              </a:rPr>
              <a:t>PP </a:t>
            </a:r>
            <a:r>
              <a:rPr lang="de-DE" altLang="de-DE" dirty="0" err="1">
                <a:solidFill>
                  <a:srgbClr val="003366"/>
                </a:solidFill>
              </a:rPr>
              <a:t>recyclate</a:t>
            </a:r>
            <a:r>
              <a:rPr lang="de-DE" altLang="de-DE" dirty="0">
                <a:solidFill>
                  <a:srgbClr val="003366"/>
                </a:solidFill>
              </a:rPr>
              <a:t> (</a:t>
            </a:r>
            <a:r>
              <a:rPr lang="de-DE" altLang="de-DE" dirty="0" err="1">
                <a:solidFill>
                  <a:srgbClr val="003366"/>
                </a:solidFill>
              </a:rPr>
              <a:t>virgin</a:t>
            </a:r>
            <a:r>
              <a:rPr lang="de-DE" altLang="de-DE" dirty="0">
                <a:solidFill>
                  <a:srgbClr val="003366"/>
                </a:solidFill>
              </a:rPr>
              <a:t> PP </a:t>
            </a:r>
            <a:r>
              <a:rPr lang="de-DE" altLang="de-DE" dirty="0" err="1">
                <a:solidFill>
                  <a:srgbClr val="003366"/>
                </a:solidFill>
              </a:rPr>
              <a:t>aged</a:t>
            </a:r>
            <a:r>
              <a:rPr lang="de-DE" altLang="de-DE" dirty="0">
                <a:solidFill>
                  <a:srgbClr val="003366"/>
                </a:solidFill>
              </a:rPr>
              <a:t> in dry </a:t>
            </a:r>
            <a:r>
              <a:rPr lang="de-DE" altLang="de-DE" dirty="0" err="1">
                <a:solidFill>
                  <a:srgbClr val="003366"/>
                </a:solidFill>
              </a:rPr>
              <a:t>air</a:t>
            </a:r>
            <a:r>
              <a:rPr lang="de-DE" altLang="de-DE" dirty="0">
                <a:solidFill>
                  <a:srgbClr val="003366"/>
                </a:solidFill>
              </a:rPr>
              <a:t> </a:t>
            </a:r>
            <a:r>
              <a:rPr lang="de-DE" altLang="de-DE" dirty="0" err="1">
                <a:solidFill>
                  <a:srgbClr val="003366"/>
                </a:solidFill>
              </a:rPr>
              <a:t>oven</a:t>
            </a:r>
            <a:r>
              <a:rPr lang="de-DE" altLang="de-DE" dirty="0">
                <a:solidFill>
                  <a:srgbClr val="003366"/>
                </a:solidFill>
              </a:rPr>
              <a:t> at 140 °C </a:t>
            </a:r>
            <a:r>
              <a:rPr lang="de-DE" altLang="de-DE" dirty="0" err="1">
                <a:solidFill>
                  <a:srgbClr val="003366"/>
                </a:solidFill>
              </a:rPr>
              <a:t>for</a:t>
            </a:r>
            <a:r>
              <a:rPr lang="de-DE" altLang="de-DE" dirty="0">
                <a:solidFill>
                  <a:srgbClr val="003366"/>
                </a:solidFill>
              </a:rPr>
              <a:t> 32 </a:t>
            </a:r>
            <a:r>
              <a:rPr lang="de-DE" altLang="de-DE" dirty="0" err="1">
                <a:solidFill>
                  <a:srgbClr val="003366"/>
                </a:solidFill>
              </a:rPr>
              <a:t>days</a:t>
            </a:r>
            <a:r>
              <a:rPr lang="de-DE" altLang="de-DE" dirty="0">
                <a:solidFill>
                  <a:srgbClr val="003366"/>
                </a:solidFill>
              </a:rPr>
              <a:t>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rgbClr val="003366"/>
                </a:solidFill>
              </a:rPr>
              <a:t>Post </a:t>
            </a:r>
            <a:r>
              <a:rPr lang="de-DE" altLang="de-DE" dirty="0" err="1">
                <a:solidFill>
                  <a:srgbClr val="003366"/>
                </a:solidFill>
              </a:rPr>
              <a:t>consumer</a:t>
            </a:r>
            <a:r>
              <a:rPr lang="de-DE" altLang="de-DE" dirty="0">
                <a:solidFill>
                  <a:srgbClr val="003366"/>
                </a:solidFill>
              </a:rPr>
              <a:t> PP </a:t>
            </a:r>
            <a:r>
              <a:rPr lang="de-DE" altLang="de-DE" dirty="0" err="1">
                <a:solidFill>
                  <a:srgbClr val="003366"/>
                </a:solidFill>
              </a:rPr>
              <a:t>recyclate</a:t>
            </a:r>
            <a:r>
              <a:rPr lang="de-DE" altLang="de-DE" dirty="0">
                <a:solidFill>
                  <a:srgbClr val="003366"/>
                </a:solidFill>
              </a:rPr>
              <a:t> (</a:t>
            </a:r>
            <a:r>
              <a:rPr lang="de-DE" altLang="de-DE" dirty="0" err="1">
                <a:solidFill>
                  <a:srgbClr val="003366"/>
                </a:solidFill>
              </a:rPr>
              <a:t>battery</a:t>
            </a:r>
            <a:r>
              <a:rPr lang="de-DE" altLang="de-DE" dirty="0">
                <a:solidFill>
                  <a:srgbClr val="003366"/>
                </a:solidFill>
              </a:rPr>
              <a:t> </a:t>
            </a:r>
            <a:r>
              <a:rPr lang="de-DE" altLang="de-DE" dirty="0" err="1">
                <a:solidFill>
                  <a:srgbClr val="003366"/>
                </a:solidFill>
              </a:rPr>
              <a:t>cases</a:t>
            </a:r>
            <a:r>
              <a:rPr lang="de-DE" altLang="de-DE" dirty="0">
                <a:solidFill>
                  <a:srgbClr val="003366"/>
                </a:solidFill>
              </a:rPr>
              <a:t>, ca. 5 </a:t>
            </a:r>
            <a:r>
              <a:rPr lang="de-DE" altLang="de-DE" dirty="0" err="1">
                <a:solidFill>
                  <a:srgbClr val="003366"/>
                </a:solidFill>
              </a:rPr>
              <a:t>years</a:t>
            </a:r>
            <a:r>
              <a:rPr lang="de-DE" altLang="de-DE" dirty="0">
                <a:solidFill>
                  <a:srgbClr val="003366"/>
                </a:solidFill>
              </a:rPr>
              <a:t> </a:t>
            </a:r>
            <a:r>
              <a:rPr lang="de-DE" altLang="de-DE" dirty="0" err="1">
                <a:solidFill>
                  <a:srgbClr val="003366"/>
                </a:solidFill>
              </a:rPr>
              <a:t>usage</a:t>
            </a:r>
            <a:r>
              <a:rPr lang="de-DE" altLang="de-DE" dirty="0">
                <a:solidFill>
                  <a:srgbClr val="003366"/>
                </a:solidFill>
              </a:rPr>
              <a:t> time)</a:t>
            </a:r>
          </a:p>
          <a:p>
            <a:pPr>
              <a:buClr>
                <a:schemeClr val="tx2"/>
              </a:buClr>
            </a:pPr>
            <a:r>
              <a:rPr lang="de-DE" altLang="de-DE" dirty="0">
                <a:solidFill>
                  <a:srgbClr val="003366"/>
                </a:solidFill>
              </a:rPr>
              <a:t>	</a:t>
            </a:r>
            <a:endParaRPr lang="de-DE" altLang="de-DE" dirty="0" smtClean="0">
              <a:solidFill>
                <a:srgbClr val="003366"/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dirty="0" err="1" smtClean="0">
                <a:solidFill>
                  <a:srgbClr val="003366"/>
                </a:solidFill>
              </a:rPr>
              <a:t>Stabilizers</a:t>
            </a:r>
            <a:endParaRPr lang="de-DE" altLang="de-DE" dirty="0">
              <a:solidFill>
                <a:srgbClr val="003366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rgbClr val="003366"/>
                </a:solidFill>
              </a:rPr>
              <a:t>Phosphite, </a:t>
            </a:r>
            <a:r>
              <a:rPr lang="de-DE" altLang="de-DE" dirty="0" err="1" smtClean="0">
                <a:solidFill>
                  <a:srgbClr val="003366"/>
                </a:solidFill>
              </a:rPr>
              <a:t>phenolic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antioxidant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combination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as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used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for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virgin</a:t>
            </a:r>
            <a:r>
              <a:rPr lang="de-DE" altLang="de-DE" dirty="0" smtClean="0">
                <a:solidFill>
                  <a:srgbClr val="003366"/>
                </a:solidFill>
              </a:rPr>
              <a:t> PP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rgbClr val="003366"/>
                </a:solidFill>
              </a:rPr>
              <a:t>Commercial </a:t>
            </a:r>
            <a:r>
              <a:rPr lang="de-DE" altLang="de-DE" dirty="0" err="1" smtClean="0">
                <a:solidFill>
                  <a:srgbClr val="003366"/>
                </a:solidFill>
              </a:rPr>
              <a:t>recyclate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stabilizer</a:t>
            </a:r>
            <a:endParaRPr lang="de-DE" altLang="de-DE" dirty="0" smtClean="0">
              <a:solidFill>
                <a:srgbClr val="003366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dirty="0" smtClean="0">
                <a:solidFill>
                  <a:srgbClr val="003366"/>
                </a:solidFill>
              </a:rPr>
              <a:t>New </a:t>
            </a:r>
            <a:r>
              <a:rPr lang="de-DE" altLang="de-DE" dirty="0" err="1" smtClean="0">
                <a:solidFill>
                  <a:srgbClr val="003366"/>
                </a:solidFill>
              </a:rPr>
              <a:t>system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containing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selected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alditol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as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key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component</a:t>
            </a:r>
            <a:endParaRPr lang="de-DE" altLang="de-DE" dirty="0" smtClean="0">
              <a:solidFill>
                <a:srgbClr val="003366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de-DE" altLang="de-DE" dirty="0">
              <a:solidFill>
                <a:srgbClr val="003366"/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altLang="de-DE" dirty="0" smtClean="0">
                <a:solidFill>
                  <a:srgbClr val="003366"/>
                </a:solidFill>
              </a:rPr>
              <a:t>Test </a:t>
            </a:r>
            <a:r>
              <a:rPr lang="de-DE" altLang="de-DE" dirty="0" err="1" smtClean="0">
                <a:solidFill>
                  <a:srgbClr val="003366"/>
                </a:solidFill>
              </a:rPr>
              <a:t>procedure</a:t>
            </a:r>
            <a:r>
              <a:rPr lang="de-DE" altLang="de-DE" dirty="0" smtClean="0">
                <a:solidFill>
                  <a:srgbClr val="003366"/>
                </a:solidFill>
              </a:rPr>
              <a:t>:  </a:t>
            </a:r>
            <a:r>
              <a:rPr lang="de-DE" altLang="de-DE" dirty="0" err="1" smtClean="0">
                <a:solidFill>
                  <a:srgbClr val="003366"/>
                </a:solidFill>
              </a:rPr>
              <a:t>Twin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screw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microextruder</a:t>
            </a:r>
            <a:r>
              <a:rPr lang="de-DE" altLang="de-DE" dirty="0" smtClean="0">
                <a:solidFill>
                  <a:srgbClr val="003366"/>
                </a:solidFill>
              </a:rPr>
              <a:t> MC 5, 30 </a:t>
            </a:r>
            <a:r>
              <a:rPr lang="de-DE" altLang="de-DE" dirty="0" err="1" smtClean="0">
                <a:solidFill>
                  <a:srgbClr val="003366"/>
                </a:solidFill>
              </a:rPr>
              <a:t>minutes</a:t>
            </a:r>
            <a:r>
              <a:rPr lang="de-DE" altLang="de-DE" dirty="0" smtClean="0">
                <a:solidFill>
                  <a:srgbClr val="003366"/>
                </a:solidFill>
              </a:rPr>
              <a:t> in </a:t>
            </a:r>
            <a:r>
              <a:rPr lang="de-DE" altLang="de-DE" dirty="0" err="1" smtClean="0">
                <a:solidFill>
                  <a:srgbClr val="003366"/>
                </a:solidFill>
              </a:rPr>
              <a:t>continuous</a:t>
            </a: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r>
              <a:rPr lang="de-DE" altLang="de-DE" dirty="0" err="1" smtClean="0">
                <a:solidFill>
                  <a:srgbClr val="003366"/>
                </a:solidFill>
              </a:rPr>
              <a:t>mode</a:t>
            </a:r>
            <a:endParaRPr lang="de-DE" altLang="de-DE" dirty="0">
              <a:solidFill>
                <a:srgbClr val="00336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66614" y="692695"/>
            <a:ext cx="1091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j-lt"/>
              </a:rPr>
              <a:t>Performance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N</a:t>
            </a:r>
            <a:r>
              <a:rPr lang="de-DE" sz="2400" b="1" dirty="0" smtClean="0">
                <a:latin typeface="+mj-lt"/>
              </a:rPr>
              <a:t>ew </a:t>
            </a:r>
            <a:r>
              <a:rPr lang="de-DE" sz="2400" b="1" dirty="0" err="1">
                <a:latin typeface="+mj-lt"/>
              </a:rPr>
              <a:t>R</a:t>
            </a:r>
            <a:r>
              <a:rPr lang="de-DE" sz="2400" b="1" dirty="0" err="1" smtClean="0">
                <a:latin typeface="+mj-lt"/>
              </a:rPr>
              <a:t>ecyclate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>
                <a:latin typeface="+mj-lt"/>
              </a:rPr>
              <a:t>S</a:t>
            </a:r>
            <a:r>
              <a:rPr lang="de-DE" sz="2400" b="1" dirty="0" err="1" smtClean="0">
                <a:latin typeface="+mj-lt"/>
              </a:rPr>
              <a:t>tabilizer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S</a:t>
            </a:r>
            <a:r>
              <a:rPr lang="de-DE" sz="2400" b="1" dirty="0" smtClean="0">
                <a:latin typeface="+mj-lt"/>
              </a:rPr>
              <a:t>ystem: Experimental </a:t>
            </a:r>
            <a:r>
              <a:rPr lang="de-DE" sz="2400" b="1" dirty="0">
                <a:latin typeface="+mj-lt"/>
              </a:rPr>
              <a:t>P</a:t>
            </a:r>
            <a:r>
              <a:rPr lang="de-DE" sz="2400" b="1" dirty="0" smtClean="0">
                <a:latin typeface="+mj-lt"/>
              </a:rPr>
              <a:t>arameters</a:t>
            </a:r>
            <a:endParaRPr lang="de-D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603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29379" y="548680"/>
            <a:ext cx="102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+mj-lt"/>
              </a:rPr>
              <a:t>Performance </a:t>
            </a:r>
            <a:r>
              <a:rPr lang="de-DE" sz="2800" b="1" dirty="0" err="1" smtClean="0">
                <a:latin typeface="+mj-lt"/>
              </a:rPr>
              <a:t>of</a:t>
            </a:r>
            <a:r>
              <a:rPr lang="de-DE" sz="2800" b="1" dirty="0" smtClean="0">
                <a:latin typeface="+mj-lt"/>
              </a:rPr>
              <a:t> New </a:t>
            </a:r>
            <a:r>
              <a:rPr lang="de-DE" sz="2800" b="1" dirty="0" err="1" smtClean="0">
                <a:latin typeface="+mj-lt"/>
              </a:rPr>
              <a:t>Recyclate</a:t>
            </a:r>
            <a:r>
              <a:rPr lang="de-DE" sz="2800" b="1" dirty="0" smtClean="0">
                <a:latin typeface="+mj-lt"/>
              </a:rPr>
              <a:t> </a:t>
            </a:r>
            <a:r>
              <a:rPr lang="de-DE" sz="2800" b="1" dirty="0" err="1" smtClean="0">
                <a:latin typeface="+mj-lt"/>
              </a:rPr>
              <a:t>Stabilizer</a:t>
            </a:r>
            <a:r>
              <a:rPr lang="de-DE" sz="2800" b="1" dirty="0" smtClean="0">
                <a:latin typeface="+mj-lt"/>
              </a:rPr>
              <a:t> System: </a:t>
            </a:r>
            <a:r>
              <a:rPr lang="de-DE" sz="2800" b="1" dirty="0">
                <a:latin typeface="+mj-lt"/>
              </a:rPr>
              <a:t>V</a:t>
            </a:r>
            <a:r>
              <a:rPr lang="de-DE" sz="2800" b="1" dirty="0" smtClean="0">
                <a:latin typeface="+mj-lt"/>
              </a:rPr>
              <a:t>irgin PP </a:t>
            </a:r>
            <a:endParaRPr lang="de-DE" sz="2800" b="1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54646" y="5485874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Performance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stabilizer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somewhat</a:t>
            </a:r>
            <a:r>
              <a:rPr lang="de-DE" b="1" dirty="0" smtClean="0"/>
              <a:t> </a:t>
            </a:r>
            <a:r>
              <a:rPr lang="de-DE" b="1" dirty="0" err="1" smtClean="0"/>
              <a:t>worse</a:t>
            </a:r>
            <a:r>
              <a:rPr lang="de-DE" b="1" dirty="0" smtClean="0"/>
              <a:t> </a:t>
            </a:r>
            <a:r>
              <a:rPr lang="de-DE" b="1" dirty="0" err="1" smtClean="0"/>
              <a:t>than</a:t>
            </a:r>
            <a:r>
              <a:rPr lang="de-DE" b="1" dirty="0" smtClean="0"/>
              <a:t> </a:t>
            </a:r>
            <a:r>
              <a:rPr lang="de-DE" b="1" dirty="0" err="1" smtClean="0"/>
              <a:t>typical</a:t>
            </a:r>
            <a:r>
              <a:rPr lang="de-DE" b="1" dirty="0" smtClean="0"/>
              <a:t> </a:t>
            </a:r>
            <a:r>
              <a:rPr lang="de-DE" b="1" dirty="0" err="1" smtClean="0"/>
              <a:t>virgin</a:t>
            </a:r>
            <a:r>
              <a:rPr lang="de-DE" b="1" dirty="0" smtClean="0"/>
              <a:t> </a:t>
            </a:r>
            <a:r>
              <a:rPr lang="de-DE" b="1" dirty="0" err="1" smtClean="0"/>
              <a:t>stabilizer</a:t>
            </a:r>
            <a:r>
              <a:rPr lang="de-DE" b="1" dirty="0" smtClean="0"/>
              <a:t>, </a:t>
            </a:r>
            <a:r>
              <a:rPr lang="de-DE" b="1" dirty="0" err="1" smtClean="0"/>
              <a:t>similar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commercial</a:t>
            </a:r>
            <a:r>
              <a:rPr lang="de-DE" b="1" dirty="0" smtClean="0"/>
              <a:t> </a:t>
            </a:r>
            <a:r>
              <a:rPr lang="de-DE" b="1" dirty="0" err="1" smtClean="0"/>
              <a:t>recyclate</a:t>
            </a:r>
            <a:r>
              <a:rPr lang="de-DE" b="1" dirty="0" smtClean="0"/>
              <a:t> </a:t>
            </a:r>
            <a:r>
              <a:rPr lang="de-DE" b="1" dirty="0" err="1" smtClean="0"/>
              <a:t>stabilizer</a:t>
            </a:r>
            <a:r>
              <a:rPr lang="de-DE" b="1" dirty="0" smtClean="0"/>
              <a:t>.</a:t>
            </a:r>
            <a:endParaRPr lang="de-DE" b="1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10737202"/>
              </p:ext>
            </p:extLst>
          </p:nvPr>
        </p:nvGraphicFramePr>
        <p:xfrm>
          <a:off x="1270670" y="1628800"/>
          <a:ext cx="828092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18742" y="135507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Residual </a:t>
            </a:r>
            <a:r>
              <a:rPr lang="de-DE" dirty="0" err="1" smtClean="0"/>
              <a:t>torque</a:t>
            </a:r>
            <a:r>
              <a:rPr lang="de-DE" dirty="0" smtClean="0"/>
              <a:t> [%]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10830" y="4941168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Extrusion time at 200 °C  [min]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993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42696" y="620688"/>
            <a:ext cx="1076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</a:rPr>
              <a:t>Performance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N</a:t>
            </a:r>
            <a:r>
              <a:rPr lang="de-DE" sz="2400" b="1" dirty="0" smtClean="0">
                <a:latin typeface="+mj-lt"/>
              </a:rPr>
              <a:t>ew </a:t>
            </a:r>
            <a:r>
              <a:rPr lang="de-DE" sz="2400" b="1" dirty="0" err="1" smtClean="0">
                <a:latin typeface="+mj-lt"/>
              </a:rPr>
              <a:t>Recyclate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Stabilizer</a:t>
            </a:r>
            <a:r>
              <a:rPr lang="de-DE" sz="2400" b="1" dirty="0" smtClean="0">
                <a:latin typeface="+mj-lt"/>
              </a:rPr>
              <a:t> System: </a:t>
            </a:r>
            <a:r>
              <a:rPr lang="de-DE" sz="2400" b="1" dirty="0" err="1" smtClean="0">
                <a:latin typeface="+mj-lt"/>
              </a:rPr>
              <a:t>Artificial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Recyclate</a:t>
            </a:r>
            <a:endParaRPr lang="de-DE" sz="2400" b="1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54646" y="53012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Performance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stabilizer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better</a:t>
            </a:r>
            <a:r>
              <a:rPr lang="de-DE" b="1" dirty="0" smtClean="0"/>
              <a:t> </a:t>
            </a:r>
            <a:r>
              <a:rPr lang="de-DE" b="1" dirty="0" err="1" smtClean="0"/>
              <a:t>than</a:t>
            </a:r>
            <a:r>
              <a:rPr lang="de-DE" b="1" dirty="0" smtClean="0"/>
              <a:t> </a:t>
            </a:r>
            <a:r>
              <a:rPr lang="de-DE" b="1" dirty="0" err="1" smtClean="0"/>
              <a:t>virgin</a:t>
            </a:r>
            <a:r>
              <a:rPr lang="de-DE" b="1" dirty="0" smtClean="0"/>
              <a:t> </a:t>
            </a:r>
            <a:r>
              <a:rPr lang="de-DE" b="1" dirty="0" err="1" smtClean="0"/>
              <a:t>stabilizer</a:t>
            </a:r>
            <a:r>
              <a:rPr lang="de-DE" b="1" dirty="0" smtClean="0"/>
              <a:t>, </a:t>
            </a:r>
            <a:r>
              <a:rPr lang="de-DE" b="1" dirty="0" err="1" smtClean="0"/>
              <a:t>similar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commercial</a:t>
            </a:r>
            <a:r>
              <a:rPr lang="de-DE" b="1" dirty="0" smtClean="0"/>
              <a:t> </a:t>
            </a:r>
            <a:r>
              <a:rPr lang="de-DE" b="1" dirty="0" err="1" smtClean="0"/>
              <a:t>recyclate</a:t>
            </a:r>
            <a:r>
              <a:rPr lang="de-DE" b="1" dirty="0" smtClean="0"/>
              <a:t> </a:t>
            </a:r>
            <a:r>
              <a:rPr lang="de-DE" b="1" dirty="0" err="1" smtClean="0"/>
              <a:t>stabilizer</a:t>
            </a:r>
            <a:r>
              <a:rPr lang="de-DE" b="1" dirty="0" smtClean="0"/>
              <a:t>.</a:t>
            </a:r>
            <a:endParaRPr lang="de-DE" b="1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31041834"/>
              </p:ext>
            </p:extLst>
          </p:nvPr>
        </p:nvGraphicFramePr>
        <p:xfrm>
          <a:off x="1414686" y="1539738"/>
          <a:ext cx="7920881" cy="332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323499" y="135221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Residual </a:t>
            </a:r>
            <a:r>
              <a:rPr lang="de-DE" dirty="0" err="1" smtClean="0"/>
              <a:t>torque</a:t>
            </a:r>
            <a:r>
              <a:rPr lang="de-DE" dirty="0" smtClean="0"/>
              <a:t> [%]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72125" y="4725121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Extrusion time at 200 °C [min]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08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8622" y="692696"/>
            <a:ext cx="1100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j-lt"/>
              </a:rPr>
              <a:t>Performance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N</a:t>
            </a:r>
            <a:r>
              <a:rPr lang="de-DE" sz="2400" b="1" dirty="0" smtClean="0">
                <a:latin typeface="+mj-lt"/>
              </a:rPr>
              <a:t>ew </a:t>
            </a:r>
            <a:r>
              <a:rPr lang="de-DE" sz="2400" b="1" dirty="0" err="1" smtClean="0">
                <a:latin typeface="+mj-lt"/>
              </a:rPr>
              <a:t>Recyclate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Stabilizer</a:t>
            </a:r>
            <a:r>
              <a:rPr lang="de-DE" sz="2400" b="1" dirty="0" smtClean="0">
                <a:latin typeface="+mj-lt"/>
              </a:rPr>
              <a:t> System: </a:t>
            </a:r>
            <a:r>
              <a:rPr lang="de-DE" sz="2400" b="1" dirty="0">
                <a:latin typeface="+mj-lt"/>
              </a:rPr>
              <a:t>P</a:t>
            </a:r>
            <a:r>
              <a:rPr lang="de-DE" sz="2400" b="1" dirty="0" smtClean="0">
                <a:latin typeface="+mj-lt"/>
              </a:rPr>
              <a:t>ost </a:t>
            </a:r>
            <a:r>
              <a:rPr lang="de-DE" sz="2400" b="1" dirty="0">
                <a:latin typeface="+mj-lt"/>
              </a:rPr>
              <a:t>C</a:t>
            </a:r>
            <a:r>
              <a:rPr lang="de-DE" sz="2400" b="1" dirty="0" smtClean="0">
                <a:latin typeface="+mj-lt"/>
              </a:rPr>
              <a:t>onsumer </a:t>
            </a:r>
            <a:r>
              <a:rPr lang="de-DE" sz="2400" b="1" dirty="0" err="1">
                <a:latin typeface="+mj-lt"/>
              </a:rPr>
              <a:t>R</a:t>
            </a:r>
            <a:r>
              <a:rPr lang="de-DE" sz="2400" b="1" dirty="0" err="1" smtClean="0">
                <a:latin typeface="+mj-lt"/>
              </a:rPr>
              <a:t>ecyclate</a:t>
            </a:r>
            <a:r>
              <a:rPr lang="de-DE" sz="2400" b="1" dirty="0" smtClean="0">
                <a:latin typeface="+mj-lt"/>
              </a:rPr>
              <a:t> </a:t>
            </a:r>
            <a:endParaRPr lang="de-DE" sz="2400" b="1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68656" y="5445224"/>
            <a:ext cx="1009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</a:t>
            </a:r>
            <a:r>
              <a:rPr lang="de-DE" b="1" dirty="0" smtClean="0"/>
              <a:t>ew </a:t>
            </a:r>
            <a:r>
              <a:rPr lang="de-DE" b="1" dirty="0" err="1" smtClean="0"/>
              <a:t>stabilizer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outperforms</a:t>
            </a:r>
            <a:r>
              <a:rPr lang="de-DE" b="1" dirty="0" smtClean="0"/>
              <a:t> </a:t>
            </a:r>
            <a:r>
              <a:rPr lang="de-DE" b="1" dirty="0" err="1" smtClean="0"/>
              <a:t>virgin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commercial</a:t>
            </a:r>
            <a:r>
              <a:rPr lang="de-DE" b="1" dirty="0" smtClean="0"/>
              <a:t> </a:t>
            </a:r>
            <a:r>
              <a:rPr lang="de-DE" b="1" dirty="0" err="1" smtClean="0"/>
              <a:t>recyclate</a:t>
            </a:r>
            <a:r>
              <a:rPr lang="de-DE" b="1" dirty="0" smtClean="0"/>
              <a:t> </a:t>
            </a:r>
            <a:r>
              <a:rPr lang="de-DE" b="1" dirty="0" err="1" smtClean="0"/>
              <a:t>stabilizers</a:t>
            </a:r>
            <a:r>
              <a:rPr lang="de-DE" b="1" dirty="0" smtClean="0"/>
              <a:t>.</a:t>
            </a:r>
            <a:endParaRPr lang="de-DE" b="1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994894980"/>
              </p:ext>
            </p:extLst>
          </p:nvPr>
        </p:nvGraphicFramePr>
        <p:xfrm>
          <a:off x="1558702" y="1628800"/>
          <a:ext cx="813690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278782" y="140348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Residual </a:t>
            </a:r>
            <a:r>
              <a:rPr lang="de-DE" dirty="0" err="1" smtClean="0"/>
              <a:t>torque</a:t>
            </a:r>
            <a:r>
              <a:rPr lang="de-DE" dirty="0" smtClean="0"/>
              <a:t> [%]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70870" y="4939835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Extrusion time at 200 °C [min]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06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78960" y="620688"/>
            <a:ext cx="7241633" cy="553998"/>
          </a:xfrm>
        </p:spPr>
        <p:txBody>
          <a:bodyPr/>
          <a:lstStyle/>
          <a:p>
            <a:r>
              <a:rPr lang="de-DE" sz="3600" dirty="0" smtClean="0"/>
              <a:t>Fraunhofer LBF: Value Chain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196794" y="4025714"/>
            <a:ext cx="2757658" cy="156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 flipH="1">
            <a:off x="975658" y="1757176"/>
            <a:ext cx="10194655" cy="4098925"/>
          </a:xfrm>
          <a:prstGeom prst="ellipse">
            <a:avLst/>
          </a:prstGeom>
          <a:gradFill rotWithShape="1">
            <a:gsLst>
              <a:gs pos="0">
                <a:srgbClr val="179C7D"/>
              </a:gs>
              <a:gs pos="100000">
                <a:srgbClr val="93D1C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19069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/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3337550" y="3009714"/>
            <a:ext cx="5919545" cy="14462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Frutiger LT Com 55 Roman" pitchFamily="34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889641">
            <a:off x="1593804" y="2912766"/>
            <a:ext cx="1601787" cy="2364008"/>
          </a:xfrm>
          <a:custGeom>
            <a:avLst/>
            <a:gdLst>
              <a:gd name="T0" fmla="*/ 2147483647 w 1070"/>
              <a:gd name="T1" fmla="*/ 0 h 1218"/>
              <a:gd name="T2" fmla="*/ 2147483647 w 1070"/>
              <a:gd name="T3" fmla="*/ 2147483647 h 1218"/>
              <a:gd name="T4" fmla="*/ 0 w 1070"/>
              <a:gd name="T5" fmla="*/ 2147483647 h 1218"/>
              <a:gd name="T6" fmla="*/ 2147483647 w 1070"/>
              <a:gd name="T7" fmla="*/ 2147483647 h 1218"/>
              <a:gd name="T8" fmla="*/ 2147483647 w 1070"/>
              <a:gd name="T9" fmla="*/ 2147483647 h 1218"/>
              <a:gd name="T10" fmla="*/ 2147483647 w 1070"/>
              <a:gd name="T11" fmla="*/ 2147483647 h 1218"/>
              <a:gd name="T12" fmla="*/ 2147483647 w 1070"/>
              <a:gd name="T13" fmla="*/ 2147483647 h 1218"/>
              <a:gd name="T14" fmla="*/ 2147483647 w 1070"/>
              <a:gd name="T15" fmla="*/ 2147483647 h 1218"/>
              <a:gd name="T16" fmla="*/ 2147483647 w 1070"/>
              <a:gd name="T17" fmla="*/ 0 h 1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0" h="1218">
                <a:moveTo>
                  <a:pt x="947" y="0"/>
                </a:moveTo>
                <a:lnTo>
                  <a:pt x="239" y="354"/>
                </a:lnTo>
                <a:lnTo>
                  <a:pt x="0" y="1177"/>
                </a:lnTo>
                <a:lnTo>
                  <a:pt x="124" y="1160"/>
                </a:lnTo>
                <a:lnTo>
                  <a:pt x="83" y="1218"/>
                </a:lnTo>
                <a:lnTo>
                  <a:pt x="305" y="403"/>
                </a:lnTo>
                <a:lnTo>
                  <a:pt x="1070" y="25"/>
                </a:lnTo>
                <a:lnTo>
                  <a:pt x="1037" y="66"/>
                </a:lnTo>
                <a:lnTo>
                  <a:pt x="9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 rot="-2525343">
            <a:off x="8457100" y="2439801"/>
            <a:ext cx="2433850" cy="963612"/>
          </a:xfrm>
          <a:custGeom>
            <a:avLst/>
            <a:gdLst>
              <a:gd name="T0" fmla="*/ 2147483647 w 1481"/>
              <a:gd name="T1" fmla="*/ 2147483647 h 738"/>
              <a:gd name="T2" fmla="*/ 2147483647 w 1481"/>
              <a:gd name="T3" fmla="*/ 2147483647 h 738"/>
              <a:gd name="T4" fmla="*/ 0 w 1481"/>
              <a:gd name="T5" fmla="*/ 2147483647 h 738"/>
              <a:gd name="T6" fmla="*/ 2147483647 w 1481"/>
              <a:gd name="T7" fmla="*/ 2147483647 h 738"/>
              <a:gd name="T8" fmla="*/ 2147483647 w 1481"/>
              <a:gd name="T9" fmla="*/ 2147483647 h 738"/>
              <a:gd name="T10" fmla="*/ 2147483647 w 1481"/>
              <a:gd name="T11" fmla="*/ 0 h 738"/>
              <a:gd name="T12" fmla="*/ 2147483647 w 1481"/>
              <a:gd name="T13" fmla="*/ 2147483647 h 7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81" h="738">
                <a:moveTo>
                  <a:pt x="1481" y="93"/>
                </a:moveTo>
                <a:lnTo>
                  <a:pt x="809" y="738"/>
                </a:lnTo>
                <a:lnTo>
                  <a:pt x="0" y="385"/>
                </a:lnTo>
                <a:lnTo>
                  <a:pt x="6" y="302"/>
                </a:lnTo>
                <a:lnTo>
                  <a:pt x="806" y="637"/>
                </a:lnTo>
                <a:lnTo>
                  <a:pt x="1442" y="0"/>
                </a:lnTo>
                <a:lnTo>
                  <a:pt x="1481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 rot="-3062855">
            <a:off x="9069221" y="3432663"/>
            <a:ext cx="682625" cy="2237026"/>
          </a:xfrm>
          <a:custGeom>
            <a:avLst/>
            <a:gdLst>
              <a:gd name="T0" fmla="*/ 2147483647 w 555"/>
              <a:gd name="T1" fmla="*/ 0 h 1283"/>
              <a:gd name="T2" fmla="*/ 0 w 555"/>
              <a:gd name="T3" fmla="*/ 2147483647 h 1283"/>
              <a:gd name="T4" fmla="*/ 2147483647 w 555"/>
              <a:gd name="T5" fmla="*/ 2147483647 h 1283"/>
              <a:gd name="T6" fmla="*/ 2147483647 w 555"/>
              <a:gd name="T7" fmla="*/ 2147483647 h 1283"/>
              <a:gd name="T8" fmla="*/ 2147483647 w 555"/>
              <a:gd name="T9" fmla="*/ 2147483647 h 1283"/>
              <a:gd name="T10" fmla="*/ 2147483647 w 555"/>
              <a:gd name="T11" fmla="*/ 2147483647 h 1283"/>
              <a:gd name="T12" fmla="*/ 2147483647 w 555"/>
              <a:gd name="T13" fmla="*/ 0 h 12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5" h="1283">
                <a:moveTo>
                  <a:pt x="456" y="0"/>
                </a:moveTo>
                <a:lnTo>
                  <a:pt x="0" y="625"/>
                </a:lnTo>
                <a:lnTo>
                  <a:pt x="308" y="1283"/>
                </a:lnTo>
                <a:lnTo>
                  <a:pt x="383" y="1274"/>
                </a:lnTo>
                <a:lnTo>
                  <a:pt x="91" y="642"/>
                </a:lnTo>
                <a:lnTo>
                  <a:pt x="555" y="16"/>
                </a:lnTo>
                <a:lnTo>
                  <a:pt x="4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 rot="-2882891">
            <a:off x="6268405" y="4284850"/>
            <a:ext cx="1255712" cy="1686764"/>
          </a:xfrm>
          <a:custGeom>
            <a:avLst/>
            <a:gdLst>
              <a:gd name="T0" fmla="*/ 2147483647 w 1070"/>
              <a:gd name="T1" fmla="*/ 0 h 1218"/>
              <a:gd name="T2" fmla="*/ 2147483647 w 1070"/>
              <a:gd name="T3" fmla="*/ 2147483647 h 1218"/>
              <a:gd name="T4" fmla="*/ 0 w 1070"/>
              <a:gd name="T5" fmla="*/ 2147483647 h 1218"/>
              <a:gd name="T6" fmla="*/ 2147483647 w 1070"/>
              <a:gd name="T7" fmla="*/ 2147483647 h 1218"/>
              <a:gd name="T8" fmla="*/ 2147483647 w 1070"/>
              <a:gd name="T9" fmla="*/ 2147483647 h 1218"/>
              <a:gd name="T10" fmla="*/ 2147483647 w 1070"/>
              <a:gd name="T11" fmla="*/ 2147483647 h 1218"/>
              <a:gd name="T12" fmla="*/ 2147483647 w 1070"/>
              <a:gd name="T13" fmla="*/ 2147483647 h 1218"/>
              <a:gd name="T14" fmla="*/ 2147483647 w 1070"/>
              <a:gd name="T15" fmla="*/ 2147483647 h 1218"/>
              <a:gd name="T16" fmla="*/ 2147483647 w 1070"/>
              <a:gd name="T17" fmla="*/ 0 h 1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0" h="1218">
                <a:moveTo>
                  <a:pt x="947" y="0"/>
                </a:moveTo>
                <a:lnTo>
                  <a:pt x="239" y="354"/>
                </a:lnTo>
                <a:lnTo>
                  <a:pt x="0" y="1177"/>
                </a:lnTo>
                <a:lnTo>
                  <a:pt x="124" y="1160"/>
                </a:lnTo>
                <a:lnTo>
                  <a:pt x="83" y="1218"/>
                </a:lnTo>
                <a:lnTo>
                  <a:pt x="305" y="403"/>
                </a:lnTo>
                <a:lnTo>
                  <a:pt x="1070" y="25"/>
                </a:lnTo>
                <a:lnTo>
                  <a:pt x="1037" y="66"/>
                </a:lnTo>
                <a:lnTo>
                  <a:pt x="9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6757637" y="4443227"/>
            <a:ext cx="2725912" cy="1023937"/>
            <a:chOff x="2285" y="2439"/>
            <a:chExt cx="1288" cy="645"/>
          </a:xfrm>
        </p:grpSpPr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2285" y="2911"/>
              <a:ext cx="1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731" tIns="37865" rIns="75731" bIns="37865">
              <a:spAutoFit/>
            </a:bodyPr>
            <a:lstStyle>
              <a:lvl1pPr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1pPr>
              <a:lvl2pPr marL="742950" indent="-285750"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2pPr>
              <a:lvl3pPr marL="11430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3pPr>
              <a:lvl4pPr marL="16002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4pPr>
              <a:lvl5pPr marL="20574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System analysis</a:t>
              </a:r>
            </a:p>
          </p:txBody>
        </p:sp>
        <p:pic>
          <p:nvPicPr>
            <p:cNvPr id="41" name="Picture 14" descr="p2D2A03DB-A7FF-4B8D-B7F7-83903CA552BD"/>
            <p:cNvPicPr>
              <a:picLocks noChangeAspect="1" noChangeArrowheads="1"/>
            </p:cNvPicPr>
            <p:nvPr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" y="2439"/>
              <a:ext cx="684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8984082" y="3385951"/>
            <a:ext cx="2728028" cy="1095375"/>
            <a:chOff x="4032" y="1851"/>
            <a:chExt cx="1289" cy="689"/>
          </a:xfrm>
        </p:grpSpPr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4032" y="1851"/>
              <a:ext cx="12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731" tIns="37865" rIns="75731" bIns="37865">
              <a:spAutoFit/>
            </a:bodyPr>
            <a:lstStyle>
              <a:lvl1pPr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1pPr>
              <a:lvl2pPr marL="742950" indent="-285750"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2pPr>
              <a:lvl3pPr marL="11430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3pPr>
              <a:lvl4pPr marL="16002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4pPr>
              <a:lvl5pPr marL="20574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Active systems</a:t>
              </a:r>
            </a:p>
          </p:txBody>
        </p:sp>
        <p:pic>
          <p:nvPicPr>
            <p:cNvPr id="44" name="Picture 17" descr="vibration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" y="2034"/>
              <a:ext cx="558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4376697" y="4455927"/>
            <a:ext cx="2040201" cy="979487"/>
            <a:chOff x="1091" y="2126"/>
            <a:chExt cx="964" cy="617"/>
          </a:xfrm>
        </p:grpSpPr>
        <p:pic>
          <p:nvPicPr>
            <p:cNvPr id="46" name="Picture 19" descr="Lebensdau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2126"/>
              <a:ext cx="630" cy="361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1163" y="2443"/>
              <a:ext cx="8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731" tIns="37865" rIns="75731" bIns="37865">
              <a:spAutoFit/>
            </a:bodyPr>
            <a:lstStyle>
              <a:lvl1pPr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1pPr>
              <a:lvl2pPr marL="742950" indent="-285750"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2pPr>
              <a:lvl3pPr marL="11430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3pPr>
              <a:lvl4pPr marL="16002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4pPr>
              <a:lvl5pPr marL="20574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Durability evaluation, </a:t>
              </a:r>
              <a:br>
                <a:rPr lang="de-DE" altLang="de-DE" sz="1300"/>
              </a:br>
              <a:r>
                <a:rPr lang="de-DE" altLang="de-DE" sz="1300"/>
                <a:t>System- reliability</a:t>
              </a:r>
            </a:p>
          </p:txBody>
        </p:sp>
      </p:grpSp>
      <p:grpSp>
        <p:nvGrpSpPr>
          <p:cNvPr id="48" name="Group 30"/>
          <p:cNvGrpSpPr>
            <a:grpSpLocks/>
          </p:cNvGrpSpPr>
          <p:nvPr/>
        </p:nvGrpSpPr>
        <p:grpSpPr bwMode="auto">
          <a:xfrm>
            <a:off x="1938615" y="2109602"/>
            <a:ext cx="2539670" cy="1304925"/>
            <a:chOff x="799" y="949"/>
            <a:chExt cx="1200" cy="822"/>
          </a:xfrm>
        </p:grpSpPr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331" y="949"/>
              <a:ext cx="66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731" tIns="37865" rIns="75731" bIns="37865">
              <a:spAutoFit/>
            </a:bodyPr>
            <a:lstStyle>
              <a:lvl1pPr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1pPr>
              <a:lvl2pPr marL="742950" indent="-285750"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2pPr>
              <a:lvl3pPr marL="11430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3pPr>
              <a:lvl4pPr marL="16002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4pPr>
              <a:lvl5pPr marL="20574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 dirty="0"/>
                <a:t>Material-</a:t>
              </a:r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 dirty="0" err="1" smtClean="0"/>
                <a:t>characterization</a:t>
              </a:r>
              <a:endParaRPr lang="de-DE" altLang="de-DE" sz="1300" dirty="0"/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endParaRPr lang="de-DE" altLang="de-DE" sz="1300" dirty="0"/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 dirty="0"/>
                <a:t>    Polymer-</a:t>
              </a:r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 dirty="0"/>
                <a:t>   </a:t>
              </a:r>
              <a:r>
                <a:rPr lang="de-DE" altLang="de-DE" sz="1300" dirty="0" err="1"/>
                <a:t>synthesis</a:t>
              </a:r>
              <a:endParaRPr lang="de-DE" altLang="de-DE" sz="1300" dirty="0"/>
            </a:p>
          </p:txBody>
        </p:sp>
        <p:pic>
          <p:nvPicPr>
            <p:cNvPr id="50" name="Picture 23" descr="055P00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1344"/>
              <a:ext cx="54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24"/>
          <p:cNvGrpSpPr>
            <a:grpSpLocks/>
          </p:cNvGrpSpPr>
          <p:nvPr/>
        </p:nvGrpSpPr>
        <p:grpSpPr bwMode="auto">
          <a:xfrm>
            <a:off x="4287808" y="1868302"/>
            <a:ext cx="3056069" cy="1038225"/>
            <a:chOff x="2041" y="762"/>
            <a:chExt cx="1444" cy="654"/>
          </a:xfrm>
        </p:grpSpPr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041" y="762"/>
              <a:ext cx="14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731" tIns="37865" rIns="75731" bIns="37865">
              <a:spAutoFit/>
            </a:bodyPr>
            <a:lstStyle>
              <a:lvl1pPr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1pPr>
              <a:lvl2pPr marL="742950" indent="-285750"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2pPr>
              <a:lvl3pPr marL="11430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3pPr>
              <a:lvl4pPr marL="16002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4pPr>
              <a:lvl5pPr marL="20574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Component investigations</a:t>
              </a:r>
            </a:p>
          </p:txBody>
        </p:sp>
        <p:pic>
          <p:nvPicPr>
            <p:cNvPr id="53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922"/>
              <a:ext cx="646" cy="494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82" name="Group 27"/>
          <p:cNvGrpSpPr>
            <a:grpSpLocks/>
          </p:cNvGrpSpPr>
          <p:nvPr/>
        </p:nvGrpSpPr>
        <p:grpSpPr bwMode="auto">
          <a:xfrm>
            <a:off x="7720593" y="2071502"/>
            <a:ext cx="1923799" cy="941387"/>
            <a:chOff x="3736" y="942"/>
            <a:chExt cx="909" cy="593"/>
          </a:xfrm>
        </p:grpSpPr>
        <p:sp>
          <p:nvSpPr>
            <p:cNvPr id="83" name="Text Box 28"/>
            <p:cNvSpPr txBox="1">
              <a:spLocks noChangeArrowheads="1"/>
            </p:cNvSpPr>
            <p:nvPr/>
          </p:nvSpPr>
          <p:spPr bwMode="auto">
            <a:xfrm>
              <a:off x="4179" y="1235"/>
              <a:ext cx="46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731" tIns="37865" rIns="75731" bIns="37865">
              <a:spAutoFit/>
            </a:bodyPr>
            <a:lstStyle>
              <a:lvl1pPr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1pPr>
              <a:lvl2pPr marL="742950" indent="-285750"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2pPr>
              <a:lvl3pPr marL="11430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3pPr>
              <a:lvl4pPr marL="16002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4pPr>
              <a:lvl5pPr marL="20574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Numerical </a:t>
              </a:r>
            </a:p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simulation</a:t>
              </a:r>
            </a:p>
          </p:txBody>
        </p:sp>
        <p:pic>
          <p:nvPicPr>
            <p:cNvPr id="84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942"/>
              <a:ext cx="443" cy="44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EAEAE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85" name="Freeform 10"/>
          <p:cNvSpPr>
            <a:spLocks/>
          </p:cNvSpPr>
          <p:nvPr/>
        </p:nvSpPr>
        <p:spPr bwMode="auto">
          <a:xfrm rot="-2025326">
            <a:off x="3411623" y="4300352"/>
            <a:ext cx="1674066" cy="1265237"/>
          </a:xfrm>
          <a:custGeom>
            <a:avLst/>
            <a:gdLst>
              <a:gd name="T0" fmla="*/ 2147483647 w 1070"/>
              <a:gd name="T1" fmla="*/ 0 h 1218"/>
              <a:gd name="T2" fmla="*/ 2147483647 w 1070"/>
              <a:gd name="T3" fmla="*/ 2147483647 h 1218"/>
              <a:gd name="T4" fmla="*/ 0 w 1070"/>
              <a:gd name="T5" fmla="*/ 2147483647 h 1218"/>
              <a:gd name="T6" fmla="*/ 2147483647 w 1070"/>
              <a:gd name="T7" fmla="*/ 2147483647 h 1218"/>
              <a:gd name="T8" fmla="*/ 2147483647 w 1070"/>
              <a:gd name="T9" fmla="*/ 2147483647 h 1218"/>
              <a:gd name="T10" fmla="*/ 2147483647 w 1070"/>
              <a:gd name="T11" fmla="*/ 2147483647 h 1218"/>
              <a:gd name="T12" fmla="*/ 2147483647 w 1070"/>
              <a:gd name="T13" fmla="*/ 2147483647 h 1218"/>
              <a:gd name="T14" fmla="*/ 2147483647 w 1070"/>
              <a:gd name="T15" fmla="*/ 2147483647 h 1218"/>
              <a:gd name="T16" fmla="*/ 2147483647 w 1070"/>
              <a:gd name="T17" fmla="*/ 0 h 1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0" h="1218">
                <a:moveTo>
                  <a:pt x="947" y="0"/>
                </a:moveTo>
                <a:lnTo>
                  <a:pt x="239" y="354"/>
                </a:lnTo>
                <a:lnTo>
                  <a:pt x="0" y="1177"/>
                </a:lnTo>
                <a:lnTo>
                  <a:pt x="124" y="1160"/>
                </a:lnTo>
                <a:lnTo>
                  <a:pt x="83" y="1218"/>
                </a:lnTo>
                <a:lnTo>
                  <a:pt x="305" y="403"/>
                </a:lnTo>
                <a:lnTo>
                  <a:pt x="1070" y="25"/>
                </a:lnTo>
                <a:lnTo>
                  <a:pt x="1037" y="66"/>
                </a:lnTo>
                <a:lnTo>
                  <a:pt x="9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6" name="Gruppieren 85"/>
          <p:cNvGrpSpPr>
            <a:grpSpLocks/>
          </p:cNvGrpSpPr>
          <p:nvPr/>
        </p:nvGrpSpPr>
        <p:grpSpPr bwMode="auto">
          <a:xfrm>
            <a:off x="1549198" y="4025713"/>
            <a:ext cx="2725912" cy="1139825"/>
            <a:chOff x="1161827" y="3327400"/>
            <a:chExt cx="2044700" cy="1139825"/>
          </a:xfrm>
        </p:grpSpPr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1161827" y="3990975"/>
              <a:ext cx="204470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731" tIns="37865" rIns="75731" bIns="37865">
              <a:spAutoFit/>
            </a:bodyPr>
            <a:lstStyle>
              <a:lvl1pPr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1pPr>
              <a:lvl2pPr marL="742950" indent="-285750" defTabSz="631825" eaLnBrk="0" hangingPunct="0">
                <a:spcAft>
                  <a:spcPct val="40000"/>
                </a:spcAft>
                <a:buClr>
                  <a:schemeClr val="tx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2pPr>
              <a:lvl3pPr marL="11430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3pPr>
              <a:lvl4pPr marL="16002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4pPr>
              <a:lvl5pPr marL="2057400" indent="-228600" defTabSz="631825" eaLnBrk="0" hangingPunct="0"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5pPr>
              <a:lvl6pPr marL="25146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6pPr>
              <a:lvl7pPr marL="29718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7pPr>
              <a:lvl8pPr marL="34290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8pPr>
              <a:lvl9pPr marL="3886200" indent="-228600" defTabSz="631825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LT Com 55 Roman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Material</a:t>
              </a:r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300"/>
                <a:t>development</a:t>
              </a:r>
            </a:p>
          </p:txBody>
        </p:sp>
        <p:pic>
          <p:nvPicPr>
            <p:cNvPr id="88" name="Grafik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891" y="3327400"/>
              <a:ext cx="920405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4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8622" y="334397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b="1" dirty="0" smtClean="0">
                <a:latin typeface="+mj-lt"/>
              </a:rPr>
              <a:t>Performance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N</a:t>
            </a:r>
            <a:r>
              <a:rPr lang="de-DE" sz="2400" b="1" dirty="0" smtClean="0">
                <a:latin typeface="+mj-lt"/>
              </a:rPr>
              <a:t>ew </a:t>
            </a:r>
            <a:r>
              <a:rPr lang="de-DE" sz="2400" b="1" dirty="0" err="1" smtClean="0">
                <a:latin typeface="+mj-lt"/>
              </a:rPr>
              <a:t>Recyclate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Stabilizer</a:t>
            </a:r>
            <a:r>
              <a:rPr lang="de-DE" sz="2400" b="1" dirty="0" smtClean="0">
                <a:latin typeface="+mj-lt"/>
              </a:rPr>
              <a:t> System: </a:t>
            </a:r>
          </a:p>
          <a:p>
            <a:pPr>
              <a:spcAft>
                <a:spcPts val="0"/>
              </a:spcAft>
            </a:pPr>
            <a:r>
              <a:rPr lang="de-DE" sz="2400" b="1" dirty="0" smtClean="0">
                <a:latin typeface="+mj-lt"/>
              </a:rPr>
              <a:t>Multiple </a:t>
            </a:r>
            <a:r>
              <a:rPr lang="de-DE" sz="2400" b="1" dirty="0">
                <a:latin typeface="+mj-lt"/>
              </a:rPr>
              <a:t>E</a:t>
            </a:r>
            <a:r>
              <a:rPr lang="de-DE" sz="2400" b="1" dirty="0" smtClean="0">
                <a:latin typeface="+mj-lt"/>
              </a:rPr>
              <a:t>xtrusion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P</a:t>
            </a:r>
            <a:r>
              <a:rPr lang="de-DE" sz="2400" b="1" dirty="0" smtClean="0">
                <a:latin typeface="+mj-lt"/>
              </a:rPr>
              <a:t>ost </a:t>
            </a:r>
            <a:r>
              <a:rPr lang="de-DE" sz="2400" b="1" dirty="0">
                <a:latin typeface="+mj-lt"/>
              </a:rPr>
              <a:t>C</a:t>
            </a:r>
            <a:r>
              <a:rPr lang="de-DE" sz="2400" b="1" dirty="0" smtClean="0">
                <a:latin typeface="+mj-lt"/>
              </a:rPr>
              <a:t>onsumer </a:t>
            </a:r>
            <a:r>
              <a:rPr lang="de-DE" sz="2400" b="1" dirty="0" err="1" smtClean="0">
                <a:latin typeface="+mj-lt"/>
              </a:rPr>
              <a:t>Recyclate</a:t>
            </a:r>
            <a:endParaRPr lang="de-DE" sz="2400" b="1" dirty="0">
              <a:latin typeface="+mj-lt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152961298"/>
              </p:ext>
            </p:extLst>
          </p:nvPr>
        </p:nvGraphicFramePr>
        <p:xfrm>
          <a:off x="967185" y="1371698"/>
          <a:ext cx="102971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562389" y="119393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MVR [230/2.16]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638822" y="5147900"/>
            <a:ext cx="351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Twin</a:t>
            </a:r>
            <a:r>
              <a:rPr lang="de-DE" dirty="0" smtClean="0"/>
              <a:t> </a:t>
            </a:r>
            <a:r>
              <a:rPr lang="de-DE" dirty="0" err="1" smtClean="0"/>
              <a:t>screw</a:t>
            </a:r>
            <a:r>
              <a:rPr lang="de-DE" dirty="0" smtClean="0"/>
              <a:t> </a:t>
            </a:r>
            <a:r>
              <a:rPr lang="de-DE" dirty="0" err="1" smtClean="0"/>
              <a:t>extrusion</a:t>
            </a:r>
            <a:r>
              <a:rPr lang="de-DE" dirty="0" smtClean="0"/>
              <a:t> at 230 °C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72828" y="5629890"/>
            <a:ext cx="1002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</a:t>
            </a:r>
            <a:r>
              <a:rPr lang="de-DE" b="1" dirty="0" smtClean="0"/>
              <a:t>ew </a:t>
            </a:r>
            <a:r>
              <a:rPr lang="de-DE" b="1" dirty="0" err="1" smtClean="0"/>
              <a:t>stabilizer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outperforms</a:t>
            </a:r>
            <a:r>
              <a:rPr lang="de-DE" b="1" dirty="0" smtClean="0"/>
              <a:t> </a:t>
            </a:r>
            <a:r>
              <a:rPr lang="de-DE" b="1" dirty="0" err="1" smtClean="0"/>
              <a:t>virgin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commercial</a:t>
            </a:r>
            <a:r>
              <a:rPr lang="de-DE" b="1" dirty="0" smtClean="0"/>
              <a:t> </a:t>
            </a:r>
            <a:r>
              <a:rPr lang="de-DE" b="1" dirty="0" err="1" smtClean="0"/>
              <a:t>recyclate</a:t>
            </a:r>
            <a:r>
              <a:rPr lang="de-DE" b="1" dirty="0" smtClean="0"/>
              <a:t> </a:t>
            </a:r>
            <a:r>
              <a:rPr lang="de-DE" b="1" dirty="0" err="1" smtClean="0"/>
              <a:t>stabilizers</a:t>
            </a:r>
            <a:r>
              <a:rPr lang="de-DE" b="1" dirty="0" smtClean="0"/>
              <a:t>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9741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8622" y="367614"/>
            <a:ext cx="9173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b="1" dirty="0" smtClean="0">
                <a:latin typeface="+mj-lt"/>
              </a:rPr>
              <a:t>Performance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N</a:t>
            </a:r>
            <a:r>
              <a:rPr lang="de-DE" sz="2400" b="1" dirty="0" smtClean="0">
                <a:latin typeface="+mj-lt"/>
              </a:rPr>
              <a:t>ew </a:t>
            </a:r>
            <a:r>
              <a:rPr lang="de-DE" sz="2400" b="1" dirty="0" err="1" smtClean="0">
                <a:latin typeface="+mj-lt"/>
              </a:rPr>
              <a:t>Recyclate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Stabilizer</a:t>
            </a:r>
            <a:r>
              <a:rPr lang="de-DE" sz="2400" b="1" dirty="0" smtClean="0">
                <a:latin typeface="+mj-lt"/>
              </a:rPr>
              <a:t> System: </a:t>
            </a:r>
          </a:p>
          <a:p>
            <a:pPr>
              <a:spcAft>
                <a:spcPts val="0"/>
              </a:spcAft>
            </a:pPr>
            <a:r>
              <a:rPr lang="de-DE" sz="2400" b="1" dirty="0" smtClean="0">
                <a:latin typeface="+mj-lt"/>
              </a:rPr>
              <a:t>OIT Values After Multiple </a:t>
            </a:r>
            <a:r>
              <a:rPr lang="de-DE" sz="2400" b="1" dirty="0">
                <a:latin typeface="+mj-lt"/>
              </a:rPr>
              <a:t>E</a:t>
            </a:r>
            <a:r>
              <a:rPr lang="de-DE" sz="2400" b="1" dirty="0" smtClean="0">
                <a:latin typeface="+mj-lt"/>
              </a:rPr>
              <a:t>xtrusion (Post Consumer </a:t>
            </a:r>
            <a:r>
              <a:rPr lang="de-DE" sz="2400" b="1" dirty="0" err="1" smtClean="0">
                <a:latin typeface="+mj-lt"/>
              </a:rPr>
              <a:t>Recyclate</a:t>
            </a:r>
            <a:r>
              <a:rPr lang="de-DE" sz="2400" b="1" dirty="0" smtClean="0">
                <a:latin typeface="+mj-lt"/>
              </a:rPr>
              <a:t>)</a:t>
            </a:r>
            <a:endParaRPr lang="de-DE" sz="2400" b="1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4606" y="5599123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</a:t>
            </a:r>
            <a:r>
              <a:rPr lang="de-DE" b="1" dirty="0" smtClean="0"/>
              <a:t>ew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seems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protect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phenolic</a:t>
            </a:r>
            <a:r>
              <a:rPr lang="de-DE" b="1" dirty="0" smtClean="0"/>
              <a:t> </a:t>
            </a:r>
            <a:r>
              <a:rPr lang="de-DE" b="1" dirty="0" err="1" smtClean="0"/>
              <a:t>antioxidant</a:t>
            </a:r>
            <a:r>
              <a:rPr lang="de-DE" b="1" dirty="0" smtClean="0"/>
              <a:t> </a:t>
            </a:r>
            <a:r>
              <a:rPr lang="de-DE" b="1" dirty="0" err="1" smtClean="0"/>
              <a:t>during</a:t>
            </a:r>
            <a:r>
              <a:rPr lang="de-DE" b="1" dirty="0" smtClean="0"/>
              <a:t> </a:t>
            </a:r>
            <a:r>
              <a:rPr lang="de-DE" b="1" dirty="0" err="1" smtClean="0"/>
              <a:t>processing</a:t>
            </a:r>
            <a:r>
              <a:rPr lang="de-DE" b="1" dirty="0" smtClean="0"/>
              <a:t>.</a:t>
            </a:r>
            <a:endParaRPr lang="de-DE" b="1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712149701"/>
              </p:ext>
            </p:extLst>
          </p:nvPr>
        </p:nvGraphicFramePr>
        <p:xfrm>
          <a:off x="982638" y="1559607"/>
          <a:ext cx="9865096" cy="355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02718" y="1412776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Oxygen </a:t>
            </a:r>
            <a:r>
              <a:rPr lang="de-DE" dirty="0" err="1" smtClean="0"/>
              <a:t>induction</a:t>
            </a:r>
            <a:r>
              <a:rPr lang="de-DE" dirty="0" smtClean="0"/>
              <a:t> time at 200 °C [min]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10830" y="5013176"/>
            <a:ext cx="351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Twin</a:t>
            </a:r>
            <a:r>
              <a:rPr lang="de-DE" dirty="0" smtClean="0"/>
              <a:t> </a:t>
            </a:r>
            <a:r>
              <a:rPr lang="de-DE" dirty="0" err="1" smtClean="0"/>
              <a:t>screw</a:t>
            </a:r>
            <a:r>
              <a:rPr lang="de-DE" dirty="0" smtClean="0"/>
              <a:t> </a:t>
            </a:r>
            <a:r>
              <a:rPr lang="de-DE" dirty="0" err="1" smtClean="0"/>
              <a:t>extrusion</a:t>
            </a:r>
            <a:r>
              <a:rPr lang="de-DE" dirty="0" smtClean="0"/>
              <a:t> at 230 °C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7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8622" y="692696"/>
            <a:ext cx="1067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j-lt"/>
              </a:rPr>
              <a:t>Performance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N</a:t>
            </a:r>
            <a:r>
              <a:rPr lang="de-DE" sz="2400" b="1" dirty="0" smtClean="0">
                <a:latin typeface="+mj-lt"/>
              </a:rPr>
              <a:t>ew </a:t>
            </a:r>
            <a:r>
              <a:rPr lang="de-DE" sz="2400" b="1" dirty="0" err="1" smtClean="0">
                <a:latin typeface="+mj-lt"/>
              </a:rPr>
              <a:t>Recyclate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Stabilizer</a:t>
            </a:r>
            <a:r>
              <a:rPr lang="de-DE" sz="2400" b="1" dirty="0" smtClean="0">
                <a:latin typeface="+mj-lt"/>
              </a:rPr>
              <a:t> System: Polyethylene (HDPE)</a:t>
            </a:r>
            <a:endParaRPr lang="de-DE" sz="2400" b="1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42678" y="54574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</a:t>
            </a:r>
            <a:r>
              <a:rPr lang="de-DE" b="1" dirty="0" smtClean="0"/>
              <a:t>ew </a:t>
            </a:r>
            <a:r>
              <a:rPr lang="de-DE" b="1" dirty="0" err="1" smtClean="0"/>
              <a:t>stabilizer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efficient</a:t>
            </a:r>
            <a:r>
              <a:rPr lang="de-DE" b="1" dirty="0" smtClean="0"/>
              <a:t> in Polyethylene.</a:t>
            </a:r>
            <a:endParaRPr lang="de-DE" b="1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126449554"/>
              </p:ext>
            </p:extLst>
          </p:nvPr>
        </p:nvGraphicFramePr>
        <p:xfrm>
          <a:off x="1558702" y="1628800"/>
          <a:ext cx="98650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278782" y="1403484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Residual </a:t>
            </a:r>
            <a:r>
              <a:rPr lang="de-DE" dirty="0" err="1" smtClean="0"/>
              <a:t>torque</a:t>
            </a:r>
            <a:r>
              <a:rPr lang="de-DE" dirty="0" smtClean="0"/>
              <a:t> [%], </a:t>
            </a:r>
            <a:r>
              <a:rPr lang="de-DE" dirty="0" err="1" smtClean="0"/>
              <a:t>torque</a:t>
            </a:r>
            <a:r>
              <a:rPr lang="de-DE" dirty="0" smtClean="0"/>
              <a:t> at 190°C/0 min = 100 %)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70870" y="4939835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Extrusion time at 200 °C [min]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44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80425" y="534279"/>
            <a:ext cx="9317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Take </a:t>
            </a:r>
            <a:r>
              <a:rPr lang="de-DE" sz="3200" b="1" dirty="0" err="1" smtClean="0">
                <a:latin typeface="+mj-lt"/>
              </a:rPr>
              <a:t>home</a:t>
            </a:r>
            <a:r>
              <a:rPr lang="de-DE" sz="3200" b="1" dirty="0" smtClean="0">
                <a:latin typeface="+mj-lt"/>
              </a:rPr>
              <a:t> </a:t>
            </a:r>
            <a:r>
              <a:rPr lang="de-DE" sz="3200" b="1" dirty="0" err="1" smtClean="0">
                <a:latin typeface="+mj-lt"/>
              </a:rPr>
              <a:t>message</a:t>
            </a:r>
            <a:endParaRPr lang="de-DE" sz="3200" b="1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10630" y="1484784"/>
            <a:ext cx="83231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de-DE" sz="2000" dirty="0" err="1" smtClean="0"/>
              <a:t>Recyclates</a:t>
            </a:r>
            <a:r>
              <a:rPr lang="de-DE" sz="2000" dirty="0" smtClean="0"/>
              <a:t>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restabilization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adjusted</a:t>
            </a:r>
            <a:r>
              <a:rPr lang="de-DE" sz="2000" dirty="0" smtClean="0"/>
              <a:t> </a:t>
            </a:r>
            <a:r>
              <a:rPr lang="de-DE" sz="2000" dirty="0" err="1" smtClean="0"/>
              <a:t>stabilizer</a:t>
            </a:r>
            <a:r>
              <a:rPr lang="de-DE" sz="2000" dirty="0" smtClean="0"/>
              <a:t> </a:t>
            </a:r>
            <a:r>
              <a:rPr lang="de-DE" sz="2000" dirty="0" err="1" smtClean="0"/>
              <a:t>systems</a:t>
            </a:r>
            <a:endParaRPr lang="de-DE" sz="2000" dirty="0" smtClean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de-DE" sz="2000" dirty="0" smtClean="0"/>
              <a:t>The </a:t>
            </a:r>
            <a:r>
              <a:rPr lang="de-DE" sz="2000" dirty="0" err="1" smtClean="0"/>
              <a:t>newly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developed</a:t>
            </a:r>
            <a:r>
              <a:rPr lang="de-DE" sz="2000" dirty="0" smtClean="0"/>
              <a:t> Fraunhofer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interacts</a:t>
            </a:r>
            <a:r>
              <a:rPr lang="de-DE" sz="2000" dirty="0" smtClean="0"/>
              <a:t> </a:t>
            </a:r>
            <a:r>
              <a:rPr lang="de-DE" sz="2000" dirty="0" err="1" smtClean="0"/>
              <a:t>directly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oxidized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thus</a:t>
            </a:r>
            <a:r>
              <a:rPr lang="de-DE" sz="2000" dirty="0" smtClean="0"/>
              <a:t> </a:t>
            </a:r>
            <a:r>
              <a:rPr lang="de-DE" sz="2000" dirty="0" err="1" smtClean="0"/>
              <a:t>eliminates</a:t>
            </a:r>
            <a:r>
              <a:rPr lang="de-DE" sz="2000" dirty="0" smtClean="0"/>
              <a:t> </a:t>
            </a:r>
            <a:r>
              <a:rPr lang="de-DE" sz="2000" dirty="0" err="1" smtClean="0"/>
              <a:t>initiator</a:t>
            </a:r>
            <a:r>
              <a:rPr lang="de-DE" sz="2000" dirty="0" smtClean="0"/>
              <a:t> </a:t>
            </a:r>
            <a:r>
              <a:rPr lang="de-DE" sz="2000" dirty="0" err="1" smtClean="0"/>
              <a:t>sites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oxidation</a:t>
            </a:r>
            <a:endParaRPr lang="de-DE" sz="2000" dirty="0" smtClean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de-DE" sz="2000" dirty="0" smtClean="0"/>
              <a:t>The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act</a:t>
            </a:r>
            <a:r>
              <a:rPr lang="de-DE" sz="2000" dirty="0" smtClean="0"/>
              <a:t> in </a:t>
            </a:r>
            <a:r>
              <a:rPr lang="de-DE" sz="2000" dirty="0" err="1" smtClean="0"/>
              <a:t>addition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hydroperoxide</a:t>
            </a:r>
            <a:r>
              <a:rPr lang="de-DE" sz="2000" dirty="0" smtClean="0"/>
              <a:t> </a:t>
            </a:r>
            <a:r>
              <a:rPr lang="de-DE" sz="2000" dirty="0" err="1" smtClean="0"/>
              <a:t>decomposer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metal</a:t>
            </a:r>
            <a:r>
              <a:rPr lang="de-DE" sz="2000" dirty="0" smtClean="0"/>
              <a:t> </a:t>
            </a:r>
            <a:r>
              <a:rPr lang="de-DE" sz="2000" dirty="0" err="1" smtClean="0"/>
              <a:t>deactivator</a:t>
            </a:r>
            <a:endParaRPr lang="de-DE" sz="2000" dirty="0" smtClean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de-DE" sz="2000" dirty="0" smtClean="0"/>
              <a:t>The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an </a:t>
            </a:r>
            <a:r>
              <a:rPr lang="de-DE" sz="2000" dirty="0" err="1" smtClean="0"/>
              <a:t>excellent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processing</a:t>
            </a:r>
            <a:r>
              <a:rPr lang="de-DE" sz="2000" dirty="0" smtClean="0"/>
              <a:t> </a:t>
            </a:r>
            <a:r>
              <a:rPr lang="de-DE" sz="2000" dirty="0" err="1" smtClean="0"/>
              <a:t>stabilizer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polypropylene</a:t>
            </a:r>
            <a:r>
              <a:rPr lang="de-DE" sz="2000" dirty="0" smtClean="0"/>
              <a:t> </a:t>
            </a:r>
            <a:r>
              <a:rPr lang="de-DE" sz="2000" dirty="0" err="1" smtClean="0"/>
              <a:t>recyclates</a:t>
            </a:r>
            <a:endParaRPr lang="de-DE" sz="2000" dirty="0" smtClean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de-DE" sz="2000" dirty="0" smtClean="0"/>
              <a:t>Further </a:t>
            </a:r>
            <a:r>
              <a:rPr lang="de-DE" sz="2000" dirty="0" err="1" smtClean="0"/>
              <a:t>evaluation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recyclate</a:t>
            </a:r>
            <a:r>
              <a:rPr lang="de-DE" sz="2000" dirty="0" smtClean="0"/>
              <a:t> </a:t>
            </a:r>
            <a:r>
              <a:rPr lang="de-DE" sz="2000" dirty="0" err="1" smtClean="0"/>
              <a:t>streams</a:t>
            </a:r>
            <a:r>
              <a:rPr lang="de-DE" sz="2000" dirty="0" smtClean="0"/>
              <a:t> such </a:t>
            </a:r>
            <a:r>
              <a:rPr lang="de-DE" sz="2000" dirty="0" err="1" smtClean="0"/>
              <a:t>as</a:t>
            </a:r>
            <a:r>
              <a:rPr lang="de-DE" sz="2000" dirty="0" smtClean="0"/>
              <a:t> PE,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long</a:t>
            </a:r>
            <a:r>
              <a:rPr lang="de-DE" sz="2000" dirty="0" smtClean="0"/>
              <a:t>-term thermal </a:t>
            </a:r>
            <a:r>
              <a:rPr lang="de-DE" sz="2000" dirty="0" err="1" smtClean="0"/>
              <a:t>stability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mechanism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evaluation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8787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16195" y="4342794"/>
            <a:ext cx="7827784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Contact</a:t>
            </a:r>
            <a:r>
              <a:rPr lang="de-DE" dirty="0" smtClean="0"/>
              <a:t>: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de-DE" dirty="0"/>
              <a:t>Dr. Rudolf Pfaendner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de-DE" dirty="0"/>
              <a:t>Fraunhofer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Durability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System </a:t>
            </a:r>
            <a:r>
              <a:rPr lang="de-DE" dirty="0" err="1"/>
              <a:t>Reliability</a:t>
            </a:r>
            <a:r>
              <a:rPr lang="de-DE" dirty="0"/>
              <a:t> LBF</a:t>
            </a:r>
          </a:p>
          <a:p>
            <a:r>
              <a:rPr lang="de-DE" dirty="0" smtClean="0"/>
              <a:t>rudolf.pfaendner@lbf.fraunhofer.de</a:t>
            </a:r>
            <a:endParaRPr lang="de-DE" dirty="0"/>
          </a:p>
        </p:txBody>
      </p:sp>
      <p:pic>
        <p:nvPicPr>
          <p:cNvPr id="7" name="Grafik 6" descr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24" y="2132856"/>
            <a:ext cx="6695633" cy="18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70729" y="836712"/>
            <a:ext cx="979308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j-lt"/>
              </a:rPr>
              <a:t>New opportunities for stabilizers through circular economy</a:t>
            </a:r>
            <a:endParaRPr lang="de-DE" sz="2600" dirty="0"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5710" y="1844824"/>
            <a:ext cx="9577064" cy="182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4013" indent="-3540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3667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69975" indent="-34607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38275" indent="-3667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792288" indent="-35242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249488" indent="-35242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706688" indent="-35242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163888" indent="-35242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621088" indent="-35242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dirty="0" smtClean="0"/>
              <a:t>Circular economy: Recycling of plastics (European </a:t>
            </a:r>
            <a:r>
              <a:rPr lang="en-US" sz="2400" dirty="0"/>
              <a:t>p</a:t>
            </a:r>
            <a:r>
              <a:rPr lang="en-US" sz="2400" dirty="0" smtClean="0"/>
              <a:t>erspective)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400" dirty="0" err="1" smtClean="0"/>
              <a:t>Plastic</a:t>
            </a:r>
            <a:r>
              <a:rPr lang="de-DE" sz="2400" dirty="0" smtClean="0"/>
              <a:t> </a:t>
            </a:r>
            <a:r>
              <a:rPr lang="de-DE" sz="2400" dirty="0" err="1" smtClean="0"/>
              <a:t>recyclates</a:t>
            </a:r>
            <a:r>
              <a:rPr lang="de-DE" sz="2400" dirty="0" smtClean="0"/>
              <a:t> </a:t>
            </a:r>
            <a:r>
              <a:rPr lang="de-DE" sz="2400" dirty="0" err="1" smtClean="0"/>
              <a:t>challenges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400" dirty="0" smtClean="0"/>
              <a:t>Additives </a:t>
            </a:r>
            <a:r>
              <a:rPr lang="de-DE" sz="2400" dirty="0" err="1" smtClean="0"/>
              <a:t>to</a:t>
            </a:r>
            <a:r>
              <a:rPr lang="de-DE" sz="2400" dirty="0" smtClean="0"/>
              <a:t> upgrade </a:t>
            </a:r>
            <a:r>
              <a:rPr lang="de-DE" sz="2400" dirty="0" err="1" smtClean="0"/>
              <a:t>recyclates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400" dirty="0" smtClean="0"/>
              <a:t>New </a:t>
            </a:r>
            <a:r>
              <a:rPr lang="de-DE" sz="2400" dirty="0" err="1" smtClean="0"/>
              <a:t>generation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additive </a:t>
            </a:r>
            <a:r>
              <a:rPr lang="de-DE" sz="2400" dirty="0" err="1" smtClean="0"/>
              <a:t>systems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polyolefin</a:t>
            </a:r>
            <a:r>
              <a:rPr lang="de-DE" sz="2400" dirty="0" smtClean="0"/>
              <a:t> </a:t>
            </a:r>
            <a:r>
              <a:rPr lang="de-DE" sz="2400" dirty="0" err="1" smtClean="0"/>
              <a:t>recyclates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400" dirty="0" err="1" smtClean="0"/>
              <a:t>Conclusions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0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38" y="620688"/>
            <a:ext cx="9946545" cy="923330"/>
          </a:xfrm>
        </p:spPr>
        <p:txBody>
          <a:bodyPr/>
          <a:lstStyle/>
          <a:p>
            <a:pPr eaLnBrk="1" hangingPunct="1"/>
            <a:r>
              <a:rPr lang="de-DE" sz="3000" dirty="0" smtClean="0"/>
              <a:t>A European </a:t>
            </a:r>
            <a:r>
              <a:rPr lang="de-DE" sz="3000" dirty="0" err="1" smtClean="0"/>
              <a:t>Perspective</a:t>
            </a:r>
            <a:r>
              <a:rPr lang="de-DE" sz="3000" dirty="0" smtClean="0"/>
              <a:t>: </a:t>
            </a:r>
            <a:br>
              <a:rPr lang="de-DE" sz="3000" dirty="0" smtClean="0"/>
            </a:br>
            <a:r>
              <a:rPr lang="de-DE" sz="3000" dirty="0" err="1" smtClean="0"/>
              <a:t>Plastic</a:t>
            </a:r>
            <a:r>
              <a:rPr lang="de-DE" sz="3000" dirty="0" smtClean="0"/>
              <a:t> </a:t>
            </a:r>
            <a:r>
              <a:rPr lang="de-DE" sz="3000" dirty="0" err="1" smtClean="0"/>
              <a:t>Waste</a:t>
            </a:r>
            <a:r>
              <a:rPr lang="de-DE" sz="3000" dirty="0" smtClean="0"/>
              <a:t> </a:t>
            </a:r>
            <a:r>
              <a:rPr lang="de-DE" sz="3000" dirty="0" err="1" smtClean="0"/>
              <a:t>Strategy</a:t>
            </a:r>
            <a:r>
              <a:rPr lang="de-DE" sz="3000" dirty="0" smtClean="0"/>
              <a:t> </a:t>
            </a:r>
            <a:r>
              <a:rPr lang="de-DE" sz="3000" dirty="0" err="1" smtClean="0"/>
              <a:t>with</a:t>
            </a:r>
            <a:r>
              <a:rPr lang="de-DE" sz="3000" dirty="0" smtClean="0"/>
              <a:t> </a:t>
            </a:r>
            <a:r>
              <a:rPr lang="de-DE" sz="3000" dirty="0"/>
              <a:t>F</a:t>
            </a:r>
            <a:r>
              <a:rPr lang="de-DE" sz="3000" dirty="0" smtClean="0"/>
              <a:t>ocus on 4 </a:t>
            </a:r>
            <a:r>
              <a:rPr lang="de-DE" sz="3000" dirty="0"/>
              <a:t>A</a:t>
            </a:r>
            <a:r>
              <a:rPr lang="de-DE" sz="3000" dirty="0" smtClean="0"/>
              <a:t>reas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916832"/>
            <a:ext cx="94877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50590" y="5733256"/>
            <a:ext cx="569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Source</a:t>
            </a:r>
            <a:r>
              <a:rPr lang="de-DE" sz="1400" dirty="0"/>
              <a:t>: http://ec.europa.eu/environment/waste/target_review.htm</a:t>
            </a:r>
          </a:p>
        </p:txBody>
      </p:sp>
    </p:spTree>
    <p:extLst>
      <p:ext uri="{BB962C8B-B14F-4D97-AF65-F5344CB8AC3E}">
        <p14:creationId xmlns:p14="http://schemas.microsoft.com/office/powerpoint/2010/main" val="26170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57" y="687618"/>
            <a:ext cx="11166542" cy="461665"/>
          </a:xfrm>
        </p:spPr>
        <p:txBody>
          <a:bodyPr/>
          <a:lstStyle/>
          <a:p>
            <a:pPr eaLnBrk="1" hangingPunct="1"/>
            <a:r>
              <a:rPr lang="de-DE" sz="3000" dirty="0" smtClean="0">
                <a:latin typeface="+mn-lt"/>
              </a:rPr>
              <a:t>A European </a:t>
            </a:r>
            <a:r>
              <a:rPr lang="de-DE" sz="3000" dirty="0" err="1" smtClean="0">
                <a:latin typeface="+mn-lt"/>
              </a:rPr>
              <a:t>Perspective</a:t>
            </a:r>
            <a:r>
              <a:rPr lang="de-DE" sz="3000" dirty="0" smtClean="0">
                <a:latin typeface="+mn-lt"/>
              </a:rPr>
              <a:t>: </a:t>
            </a:r>
            <a:r>
              <a:rPr lang="de-DE" sz="3000" dirty="0" err="1" smtClean="0">
                <a:latin typeface="+mn-lt"/>
              </a:rPr>
              <a:t>Circular</a:t>
            </a:r>
            <a:r>
              <a:rPr lang="de-DE" sz="3000" dirty="0" smtClean="0">
                <a:latin typeface="+mn-lt"/>
              </a:rPr>
              <a:t> Economy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54841" y="5733256"/>
            <a:ext cx="569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Source</a:t>
            </a:r>
            <a:r>
              <a:rPr lang="de-DE" sz="1400" dirty="0"/>
              <a:t>: http://ec.europa.eu/environment/waste/target_review.htm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94606" y="1585614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Key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Union (EU) </a:t>
            </a:r>
            <a:r>
              <a:rPr lang="de-DE" dirty="0" err="1" smtClean="0"/>
              <a:t>revised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: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6837" y="2204864"/>
            <a:ext cx="9649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dirty="0" smtClean="0"/>
              <a:t>Target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/>
              <a:t> 65 %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municipal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, 75 %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2030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landfill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10 %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municipal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2030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dirty="0" smtClean="0"/>
              <a:t>Ban on </a:t>
            </a:r>
            <a:r>
              <a:rPr lang="de-DE" dirty="0" err="1" smtClean="0"/>
              <a:t>landfilling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seperately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endParaRPr lang="de-DE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dirty="0" smtClean="0"/>
              <a:t>Promote </a:t>
            </a:r>
            <a:r>
              <a:rPr lang="de-DE" dirty="0" err="1" smtClean="0"/>
              <a:t>re-use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stimulate</a:t>
            </a:r>
            <a:r>
              <a:rPr lang="de-DE" dirty="0" smtClean="0"/>
              <a:t> 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symbiosis</a:t>
            </a:r>
            <a:endParaRPr lang="de-DE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incentives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greener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endParaRPr lang="de-DE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dirty="0" smtClean="0"/>
              <a:t>Support </a:t>
            </a:r>
            <a:r>
              <a:rPr lang="de-DE" dirty="0" err="1" smtClean="0"/>
              <a:t>recovery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(e.g.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, </a:t>
            </a:r>
            <a:r>
              <a:rPr lang="de-DE" dirty="0" err="1" smtClean="0"/>
              <a:t>batteries</a:t>
            </a:r>
            <a:r>
              <a:rPr lang="de-DE" dirty="0" smtClean="0"/>
              <a:t>,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electronic </a:t>
            </a:r>
            <a:r>
              <a:rPr lang="de-DE" dirty="0" err="1" smtClean="0"/>
              <a:t>equipment</a:t>
            </a:r>
            <a:r>
              <a:rPr lang="de-DE" dirty="0" smtClean="0"/>
              <a:t>, </a:t>
            </a:r>
            <a:r>
              <a:rPr lang="de-DE" dirty="0" err="1" smtClean="0"/>
              <a:t>vehicles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6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30" y="836712"/>
            <a:ext cx="8064896" cy="461665"/>
          </a:xfrm>
        </p:spPr>
        <p:txBody>
          <a:bodyPr/>
          <a:lstStyle/>
          <a:p>
            <a:pPr eaLnBrk="1" hangingPunct="1"/>
            <a:r>
              <a:rPr lang="de-DE" sz="3000" dirty="0" smtClean="0"/>
              <a:t>A European </a:t>
            </a:r>
            <a:r>
              <a:rPr lang="de-DE" sz="3000" dirty="0" err="1" smtClean="0"/>
              <a:t>Perspective</a:t>
            </a:r>
            <a:r>
              <a:rPr lang="de-DE" sz="3000" dirty="0" smtClean="0"/>
              <a:t>: Plastics Recycling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10630" y="1772816"/>
            <a:ext cx="101505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smtClean="0"/>
              <a:t>Plastics </a:t>
            </a:r>
            <a:r>
              <a:rPr lang="de-DE" sz="2400" dirty="0" err="1" smtClean="0"/>
              <a:t>recycling</a:t>
            </a:r>
            <a:r>
              <a:rPr lang="de-DE" sz="2400" dirty="0" smtClean="0"/>
              <a:t> will </a:t>
            </a:r>
            <a:r>
              <a:rPr lang="de-DE" sz="2400" dirty="0" err="1" smtClean="0"/>
              <a:t>increase</a:t>
            </a:r>
            <a:endParaRPr lang="de-DE" sz="24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smtClean="0"/>
              <a:t>Quality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plastic</a:t>
            </a:r>
            <a:r>
              <a:rPr lang="de-DE" sz="2400" dirty="0" smtClean="0"/>
              <a:t> </a:t>
            </a:r>
            <a:r>
              <a:rPr lang="de-DE" sz="2400" dirty="0" err="1" smtClean="0"/>
              <a:t>recyclates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an </a:t>
            </a:r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factor</a:t>
            </a:r>
            <a:endParaRPr lang="de-DE" sz="24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err="1" smtClean="0"/>
              <a:t>Markets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recyclates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supported</a:t>
            </a:r>
            <a:endParaRPr lang="de-DE" sz="2400" dirty="0" smtClean="0"/>
          </a:p>
          <a:p>
            <a:pPr>
              <a:buClr>
                <a:schemeClr val="tx2"/>
              </a:buClr>
            </a:pPr>
            <a:endParaRPr lang="de-DE" sz="24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polymers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natural</a:t>
            </a:r>
            <a:r>
              <a:rPr lang="de-DE" sz="2400" dirty="0" smtClean="0"/>
              <a:t> </a:t>
            </a:r>
            <a:r>
              <a:rPr lang="de-DE" sz="2400" dirty="0" err="1" smtClean="0"/>
              <a:t>ressources</a:t>
            </a:r>
            <a:r>
              <a:rPr lang="de-DE" sz="2400" dirty="0" smtClean="0"/>
              <a:t> („bio-polymers“) will </a:t>
            </a:r>
            <a:r>
              <a:rPr lang="de-DE" sz="2400" dirty="0" err="1" smtClean="0"/>
              <a:t>grow</a:t>
            </a:r>
            <a:endParaRPr lang="de-DE" sz="24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2062758" y="4635133"/>
            <a:ext cx="8658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</a:t>
            </a:r>
            <a:r>
              <a:rPr lang="de-DE" sz="2800" dirty="0" err="1" smtClean="0"/>
              <a:t>Perfect</a:t>
            </a:r>
            <a:r>
              <a:rPr lang="de-DE" sz="2800" dirty="0" smtClean="0"/>
              <a:t> </a:t>
            </a:r>
            <a:r>
              <a:rPr lang="de-DE" sz="2800" dirty="0" err="1" smtClean="0"/>
              <a:t>timing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</a:t>
            </a:r>
            <a:r>
              <a:rPr lang="de-DE" sz="2800" dirty="0" smtClean="0"/>
              <a:t> additives </a:t>
            </a:r>
            <a:r>
              <a:rPr lang="de-DE" sz="2800" dirty="0" err="1" smtClean="0"/>
              <a:t>to</a:t>
            </a:r>
            <a:r>
              <a:rPr lang="de-DE" sz="2800" dirty="0" smtClean="0"/>
              <a:t> upgrade   	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improve</a:t>
            </a:r>
            <a:r>
              <a:rPr lang="de-DE" sz="2800" dirty="0" smtClean="0"/>
              <a:t> </a:t>
            </a:r>
            <a:r>
              <a:rPr lang="de-DE" sz="2800" dirty="0" err="1" smtClean="0"/>
              <a:t>quality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recyclates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126654" y="4891808"/>
            <a:ext cx="792088" cy="0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77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414686" y="620688"/>
            <a:ext cx="87849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latin typeface="+mj-lt"/>
              </a:rPr>
              <a:t>From</a:t>
            </a:r>
            <a:r>
              <a:rPr lang="de-DE" sz="3200" b="1" dirty="0" smtClean="0">
                <a:latin typeface="+mj-lt"/>
              </a:rPr>
              <a:t> Virgin Plastics </a:t>
            </a:r>
            <a:r>
              <a:rPr lang="de-DE" sz="3200" b="1" dirty="0" err="1" smtClean="0">
                <a:latin typeface="+mj-lt"/>
              </a:rPr>
              <a:t>to</a:t>
            </a:r>
            <a:r>
              <a:rPr lang="de-DE" sz="3200" b="1" dirty="0" smtClean="0">
                <a:latin typeface="+mj-lt"/>
              </a:rPr>
              <a:t> </a:t>
            </a:r>
            <a:r>
              <a:rPr lang="de-DE" sz="3200" b="1" dirty="0" err="1" smtClean="0">
                <a:latin typeface="+mj-lt"/>
              </a:rPr>
              <a:t>Recyclates</a:t>
            </a:r>
            <a:endParaRPr lang="de-DE" sz="3200" b="1" dirty="0">
              <a:latin typeface="+mj-lt"/>
            </a:endParaRPr>
          </a:p>
        </p:txBody>
      </p:sp>
      <p:pic>
        <p:nvPicPr>
          <p:cNvPr id="10242" name="Picture 2" descr="Bildergebnis für Plastics recycl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8" y="2093192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ldergebnis für plastic granul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243919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Ähnliches Fot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2501417"/>
            <a:ext cx="23812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817678" y="809058"/>
            <a:ext cx="5687213" cy="57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/>
          <a:p>
            <a:pPr defTabSz="776288" eaLnBrk="0" hangingPunct="0"/>
            <a:r>
              <a:rPr lang="de-DE" sz="3200" b="1" dirty="0" smtClean="0">
                <a:latin typeface="+mj-lt"/>
              </a:rPr>
              <a:t>Polymers: </a:t>
            </a:r>
            <a:r>
              <a:rPr lang="de-DE" sz="3200" b="1" dirty="0" err="1" smtClean="0">
                <a:latin typeface="+mj-lt"/>
              </a:rPr>
              <a:t>Nothing</a:t>
            </a:r>
            <a:r>
              <a:rPr lang="de-DE" sz="3200" b="1" dirty="0" smtClean="0">
                <a:latin typeface="+mj-lt"/>
              </a:rPr>
              <a:t> </a:t>
            </a:r>
            <a:r>
              <a:rPr lang="de-DE" sz="3200" b="1" dirty="0" err="1" smtClean="0">
                <a:latin typeface="+mj-lt"/>
              </a:rPr>
              <a:t>is</a:t>
            </a:r>
            <a:r>
              <a:rPr lang="de-DE" sz="3200" b="1" dirty="0" smtClean="0">
                <a:latin typeface="+mj-lt"/>
              </a:rPr>
              <a:t> </a:t>
            </a:r>
            <a:r>
              <a:rPr lang="de-DE" sz="3200" b="1" dirty="0" err="1" smtClean="0">
                <a:latin typeface="+mj-lt"/>
              </a:rPr>
              <a:t>Forever</a:t>
            </a:r>
            <a:endParaRPr lang="de-DE" sz="3200" b="1" dirty="0">
              <a:latin typeface="+mj-lt"/>
            </a:endParaRP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1047208" y="1875944"/>
            <a:ext cx="1772231" cy="124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/>
          <a:p>
            <a:pPr algn="ctr" defTabSz="776288" eaLnBrk="0" hangingPunct="0">
              <a:buFontTx/>
              <a:buChar char="•"/>
            </a:pPr>
            <a:r>
              <a:rPr lang="de-DE" sz="2000" b="1" dirty="0"/>
              <a:t> Processing</a:t>
            </a:r>
          </a:p>
          <a:p>
            <a:pPr algn="ctr" defTabSz="776288" eaLnBrk="0" hangingPunct="0">
              <a:buFontTx/>
              <a:buChar char="•"/>
            </a:pPr>
            <a:r>
              <a:rPr lang="de-DE" sz="2000" b="1" dirty="0"/>
              <a:t> </a:t>
            </a:r>
            <a:r>
              <a:rPr lang="de-DE" sz="2000" b="1" dirty="0" err="1"/>
              <a:t>Aging</a:t>
            </a:r>
            <a:endParaRPr lang="de-DE" sz="2000" b="1" dirty="0"/>
          </a:p>
          <a:p>
            <a:pPr algn="ctr" defTabSz="776288" eaLnBrk="0" hangingPunct="0">
              <a:buFontTx/>
              <a:buChar char="•"/>
            </a:pPr>
            <a:r>
              <a:rPr lang="de-DE" sz="2000" b="1" dirty="0"/>
              <a:t> Light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850769" y="2160589"/>
            <a:ext cx="1469071" cy="3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/>
          <a:p>
            <a:pPr defTabSz="776288" eaLnBrk="0" hangingPunct="0"/>
            <a:r>
              <a:rPr lang="de-DE" sz="2000" b="1">
                <a:solidFill>
                  <a:srgbClr val="0000FF"/>
                </a:solidFill>
              </a:rPr>
              <a:t>Oxidation</a:t>
            </a:r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2744960" y="3024188"/>
            <a:ext cx="1750255" cy="0"/>
          </a:xfrm>
          <a:prstGeom prst="line">
            <a:avLst/>
          </a:prstGeom>
          <a:noFill/>
          <a:ln w="50800">
            <a:solidFill>
              <a:srgbClr val="777777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8462198" y="2349501"/>
            <a:ext cx="2268970" cy="8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/>
          <a:p>
            <a:pPr defTabSz="776288" eaLnBrk="0" hangingPunct="0"/>
            <a:r>
              <a:rPr lang="de-DE" sz="2000" b="1" dirty="0">
                <a:solidFill>
                  <a:srgbClr val="0000FF"/>
                </a:solidFill>
              </a:rPr>
              <a:t>Degradation </a:t>
            </a:r>
            <a:r>
              <a:rPr lang="de-DE" sz="2000" b="1" dirty="0" err="1">
                <a:solidFill>
                  <a:srgbClr val="0000FF"/>
                </a:solidFill>
              </a:rPr>
              <a:t>of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</a:p>
          <a:p>
            <a:pPr defTabSz="776288" eaLnBrk="0" hangingPunct="0"/>
            <a:r>
              <a:rPr lang="de-DE" sz="2000" b="1" dirty="0">
                <a:solidFill>
                  <a:srgbClr val="0000FF"/>
                </a:solidFill>
              </a:rPr>
              <a:t>Polymer </a:t>
            </a:r>
            <a:r>
              <a:rPr lang="de-DE" sz="2000" b="1" dirty="0" err="1">
                <a:solidFill>
                  <a:srgbClr val="0000FF"/>
                </a:solidFill>
              </a:rPr>
              <a:t>chains</a:t>
            </a:r>
            <a:endParaRPr lang="de-DE" sz="2000" b="1" dirty="0">
              <a:solidFill>
                <a:srgbClr val="0000FF"/>
              </a:solidFill>
            </a:endParaRP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2379362" y="3581299"/>
            <a:ext cx="4679303" cy="1987122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8144" tIns="39072" rIns="78144" bIns="39072">
            <a:spAutoFit/>
          </a:bodyPr>
          <a:lstStyle/>
          <a:p>
            <a:pPr marL="177800" indent="-177800" defTabSz="776288" eaLnBrk="0" hangingPunct="0"/>
            <a:r>
              <a:rPr lang="de-DE" sz="2000" b="1" dirty="0">
                <a:solidFill>
                  <a:srgbClr val="0000FF"/>
                </a:solidFill>
                <a:latin typeface="+mn-lt"/>
              </a:rPr>
              <a:t>Deterioration</a:t>
            </a:r>
          </a:p>
          <a:p>
            <a:pPr marL="177800" indent="-177800" defTabSz="776288" eaLnBrk="0" hangingPunct="0">
              <a:buFontTx/>
              <a:buChar char="•"/>
            </a:pP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mechanical</a:t>
            </a:r>
            <a:r>
              <a:rPr lang="de-DE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properties</a:t>
            </a:r>
            <a:r>
              <a:rPr lang="de-DE" sz="20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de-DE" sz="2000" b="1" dirty="0">
                <a:solidFill>
                  <a:srgbClr val="0000FF"/>
                </a:solidFill>
                <a:latin typeface="+mn-lt"/>
              </a:rPr>
            </a:b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until</a:t>
            </a:r>
            <a:r>
              <a:rPr lang="de-DE" sz="2000" b="1" dirty="0">
                <a:solidFill>
                  <a:srgbClr val="0000FF"/>
                </a:solidFill>
                <a:latin typeface="+mn-lt"/>
              </a:rPr>
              <a:t> breakdown</a:t>
            </a:r>
          </a:p>
          <a:p>
            <a:pPr marL="177800" indent="-177800" defTabSz="776288" eaLnBrk="0" hangingPunct="0">
              <a:buFontTx/>
              <a:buChar char="•"/>
            </a:pP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color</a:t>
            </a:r>
            <a:endParaRPr lang="de-DE" sz="2000" b="1" dirty="0">
              <a:solidFill>
                <a:srgbClr val="0000FF"/>
              </a:solidFill>
              <a:latin typeface="+mn-lt"/>
            </a:endParaRPr>
          </a:p>
          <a:p>
            <a:pPr marL="177800" indent="-177800" defTabSz="776288" eaLnBrk="0" hangingPunct="0">
              <a:buFontTx/>
              <a:buChar char="•"/>
            </a:pP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value</a:t>
            </a:r>
            <a:r>
              <a:rPr lang="de-DE" sz="2000" b="1" dirty="0">
                <a:solidFill>
                  <a:srgbClr val="0000FF"/>
                </a:solidFill>
                <a:latin typeface="+mn-lt"/>
              </a:rPr>
              <a:t> in </a:t>
            </a:r>
            <a:r>
              <a:rPr lang="de-DE" sz="2000" b="1" dirty="0" err="1">
                <a:solidFill>
                  <a:srgbClr val="0000FF"/>
                </a:solidFill>
                <a:latin typeface="+mn-lt"/>
              </a:rPr>
              <a:t>use</a:t>
            </a:r>
            <a:endParaRPr lang="de-DE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4480401" y="2852739"/>
            <a:ext cx="2227292" cy="3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144" tIns="39072" rIns="78144" bIns="39072">
            <a:spAutoFit/>
          </a:bodyPr>
          <a:lstStyle/>
          <a:p>
            <a:pPr defTabSz="776288" eaLnBrk="0" hangingPunct="0"/>
            <a:r>
              <a:rPr lang="de-DE" sz="2000" b="1" dirty="0" err="1">
                <a:solidFill>
                  <a:srgbClr val="0000FF"/>
                </a:solidFill>
              </a:rPr>
              <a:t>Photooxidation</a:t>
            </a:r>
            <a:endParaRPr lang="de-DE" sz="2000" b="1" dirty="0">
              <a:solidFill>
                <a:srgbClr val="0000FF"/>
              </a:solidFill>
            </a:endParaRPr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>
            <a:off x="3326967" y="2074863"/>
            <a:ext cx="1001054" cy="0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18" name="Line 10"/>
          <p:cNvSpPr>
            <a:spLocks noChangeShapeType="1"/>
          </p:cNvSpPr>
          <p:nvPr/>
        </p:nvSpPr>
        <p:spPr bwMode="auto">
          <a:xfrm>
            <a:off x="4328021" y="2328863"/>
            <a:ext cx="501584" cy="0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>
            <a:off x="2744960" y="2549525"/>
            <a:ext cx="1583061" cy="0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20" name="Line 12"/>
          <p:cNvSpPr>
            <a:spLocks noChangeShapeType="1"/>
          </p:cNvSpPr>
          <p:nvPr/>
        </p:nvSpPr>
        <p:spPr bwMode="auto">
          <a:xfrm>
            <a:off x="4328021" y="2052638"/>
            <a:ext cx="0" cy="508000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>
            <a:off x="8030090" y="2719388"/>
            <a:ext cx="501584" cy="0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22" name="Line 14"/>
          <p:cNvSpPr>
            <a:spLocks noChangeShapeType="1"/>
          </p:cNvSpPr>
          <p:nvPr/>
        </p:nvSpPr>
        <p:spPr bwMode="auto">
          <a:xfrm>
            <a:off x="8023740" y="2312989"/>
            <a:ext cx="6350" cy="744537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>
            <a:off x="7058666" y="2328863"/>
            <a:ext cx="979890" cy="0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>
            <a:off x="7572949" y="3040063"/>
            <a:ext cx="457140" cy="0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9248629" y="3429000"/>
            <a:ext cx="0" cy="1400175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>
            <a:off x="7470861" y="4840289"/>
            <a:ext cx="1792584" cy="7937"/>
          </a:xfrm>
          <a:prstGeom prst="line">
            <a:avLst/>
          </a:prstGeom>
          <a:noFill/>
          <a:ln w="50800">
            <a:solidFill>
              <a:srgbClr val="6A6A6A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3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012689" y="73542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altLang="de-DE" sz="1200">
                <a:cs typeface="Times New Roman" pitchFamily="18" charset="0"/>
              </a:rPr>
              <a:t> </a:t>
            </a:r>
            <a:endParaRPr lang="de-DE" altLang="de-DE"/>
          </a:p>
        </p:txBody>
      </p:sp>
      <p:sp>
        <p:nvSpPr>
          <p:cNvPr id="173133" name="Text Box 77"/>
          <p:cNvSpPr txBox="1">
            <a:spLocks noChangeArrowheads="1"/>
          </p:cNvSpPr>
          <p:nvPr/>
        </p:nvSpPr>
        <p:spPr bwMode="auto">
          <a:xfrm>
            <a:off x="694606" y="366088"/>
            <a:ext cx="9058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 dirty="0" err="1" smtClean="0"/>
              <a:t>Structural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/>
              <a:t>D</a:t>
            </a:r>
            <a:r>
              <a:rPr lang="de-DE" altLang="de-DE" sz="2800" b="1" dirty="0" err="1" smtClean="0"/>
              <a:t>ifferences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/>
              <a:t>R</a:t>
            </a:r>
            <a:r>
              <a:rPr lang="de-DE" altLang="de-DE" sz="2800" b="1" dirty="0" err="1" smtClean="0"/>
              <a:t>ecyclate</a:t>
            </a:r>
            <a:r>
              <a:rPr lang="de-DE" altLang="de-DE" sz="2800" b="1" dirty="0" smtClean="0"/>
              <a:t> / </a:t>
            </a:r>
            <a:r>
              <a:rPr lang="de-DE" altLang="de-DE" sz="2800" b="1" dirty="0"/>
              <a:t>V</a:t>
            </a:r>
            <a:r>
              <a:rPr lang="de-DE" altLang="de-DE" sz="2800" b="1" dirty="0" smtClean="0"/>
              <a:t>irgin </a:t>
            </a:r>
            <a:r>
              <a:rPr lang="de-DE" altLang="de-DE" sz="2800" b="1" dirty="0"/>
              <a:t>P</a:t>
            </a:r>
            <a:r>
              <a:rPr lang="de-DE" altLang="de-DE" sz="2800" b="1" dirty="0" smtClean="0"/>
              <a:t>lastics</a:t>
            </a:r>
            <a:endParaRPr lang="de-DE" altLang="de-DE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38622" y="1556792"/>
            <a:ext cx="878497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err="1" smtClean="0"/>
              <a:t>Predamage</a:t>
            </a:r>
            <a:r>
              <a:rPr lang="de-DE" sz="2400" dirty="0" smtClean="0"/>
              <a:t> </a:t>
            </a:r>
            <a:r>
              <a:rPr lang="de-DE" sz="2400" dirty="0" err="1" smtClean="0"/>
              <a:t>through</a:t>
            </a:r>
            <a:r>
              <a:rPr lang="de-DE" sz="2400" dirty="0" smtClean="0"/>
              <a:t> </a:t>
            </a:r>
            <a:r>
              <a:rPr lang="de-DE" sz="2400" dirty="0" err="1" smtClean="0"/>
              <a:t>aging</a:t>
            </a:r>
            <a:r>
              <a:rPr lang="de-DE" sz="2400" dirty="0" smtClean="0"/>
              <a:t>/</a:t>
            </a:r>
            <a:r>
              <a:rPr lang="de-DE" sz="2400" dirty="0" err="1" smtClean="0"/>
              <a:t>oxidation</a:t>
            </a:r>
            <a:r>
              <a:rPr lang="de-DE" sz="2400" dirty="0" smtClean="0"/>
              <a:t> 		         (e.g. </a:t>
            </a:r>
            <a:r>
              <a:rPr lang="de-DE" sz="2400" dirty="0" err="1" smtClean="0"/>
              <a:t>chemical</a:t>
            </a:r>
            <a:r>
              <a:rPr lang="de-DE" sz="2400" dirty="0" smtClean="0"/>
              <a:t>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, </a:t>
            </a:r>
            <a:r>
              <a:rPr lang="de-DE" sz="2400" dirty="0" err="1" smtClean="0"/>
              <a:t>molecular</a:t>
            </a:r>
            <a:r>
              <a:rPr lang="de-DE" sz="2400" dirty="0" smtClean="0"/>
              <a:t> </a:t>
            </a:r>
            <a:r>
              <a:rPr lang="de-DE" sz="2400" dirty="0" err="1" smtClean="0"/>
              <a:t>weight</a:t>
            </a:r>
            <a:r>
              <a:rPr lang="de-DE" sz="2400" dirty="0" smtClean="0"/>
              <a:t>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,….)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smtClean="0"/>
              <a:t>Blends/</a:t>
            </a:r>
            <a:r>
              <a:rPr lang="de-DE" sz="2400" dirty="0" err="1" smtClean="0"/>
              <a:t>mixtures</a:t>
            </a:r>
            <a:r>
              <a:rPr lang="de-DE" sz="2400" dirty="0" smtClean="0"/>
              <a:t> 						         (e.g. different grades, </a:t>
            </a:r>
            <a:r>
              <a:rPr lang="de-DE" sz="2400" dirty="0" err="1" smtClean="0"/>
              <a:t>producers</a:t>
            </a:r>
            <a:r>
              <a:rPr lang="de-DE" sz="2400" dirty="0" smtClean="0"/>
              <a:t>, additives, ….)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err="1" smtClean="0"/>
              <a:t>Influence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foreign</a:t>
            </a:r>
            <a:r>
              <a:rPr lang="de-DE" sz="2400" dirty="0" smtClean="0"/>
              <a:t> matter 				        (e.g.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polymers</a:t>
            </a:r>
            <a:r>
              <a:rPr lang="de-DE" sz="2400" dirty="0" smtClean="0"/>
              <a:t>, </a:t>
            </a:r>
            <a:r>
              <a:rPr lang="de-DE" sz="2400" dirty="0" err="1" smtClean="0"/>
              <a:t>metal</a:t>
            </a:r>
            <a:r>
              <a:rPr lang="de-DE" sz="2400" dirty="0" smtClean="0"/>
              <a:t> </a:t>
            </a:r>
            <a:r>
              <a:rPr lang="de-DE" sz="2400" dirty="0" err="1" smtClean="0"/>
              <a:t>traces</a:t>
            </a:r>
            <a:r>
              <a:rPr lang="de-DE" sz="2400" dirty="0" smtClean="0"/>
              <a:t>, </a:t>
            </a:r>
            <a:r>
              <a:rPr lang="de-DE" sz="2400" dirty="0" err="1" smtClean="0"/>
              <a:t>organic</a:t>
            </a:r>
            <a:r>
              <a:rPr lang="de-DE" sz="2400" dirty="0" smtClean="0"/>
              <a:t> </a:t>
            </a:r>
            <a:r>
              <a:rPr lang="de-DE" sz="2400" dirty="0" err="1" smtClean="0"/>
              <a:t>impurities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degradation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products</a:t>
            </a:r>
            <a:r>
              <a:rPr lang="de-DE" sz="2400" dirty="0" smtClean="0"/>
              <a:t>,…)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400" dirty="0" err="1" smtClean="0"/>
              <a:t>Fluctuating</a:t>
            </a:r>
            <a:r>
              <a:rPr lang="de-DE" sz="2400" dirty="0" smtClean="0"/>
              <a:t> </a:t>
            </a:r>
            <a:r>
              <a:rPr lang="de-DE" sz="2400" dirty="0" err="1" smtClean="0"/>
              <a:t>composition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30569564"/>
      </p:ext>
    </p:extLst>
  </p:cSld>
  <p:clrMapOvr>
    <a:masterClrMapping/>
  </p:clrMapOvr>
</p:sld>
</file>

<file path=ppt/theme/theme1.xml><?xml version="1.0" encoding="utf-8"?>
<a:theme xmlns:a="http://schemas.openxmlformats.org/drawingml/2006/main" name="Fraunhofer Master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10_170509_ppt_Master_LBF_de_16zu9.potx" id="{2E8117B1-B5A9-4571-B588-11CECC31B2E6}" vid="{29B08A8F-15FA-482C-B9CD-751AB33FA40D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4BA8BDF8D73043B539E918DC1F142E" ma:contentTypeVersion="2" ma:contentTypeDescription="Ein neues Dokument erstellen." ma:contentTypeScope="" ma:versionID="26da16fba359acf1e56d6f94337a8bc7">
  <xsd:schema xmlns:xsd="http://www.w3.org/2001/XMLSchema" xmlns:xs="http://www.w3.org/2001/XMLSchema" xmlns:p="http://schemas.microsoft.com/office/2006/metadata/properties" xmlns:ns1="http://schemas.microsoft.com/sharepoint/v3" xmlns:ns2="8ebbe6ba-5070-47c3-901f-729283363764" targetNamespace="http://schemas.microsoft.com/office/2006/metadata/properties" ma:root="true" ma:fieldsID="8baf54148ddb970ab49563690e31ccde" ns1:_="" ns2:_="">
    <xsd:import namespace="http://schemas.microsoft.com/sharepoint/v3"/>
    <xsd:import namespace="8ebbe6ba-5070-47c3-901f-7292833637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ategori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be6ba-5070-47c3-901f-729283363764" elementFormDefault="qualified">
    <xsd:import namespace="http://schemas.microsoft.com/office/2006/documentManagement/types"/>
    <xsd:import namespace="http://schemas.microsoft.com/office/infopath/2007/PartnerControls"/>
    <xsd:element name="Kategorie" ma:index="10" ma:displayName="Kategorie" ma:format="Dropdown" ma:internalName="Kategorie">
      <xsd:simpleType>
        <xsd:restriction base="dms:Choice">
          <xsd:enumeration value="Kunststoffe"/>
          <xsd:enumeration value="LBF"/>
          <xsd:enumeration value="PPT"/>
          <xsd:enumeration value="Veranstaltungen"/>
          <xsd:enumeration value="Sonsti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8ebbe6ba-5070-47c3-901f-729283363764">PPT</Kategorie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495E0-7A08-4B9E-9435-09EEDD6F9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bbe6ba-5070-47c3-901f-7292833637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397F5A-3069-4CBE-9ADB-D36977315B4C}">
  <ds:schemaRefs>
    <ds:schemaRef ds:uri="http://schemas.microsoft.com/office/2006/metadata/properties"/>
    <ds:schemaRef ds:uri="http://schemas.microsoft.com/sharepoint/v3"/>
    <ds:schemaRef ds:uri="http://purl.org/dc/dcmitype/"/>
    <ds:schemaRef ds:uri="http://www.w3.org/XML/1998/namespace"/>
    <ds:schemaRef ds:uri="8ebbe6ba-5070-47c3-901f-72928336376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6651401-1C00-4969-AD72-CB51FB57B6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P10_170509_ppt_Master_LBF_de_16zu9</Template>
  <TotalTime>0</TotalTime>
  <Words>983</Words>
  <Application>Microsoft Office PowerPoint</Application>
  <PresentationFormat>Benutzerdefiniert</PresentationFormat>
  <Paragraphs>154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Fraunhofer Master</vt:lpstr>
      <vt:lpstr>PowerPoint-Präsentation</vt:lpstr>
      <vt:lpstr>Fraunhofer LBF: Value Chain</vt:lpstr>
      <vt:lpstr>PowerPoint-Präsentation</vt:lpstr>
      <vt:lpstr>A European Perspective:  Plastic Waste Strategy with Focus on 4 Areas</vt:lpstr>
      <vt:lpstr>A European Perspective: Circular Economy</vt:lpstr>
      <vt:lpstr>A European Perspective: Plastics Recycling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Fraunhofer Gesellschaft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Zielvereinbarungsprozess zur strategischen Institutsentwicklung</dc:title>
  <dc:creator>Mayer, Dirk</dc:creator>
  <cp:lastModifiedBy>Pfaendner, Rudolf</cp:lastModifiedBy>
  <cp:revision>189</cp:revision>
  <cp:lastPrinted>2018-06-08T14:37:52Z</cp:lastPrinted>
  <dcterms:created xsi:type="dcterms:W3CDTF">2018-03-21T13:17:06Z</dcterms:created>
  <dcterms:modified xsi:type="dcterms:W3CDTF">2019-01-15T10:26:44Z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intern</vt:lpwstr>
  </property>
  <property fmtid="{D5CDD505-2E9C-101B-9397-08002B2CF9AE}" pid="4" name="hasChanged">
    <vt:bool>false</vt:bool>
  </property>
  <property fmtid="{D5CDD505-2E9C-101B-9397-08002B2CF9AE}" pid="5" name="ContentTypeId">
    <vt:lpwstr>0x010100D04BA8BDF8D73043B539E918DC1F142E</vt:lpwstr>
  </property>
</Properties>
</file>