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32"/>
  </p:notesMasterIdLst>
  <p:handoutMasterIdLst>
    <p:handoutMasterId r:id="rId33"/>
  </p:handoutMasterIdLst>
  <p:sldIdLst>
    <p:sldId id="335" r:id="rId9"/>
    <p:sldId id="353" r:id="rId10"/>
    <p:sldId id="257" r:id="rId11"/>
    <p:sldId id="282" r:id="rId12"/>
    <p:sldId id="310" r:id="rId13"/>
    <p:sldId id="337" r:id="rId14"/>
    <p:sldId id="339" r:id="rId15"/>
    <p:sldId id="341" r:id="rId16"/>
    <p:sldId id="351" r:id="rId17"/>
    <p:sldId id="343" r:id="rId18"/>
    <p:sldId id="327" r:id="rId19"/>
    <p:sldId id="345" r:id="rId20"/>
    <p:sldId id="271" r:id="rId21"/>
    <p:sldId id="352" r:id="rId22"/>
    <p:sldId id="275" r:id="rId23"/>
    <p:sldId id="281" r:id="rId24"/>
    <p:sldId id="349" r:id="rId25"/>
    <p:sldId id="277" r:id="rId26"/>
    <p:sldId id="324" r:id="rId27"/>
    <p:sldId id="311" r:id="rId28"/>
    <p:sldId id="279" r:id="rId29"/>
    <p:sldId id="333" r:id="rId30"/>
    <p:sldId id="300" r:id="rId3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9900"/>
    <a:srgbClr val="00C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4" autoAdjust="0"/>
    <p:restoredTop sz="90661" autoAdjust="0"/>
  </p:normalViewPr>
  <p:slideViewPr>
    <p:cSldViewPr snapToGrid="0" showGuides="1">
      <p:cViewPr varScale="1">
        <p:scale>
          <a:sx n="82" d="100"/>
          <a:sy n="82" d="100"/>
        </p:scale>
        <p:origin x="23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71BD4B-74B8-46C2-9656-485F40E68681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8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937B7F-8DF6-4ED6-AD4E-FEECA5D12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35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2328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322" y="0"/>
            <a:ext cx="3010754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2" y="4387768"/>
            <a:ext cx="5096093" cy="415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8"/>
            <a:ext cx="3012328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322" y="8773958"/>
            <a:ext cx="3010754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D7F531-172B-465C-882F-6CF92E9C5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06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6313A-32BD-4E1D-8588-25DE8712E87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AB8E8-E4FD-4677-A2FA-E477BF911D1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39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D9CE62-13AE-4AA9-8529-D32FA5B2907F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5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EEF2EA-F98D-4E3D-AAA6-236CDF7F50EC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0702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523" indent="-29064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7385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66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541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5998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456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0914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372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D472C8-77DC-4817-96C0-A2E9640A46D8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3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166497-3EC3-41EE-B56A-D62E1BDE767E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88524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3A2244-328A-405F-A7D3-1DE7DFA94FF0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4001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D9CE62-13AE-4AA9-8529-D32FA5B2907F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1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91E23-27FE-43A0-ABD6-D4BC25786C2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5490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91E23-27FE-43A0-ABD6-D4BC25786C2E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26132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C04B3E-1618-414C-B5B1-70253F7DAD9A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2954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F4D8C3-E736-421F-8B4C-29B0F4F491F7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Note: EPSCoR is a subset of FASE (essentially an eligibility option) More later.</a:t>
            </a:r>
          </a:p>
        </p:txBody>
      </p:sp>
    </p:spTree>
    <p:extLst>
      <p:ext uri="{BB962C8B-B14F-4D97-AF65-F5344CB8AC3E}">
        <p14:creationId xmlns:p14="http://schemas.microsoft.com/office/powerpoint/2010/main" val="2726201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A377D7-B8F5-46D6-87D5-DF627ADB9E6E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41098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91E23-27FE-43A0-ABD6-D4BC25786C2E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6356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195619-CF39-4BEE-84DD-D3885D29EAE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94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D9CE62-13AE-4AA9-8529-D32FA5B2907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652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083ED8-B15A-470E-985B-683E8015EB87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Note: EPSCoR is a subset of FASE (essentially an eligibility option) More later.</a:t>
            </a:r>
          </a:p>
        </p:txBody>
      </p:sp>
    </p:spTree>
    <p:extLst>
      <p:ext uri="{BB962C8B-B14F-4D97-AF65-F5344CB8AC3E}">
        <p14:creationId xmlns:p14="http://schemas.microsoft.com/office/powerpoint/2010/main" val="187678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7F531-172B-465C-882F-6CF92E9C53C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4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D9CE62-13AE-4AA9-8529-D32FA5B2907F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3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Speak about: 1) purpose of the program 2) provide examples of the types of awards funded, and  3) award levels.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523" indent="-29064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7385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66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541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5998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456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0914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372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70E9A4-1DC0-487D-A1BB-D884CD55C6DC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D9CE62-13AE-4AA9-8529-D32FA5B2907F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0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523" indent="-29064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7385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66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541" indent="-23283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5998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456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0914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372" indent="-232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5F3862-13C7-46CA-B4A8-5C54D8E42936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8DEB5-FBEA-433A-85A9-EECC17766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1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3017-9FBC-4C28-9B62-0ADDB02B2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1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A575-6CA8-451C-9D8A-DE11BD054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5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50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386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5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674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84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3FE8-7D8E-406D-85FB-9962EBB80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080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05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698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641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399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77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22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3741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4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97A2-3CAB-484F-A42B-F4042854D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23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5118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14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710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614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773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0979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6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0579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5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378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5D02-62B9-4CD9-BDC9-4C424519E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38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97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6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411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7563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978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22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3220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641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72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21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80353-48A8-41CC-9DFB-69B1EBC47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34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1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2580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29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7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7215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2645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980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648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0211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53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2F8F-1F4A-4A5E-A6D0-CBE4B1C6F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0714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4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8930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00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6342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51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66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1300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765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476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3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8AB5-8ACC-441E-AEF3-E8B6C368F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248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6340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0198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092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5625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367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0101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9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4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6033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94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9C80-3DC4-485C-92E4-934DF0E73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59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84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087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8659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7980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9888" y="1"/>
            <a:ext cx="2594113" cy="120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4167"/>
            <a:ext cx="7772400" cy="1470025"/>
          </a:xfrm>
        </p:spPr>
        <p:txBody>
          <a:bodyPr/>
          <a:lstStyle>
            <a:lvl1pPr>
              <a:defRPr b="1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94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F1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NIFA PPT Options 20162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DA N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45186"/>
            <a:ext cx="3902927" cy="261999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694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76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96028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9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10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146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2880-F898-4680-87E5-A40F6BDC9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7553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9699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6260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982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982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8187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687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770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8596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B2F9059-C040-1741-8E34-29607C619E29}" type="datetimeFigureOut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5/31/2018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87FD166A-1162-4D46-82C7-29F68A8769AD}" type="slidenum">
              <a:rPr lang="en-US" sz="1350" smtClean="0">
                <a:solidFill>
                  <a:prstClr val="black"/>
                </a:solidFill>
                <a:latin typeface="Calibri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979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IFA New PPT Pages 2013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A7CEA4-5B84-4C09-9A13-9138DA6AA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resource/afri-fase-epscor-progra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resource/afri-fase-epscor-progra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mailto:ebaldwin@nifa.usda.gov" TargetMode="External"/><Relationship Id="rId7" Type="http://schemas.openxmlformats.org/officeDocument/2006/relationships/hyperlink" Target="mailto:PJohnson@nifa.usda.gov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LIN@nifa.usda.gov" TargetMode="External"/><Relationship Id="rId11" Type="http://schemas.openxmlformats.org/officeDocument/2006/relationships/image" Target="../media/image28.jpg"/><Relationship Id="rId5" Type="http://schemas.openxmlformats.org/officeDocument/2006/relationships/hyperlink" Target="mailto:slumpkin@nifa.usda.gov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mailto:ncavallaro@nifa.usda.gov" TargetMode="External"/><Relationship Id="rId9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afri-fase-epscor-progr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resource/afri-fase-epscor-p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fa.usda.gov/program/agriculture-and-food-research-initiative-afr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resource/afri-fase-epscor-progr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resource/afri-fase-epscor-progra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NIFA New PPT Pages 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758181"/>
            <a:ext cx="504572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EPSCoR-like program at USDA NIFA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2836506"/>
            <a:ext cx="3984171" cy="199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kern="0" dirty="0" smtClean="0"/>
              <a:t>Liang-Shiou Lin</a:t>
            </a:r>
          </a:p>
          <a:p>
            <a:endParaRPr lang="en-US" sz="2000" kern="0" dirty="0" smtClean="0"/>
          </a:p>
          <a:p>
            <a:pPr eaLnBrk="1" hangingPunct="1"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National Institute of Food and Agriculture</a:t>
            </a:r>
            <a:endParaRPr lang="en-US" sz="2000" b="1" kern="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000" b="1" kern="0" dirty="0" smtClean="0">
              <a:solidFill>
                <a:srgbClr val="000000"/>
              </a:solidFill>
            </a:endParaRPr>
          </a:p>
          <a:p>
            <a:r>
              <a:rPr lang="en-US" sz="2000" b="1" kern="0" dirty="0" smtClean="0"/>
              <a:t>NIS-BRE</a:t>
            </a:r>
          </a:p>
          <a:p>
            <a:r>
              <a:rPr lang="en-US" sz="2000" b="1" kern="0" dirty="0" smtClean="0"/>
              <a:t>June 25, 2018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76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06063" y="1003855"/>
            <a:ext cx="5030432" cy="86907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/>
              <a:t>New Investigator Grant Applications</a:t>
            </a:r>
            <a:r>
              <a:rPr lang="en-US" altLang="en-US" sz="3000" u="sng" dirty="0"/>
              <a:t> </a:t>
            </a:r>
            <a:endParaRPr lang="en-US" altLang="en-US" sz="3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8661" y="2079763"/>
            <a:ext cx="6728020" cy="375699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50" dirty="0"/>
              <a:t>Less than 5 years of postgraduate, career-track experience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50" u="sng" dirty="0"/>
              <a:t>Not</a:t>
            </a:r>
            <a:r>
              <a:rPr lang="en-US" sz="2250" dirty="0"/>
              <a:t> received competitive Federal research funds beyond pre- or postdoctoral grants or AFRI seed grants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50" dirty="0"/>
              <a:t>Do not need to be US citizens if associated with US institution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50" dirty="0"/>
              <a:t>Research, education, &amp;/or extension</a:t>
            </a:r>
            <a:br>
              <a:rPr lang="en-US" sz="2250" dirty="0"/>
            </a:br>
            <a:endParaRPr lang="en-US" sz="225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50" dirty="0"/>
              <a:t>Application written same as non-new investigator, except box checked indicating eligibility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00" y="1438393"/>
            <a:ext cx="2111101" cy="1403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900" y="2938299"/>
            <a:ext cx="2111101" cy="1583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900" y="4604497"/>
            <a:ext cx="2111100" cy="1326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16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02890" y="117988"/>
            <a:ext cx="7718323" cy="130769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How are New Investigators (NIs) funded?</a:t>
            </a:r>
            <a:br>
              <a:rPr lang="en-US" sz="3200" dirty="0" smtClean="0"/>
            </a:br>
            <a:r>
              <a:rPr lang="en-US" sz="3200" dirty="0" smtClean="0"/>
              <a:t>(2 funding chances in a program)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759974"/>
            <a:ext cx="8163232" cy="485713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400" u="sng" dirty="0" smtClean="0"/>
              <a:t>All</a:t>
            </a:r>
            <a:r>
              <a:rPr lang="en-US" sz="2400" dirty="0" smtClean="0"/>
              <a:t> proposals in a program 1st compete against each other &amp; ranked (non-NIs </a:t>
            </a:r>
            <a:r>
              <a:rPr lang="en-US" sz="2400" dirty="0"/>
              <a:t>&amp;</a:t>
            </a:r>
            <a:r>
              <a:rPr lang="en-US" sz="2400" dirty="0" smtClean="0"/>
              <a:t> NIs)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/>
              <a:t>Program funds (not set-aside) support top “X” number of proposals (= initial funding cut-off)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/>
              <a:t>Top “X” may already include new investigators</a:t>
            </a:r>
          </a:p>
          <a:p>
            <a:pPr eaLnBrk="1" hangingPunct="1">
              <a:defRPr/>
            </a:pPr>
            <a:r>
              <a:rPr lang="en-US" sz="2400" dirty="0" smtClean="0"/>
              <a:t>No set-aside funds for new investigators</a:t>
            </a:r>
          </a:p>
          <a:p>
            <a:pPr eaLnBrk="1" hangingPunct="1">
              <a:defRPr/>
            </a:pPr>
            <a:r>
              <a:rPr lang="en-US" sz="2400" dirty="0" smtClean="0"/>
              <a:t>BUT program can go below cut-off to fund a meritorious NI proposal close to the cut-off by SKIPPING OVER what would have been the last proposal funded with program funds (to an established investigator) and give those $$ to new investigator instead</a:t>
            </a:r>
          </a:p>
        </p:txBody>
      </p:sp>
    </p:spTree>
    <p:extLst>
      <p:ext uri="{BB962C8B-B14F-4D97-AF65-F5344CB8AC3E}">
        <p14:creationId xmlns:p14="http://schemas.microsoft.com/office/powerpoint/2010/main" val="46543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46" name="Straight Arrow Connector 9"/>
          <p:cNvCxnSpPr>
            <a:cxnSpLocks noChangeShapeType="1"/>
            <a:stCxn id="39941" idx="2"/>
          </p:cNvCxnSpPr>
          <p:nvPr/>
        </p:nvCxnSpPr>
        <p:spPr bwMode="auto">
          <a:xfrm>
            <a:off x="4473116" y="3659982"/>
            <a:ext cx="81026" cy="348853"/>
          </a:xfrm>
          <a:prstGeom prst="straightConnector1">
            <a:avLst/>
          </a:prstGeom>
          <a:ln w="47625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34364" y="1201825"/>
            <a:ext cx="1510864" cy="142662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39814" y="1284632"/>
            <a:ext cx="1181474" cy="93350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9941" idx="0"/>
          </p:cNvCxnSpPr>
          <p:nvPr/>
        </p:nvCxnSpPr>
        <p:spPr>
          <a:xfrm flipH="1">
            <a:off x="4473116" y="1642730"/>
            <a:ext cx="81026" cy="482537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61211" y="1019483"/>
            <a:ext cx="1178603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AFRI FASE Grants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590675" y="2628445"/>
            <a:ext cx="1388499" cy="70653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FontTx/>
              <a:buNone/>
              <a:defRPr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en-US" sz="1350" dirty="0"/>
              <a:t>New Investigator Grants </a:t>
            </a:r>
            <a:r>
              <a:rPr lang="en-US" altLang="en-US" sz="1350" b="0" dirty="0"/>
              <a:t/>
            </a:r>
            <a:br>
              <a:rPr lang="en-US" altLang="en-US" sz="1350" b="0" dirty="0"/>
            </a:br>
            <a:r>
              <a:rPr lang="en-US" altLang="en-US" sz="1350" b="0" dirty="0"/>
              <a:t>(no set-aside)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302669" y="2125267"/>
            <a:ext cx="2340895" cy="153471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 Grants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(11.25% of AFRI funding)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Eligibility:</a:t>
            </a:r>
            <a:endParaRPr lang="en-US" altLang="en-US" sz="1200" u="sng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EPSCoR states</a:t>
            </a:r>
            <a:endParaRPr lang="en-US" altLang="en-US" sz="1200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Minority-serving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Small or mid-sized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5802229" y="2218135"/>
            <a:ext cx="2102519" cy="111684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FontTx/>
              <a:buNone/>
              <a:defRPr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en-US" sz="1350" dirty="0"/>
              <a:t>Pre- and Postdoctoral Fellowship Grants </a:t>
            </a:r>
            <a:r>
              <a:rPr lang="en-US" altLang="en-US" sz="1350" b="0" dirty="0"/>
              <a:t/>
            </a:r>
            <a:br>
              <a:rPr lang="en-US" altLang="en-US" sz="1350" b="0" dirty="0"/>
            </a:br>
            <a:r>
              <a:rPr lang="en-US" altLang="en-US" sz="1350" b="0" dirty="0"/>
              <a:t>(3.75% of AFRI funding)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en-US" sz="1350" dirty="0"/>
              <a:t>-Education and Workforce Development RFA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2920182" y="4008835"/>
            <a:ext cx="3723968" cy="179242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Sabbatical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Equipment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CAP (Coordinated Agricultural Project)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Conference 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Other Grants (e.g. Collaborative)</a:t>
            </a:r>
            <a:endParaRPr lang="en-US" altLang="en-US" sz="1350" b="1" dirty="0">
              <a:solidFill>
                <a:srgbClr val="000000"/>
              </a:solidFill>
            </a:endParaRP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1143001" y="844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0" y="5754068"/>
            <a:ext cx="4388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900" dirty="0">
                <a:solidFill>
                  <a:srgbClr val="000000"/>
                </a:solidFill>
                <a:hlinkClick r:id="rId3"/>
              </a:rPr>
              <a:t>https://nifa.usda.gov/resource/afri-fase-epscor-program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076" y="2237955"/>
            <a:ext cx="1188823" cy="1092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93" y="2435311"/>
            <a:ext cx="1188823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16310" y="245806"/>
            <a:ext cx="8264115" cy="1278194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b="1" u="sng" dirty="0" smtClean="0">
                <a:solidFill>
                  <a:schemeClr val="tx1"/>
                </a:solidFill>
              </a:rPr>
              <a:t/>
            </a:r>
            <a:br>
              <a:rPr lang="en-US" altLang="en-US" sz="2400" b="1" u="sng" dirty="0" smtClean="0">
                <a:solidFill>
                  <a:schemeClr val="tx1"/>
                </a:solidFill>
              </a:rPr>
            </a:br>
            <a:r>
              <a:rPr lang="en-US" altLang="en-US" sz="2400" b="1" u="sng" dirty="0" smtClean="0">
                <a:solidFill>
                  <a:schemeClr val="tx1"/>
                </a:solidFill>
              </a:rPr>
              <a:t>Strengthening Grants Eligibility </a:t>
            </a:r>
            <a:br>
              <a:rPr lang="en-US" altLang="en-US" sz="2400" b="1" u="sng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(Seed, Sabbatical, Equipment, Strengthening Standard/CAP/Conference/Collaborative…)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endParaRPr lang="en-US" altLang="en-US" sz="2400" b="1" u="sng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2113" y="1828800"/>
            <a:ext cx="8404225" cy="4622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 smtClean="0"/>
              <a:t>      Eligibility Limited to Degree-granting institutions in:</a:t>
            </a:r>
          </a:p>
          <a:p>
            <a:pPr marL="0" indent="0">
              <a:buFontTx/>
              <a:buNone/>
            </a:pPr>
            <a:endParaRPr lang="en-US" altLang="en-US" sz="2400" dirty="0" smtClean="0"/>
          </a:p>
          <a:p>
            <a:pPr marL="914400" lvl="1" indent="-457200">
              <a:buFontTx/>
              <a:buAutoNum type="arabicPeriod"/>
            </a:pPr>
            <a:r>
              <a:rPr lang="en-US" altLang="en-US" sz="2400" b="1" dirty="0" err="1" smtClean="0"/>
              <a:t>EPSCoR</a:t>
            </a:r>
            <a:r>
              <a:rPr lang="en-US" altLang="en-US" sz="2400" dirty="0" smtClean="0"/>
              <a:t> (</a:t>
            </a:r>
            <a:r>
              <a:rPr lang="en-US" altLang="en-US" sz="2400" u="sng" dirty="0" smtClean="0"/>
              <a:t>Established P</a:t>
            </a:r>
            <a:r>
              <a:rPr lang="en-US" altLang="en-US" sz="2400" dirty="0" smtClean="0"/>
              <a:t>rogram to </a:t>
            </a:r>
            <a:r>
              <a:rPr lang="en-US" altLang="en-US" sz="2400" u="sng" dirty="0" smtClean="0"/>
              <a:t>S</a:t>
            </a:r>
            <a:r>
              <a:rPr lang="en-US" altLang="en-US" sz="2400" dirty="0" smtClean="0"/>
              <a:t>timulate </a:t>
            </a:r>
            <a:r>
              <a:rPr lang="en-US" altLang="en-US" sz="2400" u="sng" dirty="0" smtClean="0"/>
              <a:t>Co</a:t>
            </a:r>
            <a:r>
              <a:rPr lang="en-US" altLang="en-US" sz="2400" dirty="0" smtClean="0"/>
              <a:t>mpetitive </a:t>
            </a:r>
            <a:r>
              <a:rPr lang="en-US" altLang="en-US" sz="2400" u="sng" dirty="0" smtClean="0"/>
              <a:t>R</a:t>
            </a:r>
            <a:r>
              <a:rPr lang="en-US" altLang="en-US" sz="2400" dirty="0" smtClean="0"/>
              <a:t>esearch) states &amp; entities:</a:t>
            </a:r>
          </a:p>
          <a:p>
            <a:pPr lvl="2"/>
            <a:r>
              <a:rPr lang="en-US" altLang="en-US" sz="2000" dirty="0" smtClean="0"/>
              <a:t>States with funding level no higher than the 38th percentile of all states from AFRI during previous 3 years (19 states);</a:t>
            </a:r>
          </a:p>
          <a:p>
            <a:pPr lvl="2"/>
            <a:r>
              <a:rPr lang="en-US" altLang="en-US" sz="2000" dirty="0" smtClean="0"/>
              <a:t>EPSCoR states recalculated each year; states can move in &amp; out of the list depending on their success </a:t>
            </a:r>
            <a:r>
              <a:rPr lang="en-US" altLang="en-US" sz="2000" dirty="0" smtClean="0"/>
              <a:t>in receiving </a:t>
            </a:r>
            <a:r>
              <a:rPr lang="en-US" altLang="en-US" sz="2000" dirty="0" smtClean="0"/>
              <a:t>AFRI awards. 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400" b="1" dirty="0" smtClean="0"/>
              <a:t>Small and mid-sized institutions </a:t>
            </a:r>
            <a:r>
              <a:rPr lang="en-US" altLang="en-US" sz="2400" dirty="0" smtClean="0"/>
              <a:t>with limited institutional success; and/or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400" b="1" dirty="0" smtClean="0"/>
              <a:t>Minority-serving</a:t>
            </a:r>
            <a:r>
              <a:rPr lang="en-US" altLang="en-US" sz="2400" dirty="0" smtClean="0"/>
              <a:t> with limited institutional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400301" y="1065342"/>
            <a:ext cx="4677508" cy="78991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700" dirty="0">
                <a:effectLst/>
                <a:latin typeface="+mj-lt"/>
              </a:rPr>
              <a:t>FY </a:t>
            </a:r>
            <a:r>
              <a:rPr lang="en-US" altLang="en-US" sz="2700" dirty="0" smtClean="0">
                <a:effectLst/>
                <a:latin typeface="+mj-lt"/>
              </a:rPr>
              <a:t>2018 </a:t>
            </a:r>
            <a:r>
              <a:rPr lang="en-US" altLang="en-US" sz="2700" dirty="0">
                <a:effectLst/>
                <a:latin typeface="+mj-lt"/>
              </a:rPr>
              <a:t>USDA EPSCoR States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495761"/>
              </p:ext>
            </p:extLst>
          </p:nvPr>
        </p:nvGraphicFramePr>
        <p:xfrm>
          <a:off x="1424353" y="1840825"/>
          <a:ext cx="6356838" cy="34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8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8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345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Alaska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Arkansas***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Idaho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Louisiana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Maine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Mississippi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Montana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Nevada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New Hampshire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New Jersey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L="68584" marR="68584" marT="34309" marB="3430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New Mexico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North Dakota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Oklahoma</a:t>
                      </a:r>
                    </a:p>
                    <a:p>
                      <a:pPr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Rhode Island</a:t>
                      </a:r>
                    </a:p>
                    <a:p>
                      <a:pPr marL="341313" indent="-341313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South Carolina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Utah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Vermont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West Virginia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Wyoming</a:t>
                      </a:r>
                    </a:p>
                    <a:p>
                      <a:pPr marL="341313" indent="-341313">
                        <a:buFont typeface="Arial" pitchFamily="34" charset="0"/>
                        <a:buNone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 marL="68584" marR="68584" marT="34309" marB="3430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Others: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  American Samoa  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  District of Columbia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  Guam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  Micronesia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 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6" charset="-128"/>
                          <a:cs typeface="+mn-cs"/>
                        </a:rPr>
                        <a:t> 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Mariana Islands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Puerto Rico</a:t>
                      </a:r>
                    </a:p>
                    <a:p>
                      <a:pPr marL="341313" indent="-341313" eaLnBrk="0" hangingPunct="0">
                        <a:buFont typeface="Arial" pitchFamily="34" charset="0"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U.S. Virgin Islands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4" marR="68584" marT="34309" marB="3430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37" name="TextBox 1"/>
          <p:cNvSpPr txBox="1">
            <a:spLocks noChangeArrowheads="1"/>
          </p:cNvSpPr>
          <p:nvPr/>
        </p:nvSpPr>
        <p:spPr bwMode="auto">
          <a:xfrm>
            <a:off x="4602772" y="5430891"/>
            <a:ext cx="2906585" cy="64633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     </a:t>
            </a:r>
            <a:r>
              <a:rPr lang="en-US" altLang="en-US" sz="1800" dirty="0" smtClean="0">
                <a:solidFill>
                  <a:srgbClr val="000000"/>
                </a:solidFill>
              </a:rPr>
              <a:t>2018 </a:t>
            </a:r>
            <a:r>
              <a:rPr lang="en-US" altLang="en-US" sz="1800" dirty="0">
                <a:solidFill>
                  <a:srgbClr val="000000"/>
                </a:solidFill>
              </a:rPr>
              <a:t>Graduation: </a:t>
            </a:r>
            <a:r>
              <a:rPr lang="en-US" altLang="en-US" sz="1800" dirty="0" smtClean="0">
                <a:solidFill>
                  <a:srgbClr val="000000"/>
                </a:solidFill>
              </a:rPr>
              <a:t>SD</a:t>
            </a:r>
            <a:endParaRPr lang="en-US" altLang="en-US" sz="1800" dirty="0">
              <a:solidFill>
                <a:srgbClr val="000000"/>
              </a:solidFill>
            </a:endParaRPr>
          </a:p>
          <a:p>
            <a:r>
              <a:rPr lang="en-US" altLang="en-US" sz="1800" dirty="0">
                <a:solidFill>
                  <a:srgbClr val="000000"/>
                </a:solidFill>
              </a:rPr>
              <a:t>*** </a:t>
            </a:r>
            <a:r>
              <a:rPr lang="en-US" altLang="en-US" sz="1800" dirty="0" smtClean="0">
                <a:solidFill>
                  <a:srgbClr val="000000"/>
                </a:solidFill>
              </a:rPr>
              <a:t>2018 </a:t>
            </a:r>
            <a:r>
              <a:rPr lang="en-US" altLang="en-US" sz="1800" dirty="0">
                <a:solidFill>
                  <a:srgbClr val="000000"/>
                </a:solidFill>
              </a:rPr>
              <a:t>New Entry:  </a:t>
            </a:r>
            <a:r>
              <a:rPr lang="en-US" altLang="en-US" sz="1800" dirty="0" smtClean="0">
                <a:solidFill>
                  <a:srgbClr val="000000"/>
                </a:solidFill>
              </a:rPr>
              <a:t>AR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</a:rPr>
              <a:t>Strengthening Grant Eligibility </a:t>
            </a:r>
            <a:r>
              <a:rPr lang="en-US" altLang="en-US" sz="2800" smtClean="0">
                <a:solidFill>
                  <a:schemeClr val="tx1"/>
                </a:solidFill>
              </a:rPr>
              <a:t>(cont’d)</a:t>
            </a:r>
            <a:endParaRPr lang="en-US" altLang="en-US" sz="280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3275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u="sng" dirty="0" smtClean="0"/>
              <a:t>Small and Mid-sized institutions: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 </a:t>
            </a:r>
            <a:r>
              <a:rPr lang="en-US" altLang="en-US" sz="2400" dirty="0" smtClean="0">
                <a:sym typeface="Wingdings" panose="05000000000000000000" pitchFamily="2" charset="2"/>
              </a:rPr>
              <a:t> C</a:t>
            </a:r>
            <a:r>
              <a:rPr lang="en-US" altLang="en-US" sz="2400" dirty="0" smtClean="0"/>
              <a:t>urrent total enrollment of 17,500 or less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u="sng" dirty="0" smtClean="0"/>
              <a:t>Minority-serving: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 </a:t>
            </a:r>
            <a:r>
              <a:rPr lang="en-US" altLang="en-US" sz="2400" dirty="0" smtClean="0">
                <a:sym typeface="Wingdings" panose="05000000000000000000" pitchFamily="2" charset="2"/>
              </a:rPr>
              <a:t> E</a:t>
            </a:r>
            <a:r>
              <a:rPr lang="en-US" altLang="en-US" sz="2400" dirty="0" smtClean="0"/>
              <a:t>nrollment of single minority group or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combination of minority groups exceeds 50%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of total enrollment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u="sng" dirty="0" smtClean="0"/>
              <a:t>Limited institutional success:</a:t>
            </a:r>
            <a:br>
              <a:rPr lang="en-US" altLang="en-US" sz="2400" u="sng" dirty="0" smtClean="0"/>
            </a:br>
            <a:r>
              <a:rPr lang="en-US" altLang="en-US" sz="2400" dirty="0" smtClean="0"/>
              <a:t>     </a:t>
            </a:r>
            <a:r>
              <a:rPr lang="en-US" altLang="en-US" sz="2400" dirty="0" smtClean="0">
                <a:sym typeface="Wingdings" panose="05000000000000000000" pitchFamily="2" charset="2"/>
              </a:rPr>
              <a:t> N</a:t>
            </a:r>
            <a:r>
              <a:rPr lang="en-US" altLang="en-US" sz="2400" dirty="0" smtClean="0"/>
              <a:t>ot among most successful universities &amp;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colleges receiving Federal funds for science &amp;</a:t>
            </a:r>
            <a:br>
              <a:rPr lang="en-US" altLang="en-US" sz="2400" dirty="0" smtClean="0"/>
            </a:br>
            <a:r>
              <a:rPr lang="en-US" altLang="en-US" sz="2400" dirty="0" smtClean="0"/>
              <a:t>   	  engineering research &amp; development 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(Table 1 in AFRI RFA)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175" y="1588"/>
            <a:ext cx="7489825" cy="6856412"/>
          </a:xfrm>
        </p:spPr>
      </p:pic>
      <p:sp>
        <p:nvSpPr>
          <p:cNvPr id="8" name="TextBox 7"/>
          <p:cNvSpPr txBox="1"/>
          <p:nvPr/>
        </p:nvSpPr>
        <p:spPr>
          <a:xfrm>
            <a:off x="188912" y="1781175"/>
            <a:ext cx="1551397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pitchFamily="16" charset="-128"/>
              </a:rPr>
              <a:t>Helpful eligibility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pitchFamily="16" charset="-128"/>
              </a:rPr>
              <a:t> flow chart on last page of AFRI </a:t>
            </a:r>
            <a:r>
              <a:rPr lang="en-US" dirty="0" smtClean="0">
                <a:latin typeface="Arial" charset="0"/>
                <a:ea typeface="ＭＳ Ｐゴシック" pitchFamily="16" charset="-128"/>
              </a:rPr>
              <a:t>RFAs</a:t>
            </a:r>
            <a:br>
              <a:rPr lang="en-US" dirty="0" smtClean="0">
                <a:latin typeface="Arial" charset="0"/>
                <a:ea typeface="ＭＳ Ｐゴシック" pitchFamily="16" charset="-128"/>
              </a:rPr>
            </a:br>
            <a:r>
              <a:rPr lang="en-US" dirty="0" smtClean="0">
                <a:latin typeface="Arial" charset="0"/>
                <a:ea typeface="ＭＳ Ｐゴシック" pitchFamily="16" charset="-128"/>
              </a:rPr>
              <a:t>(Figure 1)</a:t>
            </a:r>
            <a:endParaRPr lang="en-US" dirty="0">
              <a:latin typeface="Arial" charset="0"/>
              <a:ea typeface="ＭＳ Ｐゴシック" pitchFamily="16" charset="-128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46" name="Straight Arrow Connector 9"/>
          <p:cNvCxnSpPr>
            <a:cxnSpLocks noChangeShapeType="1"/>
            <a:stCxn id="39941" idx="2"/>
          </p:cNvCxnSpPr>
          <p:nvPr/>
        </p:nvCxnSpPr>
        <p:spPr bwMode="auto">
          <a:xfrm flipH="1">
            <a:off x="4554142" y="3659982"/>
            <a:ext cx="596" cy="348853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34364" y="1201825"/>
            <a:ext cx="1510864" cy="142662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39814" y="1284632"/>
            <a:ext cx="1181474" cy="93350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9941" idx="0"/>
          </p:cNvCxnSpPr>
          <p:nvPr/>
        </p:nvCxnSpPr>
        <p:spPr>
          <a:xfrm>
            <a:off x="4554142" y="1642730"/>
            <a:ext cx="596" cy="48253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61211" y="1019483"/>
            <a:ext cx="1178603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AFRI FASE Grants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590675" y="2628445"/>
            <a:ext cx="1388499" cy="70653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FontTx/>
              <a:buNone/>
              <a:defRPr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en-US" sz="1350" dirty="0"/>
              <a:t>New Investigator Grants </a:t>
            </a:r>
            <a:r>
              <a:rPr lang="en-US" altLang="en-US" sz="1350" b="0" dirty="0"/>
              <a:t/>
            </a:r>
            <a:br>
              <a:rPr lang="en-US" altLang="en-US" sz="1350" b="0" dirty="0"/>
            </a:br>
            <a:r>
              <a:rPr lang="en-US" altLang="en-US" sz="1350" b="0" dirty="0"/>
              <a:t>(no set-aside)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465911" y="2125267"/>
            <a:ext cx="2177653" cy="153471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 Grants 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(11.25% of AFRI funding)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Eligibility:</a:t>
            </a:r>
            <a:endParaRPr lang="en-US" altLang="en-US" sz="1200" u="sng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EPSCoR states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Minority-serving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Small or mid-sized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5812633" y="2218135"/>
            <a:ext cx="2074067" cy="111684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FontTx/>
              <a:buNone/>
              <a:defRPr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en-US" sz="1350" dirty="0"/>
              <a:t>Pre- and Postdoctoral Fellowship Grants </a:t>
            </a:r>
            <a:r>
              <a:rPr lang="en-US" altLang="en-US" sz="1350" b="0" dirty="0"/>
              <a:t/>
            </a:r>
            <a:br>
              <a:rPr lang="en-US" altLang="en-US" sz="1350" b="0" dirty="0"/>
            </a:br>
            <a:r>
              <a:rPr lang="en-US" altLang="en-US" sz="1350" b="0" dirty="0"/>
              <a:t>(3.75% of AFRI funding)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en-US" sz="1350" dirty="0"/>
              <a:t>- Education and Workforce Development RFA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2920182" y="4008835"/>
            <a:ext cx="3723968" cy="1792426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Sabbatical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Equipment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CAP (Coordinated Agricultural Project)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Conference 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Other Grants (e.g. Collaborative)</a:t>
            </a:r>
            <a:endParaRPr lang="en-US" altLang="en-US" sz="1350" b="1" dirty="0">
              <a:solidFill>
                <a:srgbClr val="000000"/>
              </a:solidFill>
            </a:endParaRP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1143001" y="844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0" y="5754068"/>
            <a:ext cx="4388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900" dirty="0">
                <a:solidFill>
                  <a:srgbClr val="000000"/>
                </a:solidFill>
                <a:hlinkClick r:id="rId3"/>
              </a:rPr>
              <a:t>https://nifa.usda.gov/resource/afri-fase-epscor-program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254" y="2230156"/>
            <a:ext cx="1188823" cy="1092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33" y="2435311"/>
            <a:ext cx="1188823" cy="1092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589" y="2349103"/>
            <a:ext cx="1188823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43896" y="117988"/>
            <a:ext cx="7514303" cy="92423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chemeClr val="tx1"/>
                </a:solidFill>
              </a:rPr>
              <a:t>Strengthening Grant Types</a:t>
            </a:r>
            <a:endParaRPr lang="en-US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042220"/>
            <a:ext cx="8573729" cy="5815781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sz="2200" b="1" u="sng" dirty="0"/>
              <a:t>Seed Grants ($</a:t>
            </a:r>
            <a:r>
              <a:rPr lang="en-US" sz="2200" b="1" u="sng" dirty="0" smtClean="0"/>
              <a:t>150,000/2 years):</a:t>
            </a:r>
            <a:endParaRPr lang="en-US" sz="2200" b="1" dirty="0"/>
          </a:p>
          <a:p>
            <a:pPr lvl="1" eaLnBrk="1" hangingPunct="1">
              <a:defRPr/>
            </a:pPr>
            <a:r>
              <a:rPr lang="en-US" sz="2000" dirty="0"/>
              <a:t>Collect preliminary data for future AFRI </a:t>
            </a:r>
            <a:r>
              <a:rPr lang="en-US" sz="2000" dirty="0" smtClean="0"/>
              <a:t>funding</a:t>
            </a:r>
          </a:p>
          <a:p>
            <a:pPr lvl="1" eaLnBrk="1" hangingPunct="1">
              <a:defRPr/>
            </a:pPr>
            <a:r>
              <a:rPr lang="en-US" sz="2000" dirty="0" smtClean="0"/>
              <a:t>Up to $150,000/2 years</a:t>
            </a:r>
            <a:br>
              <a:rPr lang="en-US" sz="2000" dirty="0" smtClean="0"/>
            </a:br>
            <a:endParaRPr lang="en-US" sz="2000" dirty="0"/>
          </a:p>
          <a:p>
            <a:pPr eaLnBrk="1" hangingPunct="1">
              <a:defRPr/>
            </a:pPr>
            <a:r>
              <a:rPr lang="en-US" sz="2200" b="1" u="sng" dirty="0"/>
              <a:t>Sabbatical </a:t>
            </a:r>
            <a:r>
              <a:rPr lang="en-US" sz="2200" b="1" u="sng" dirty="0" smtClean="0"/>
              <a:t>Grants:</a:t>
            </a:r>
            <a:endParaRPr lang="en-US" sz="2200" b="1" u="sng" dirty="0"/>
          </a:p>
          <a:p>
            <a:pPr lvl="1" eaLnBrk="1" hangingPunct="1">
              <a:defRPr/>
            </a:pPr>
            <a:r>
              <a:rPr lang="en-US" sz="2000" dirty="0"/>
              <a:t>Up to one year of salary, funds for travel &amp;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supplies</a:t>
            </a:r>
            <a:r>
              <a:rPr lang="en-US" sz="2000" dirty="0"/>
              <a:t>; </a:t>
            </a:r>
            <a:r>
              <a:rPr lang="en-US" sz="2000" dirty="0" smtClean="0"/>
              <a:t>mini-sabbaticals </a:t>
            </a:r>
            <a:r>
              <a:rPr lang="en-US" sz="2000" dirty="0"/>
              <a:t>also </a:t>
            </a:r>
            <a:r>
              <a:rPr lang="en-US" sz="2000" dirty="0" smtClean="0"/>
              <a:t>appropriate</a:t>
            </a:r>
            <a:br>
              <a:rPr lang="en-US" sz="2000" dirty="0" smtClean="0"/>
            </a:br>
            <a:endParaRPr lang="en-US" sz="2000" dirty="0"/>
          </a:p>
          <a:p>
            <a:pPr eaLnBrk="1" hangingPunct="1">
              <a:defRPr/>
            </a:pPr>
            <a:r>
              <a:rPr lang="en-US" sz="2200" b="1" u="sng" dirty="0"/>
              <a:t>Equipment Grants: </a:t>
            </a:r>
            <a:r>
              <a:rPr lang="en-US" sz="2000" dirty="0"/>
              <a:t>50% of cost or $50,000 </a:t>
            </a:r>
            <a:r>
              <a:rPr lang="en-US" sz="2000" dirty="0" smtClean="0"/>
              <a:t>(whichever is less) for </a:t>
            </a:r>
            <a:r>
              <a:rPr lang="en-US" sz="2000" dirty="0"/>
              <a:t>one piece of equipment ($</a:t>
            </a:r>
            <a:r>
              <a:rPr lang="en-US" sz="2000" dirty="0" smtClean="0"/>
              <a:t>10,000-250,000). Requires </a:t>
            </a:r>
            <a:br>
              <a:rPr lang="en-US" sz="2000" dirty="0" smtClean="0"/>
            </a:br>
            <a:r>
              <a:rPr lang="en-US" sz="2000" dirty="0" smtClean="0"/>
              <a:t>Non-federal matching</a:t>
            </a:r>
            <a:r>
              <a:rPr lang="en-US" sz="2000" dirty="0"/>
              <a:t>, but waivers (&lt;$25K) </a:t>
            </a:r>
            <a:r>
              <a:rPr lang="en-US" sz="2000" dirty="0" smtClean="0"/>
              <a:t>for</a:t>
            </a:r>
            <a:br>
              <a:rPr lang="en-US" sz="2000" dirty="0" smtClean="0"/>
            </a:br>
            <a:r>
              <a:rPr lang="en-US" sz="2000" dirty="0" smtClean="0"/>
              <a:t>lowest </a:t>
            </a:r>
            <a:r>
              <a:rPr lang="en-US" sz="2000" dirty="0"/>
              <a:t>one third institutions </a:t>
            </a:r>
            <a:r>
              <a:rPr lang="en-US" sz="2000" dirty="0" smtClean="0"/>
              <a:t>(Table 2 in RFA</a:t>
            </a:r>
            <a:r>
              <a:rPr lang="en-US" sz="2000" dirty="0" smtClean="0"/>
              <a:t>)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/>
              <a:t>7-page limitation (project narrative) for these </a:t>
            </a:r>
            <a:br>
              <a:rPr lang="en-US" sz="2000" dirty="0"/>
            </a:br>
            <a:r>
              <a:rPr lang="en-US" sz="2000" dirty="0"/>
              <a:t>3 grant types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39" y="2365734"/>
            <a:ext cx="1938074" cy="158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62" y="4646643"/>
            <a:ext cx="1602588" cy="1033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75070" y="875071"/>
            <a:ext cx="7583129" cy="1170039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chemeClr val="tx1"/>
                </a:solidFill>
              </a:rPr>
              <a:t>How are Seed, Sabbatical, </a:t>
            </a:r>
            <a:br>
              <a:rPr lang="en-US" altLang="en-US" sz="2800" b="1" u="sng" dirty="0" smtClean="0">
                <a:solidFill>
                  <a:schemeClr val="tx1"/>
                </a:solidFill>
              </a:rPr>
            </a:br>
            <a:r>
              <a:rPr lang="en-US" altLang="en-US" sz="2800" b="1" u="sng" dirty="0" smtClean="0">
                <a:solidFill>
                  <a:schemeClr val="tx1"/>
                </a:solidFill>
              </a:rPr>
              <a:t>Equipment proposals reviewed? </a:t>
            </a:r>
            <a:endParaRPr lang="en-US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8568"/>
            <a:ext cx="7921625" cy="3264309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sz="2400" b="1" dirty="0" smtClean="0"/>
              <a:t>Seed, Sabbatical &amp; Equipment Proposals: </a:t>
            </a:r>
            <a:r>
              <a:rPr lang="en-US" sz="2400" dirty="0" smtClean="0"/>
              <a:t>reviewed together in particular AFRI program that received them</a:t>
            </a:r>
            <a:r>
              <a:rPr lang="en-US" sz="2400" dirty="0" smtClean="0"/>
              <a:t>.</a:t>
            </a:r>
          </a:p>
          <a:p>
            <a:pPr marL="342900" lvl="1" indent="-342900" eaLnBrk="1" hangingPunct="1">
              <a:buFontTx/>
              <a:buChar char="•"/>
              <a:defRPr/>
            </a:pPr>
            <a:endParaRPr lang="en-US" sz="2400" dirty="0" smtClean="0"/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400" dirty="0" smtClean="0"/>
              <a:t>Those </a:t>
            </a:r>
            <a:r>
              <a:rPr lang="en-US" sz="2400" b="1" dirty="0" smtClean="0"/>
              <a:t>3 grant types ranked relative to each other</a:t>
            </a:r>
            <a:r>
              <a:rPr lang="en-US" sz="2400" dirty="0" smtClean="0"/>
              <a:t>. </a:t>
            </a:r>
            <a:r>
              <a:rPr lang="en-US" sz="2400" dirty="0"/>
              <a:t>(</a:t>
            </a:r>
            <a:r>
              <a:rPr lang="en-US" sz="2400" dirty="0" smtClean="0"/>
              <a:t>competition only among those 3 grant types)</a:t>
            </a:r>
            <a:br>
              <a:rPr lang="en-US" sz="2400" dirty="0" smtClean="0"/>
            </a:br>
            <a:endParaRPr lang="en-US" sz="2400" dirty="0" smtClean="0"/>
          </a:p>
          <a:p>
            <a:pPr marL="0" lvl="1" indent="0" eaLnBrk="1" hangingPunct="1"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9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NIFA’s EPSCoR-like program is </a:t>
            </a:r>
            <a:r>
              <a:rPr lang="en-US" sz="2800" b="1" dirty="0" smtClean="0"/>
              <a:t>FASE (Food and Agriculture Science Enhancement)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Goals: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Strengthen science capabilities in research, education and/or extension programs </a:t>
            </a:r>
          </a:p>
          <a:p>
            <a:r>
              <a:rPr lang="en-US" sz="2800" dirty="0" smtClean="0"/>
              <a:t>Help institutions that have not been as successful to develop competitive projects</a:t>
            </a:r>
          </a:p>
          <a:p>
            <a:r>
              <a:rPr lang="en-US" sz="2800" dirty="0" smtClean="0"/>
              <a:t>Attract new scientists into careers in high-priority areas of national need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180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44538" y="703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Strengthening Grant Types (cont.)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93713" y="1846263"/>
            <a:ext cx="8272462" cy="4377556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 dirty="0" smtClean="0"/>
              <a:t>Strengthening </a:t>
            </a:r>
            <a:r>
              <a:rPr lang="en-US" altLang="en-US" sz="2400" b="1" u="sng" dirty="0" smtClean="0"/>
              <a:t>Standard Grants: </a:t>
            </a:r>
            <a:r>
              <a:rPr lang="en-US" altLang="en-US" sz="2400" b="1" u="sng" dirty="0" smtClean="0"/>
              <a:t/>
            </a:r>
            <a:br>
              <a:rPr lang="en-US" altLang="en-US" sz="2400" b="1" u="sng" dirty="0" smtClean="0"/>
            </a:br>
            <a:endParaRPr lang="en-US" altLang="en-US" sz="2400" b="1" u="sng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Proposal same as standard proposal (e.g., 18 page narrative) except box checked indicating eligibility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u="sng" dirty="0" smtClean="0"/>
              <a:t>No specific RFA:</a:t>
            </a:r>
            <a:br>
              <a:rPr lang="en-US" altLang="en-US" sz="2400" u="sng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>
                <a:sym typeface="Wingdings" panose="05000000000000000000" pitchFamily="2" charset="2"/>
              </a:rPr>
              <a:t> application submitted to</a:t>
            </a:r>
            <a:r>
              <a:rPr lang="en-US" altLang="en-US" sz="2400" dirty="0" smtClean="0"/>
              <a:t> AFRI program that is the best fit for the topic</a:t>
            </a:r>
            <a:br>
              <a:rPr lang="en-US" altLang="en-US" sz="2400" dirty="0" smtClean="0"/>
            </a:b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dirty="0" smtClean="0"/>
              <a:t>“Strengthening standard” reviewed with </a:t>
            </a:r>
            <a:br>
              <a:rPr lang="en-US" altLang="en-US" sz="2400" dirty="0" smtClean="0"/>
            </a:br>
            <a:r>
              <a:rPr lang="en-US" altLang="en-US" sz="2400" dirty="0" smtClean="0"/>
              <a:t>     “Standard” proposals in same panel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652" y="147484"/>
            <a:ext cx="8868696" cy="671051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/>
              <a:t>	</a:t>
            </a:r>
            <a:r>
              <a:rPr lang="en-US" sz="2400" b="1" dirty="0" smtClean="0"/>
              <a:t>Strengthening Standard Grants (incl. CAPs…) 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u="sng" dirty="0" smtClean="0"/>
              <a:t>Two chances to be funded</a:t>
            </a:r>
            <a:br>
              <a:rPr lang="en-US" sz="2400" u="sng" dirty="0" smtClean="0"/>
            </a:br>
            <a:endParaRPr lang="en-US" sz="2400" u="sng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Competing with all proposals (strengthening +</a:t>
            </a:r>
            <a:br>
              <a:rPr lang="en-US" sz="2400" dirty="0" smtClean="0"/>
            </a:br>
            <a:r>
              <a:rPr lang="en-US" sz="2400" dirty="0" smtClean="0"/>
              <a:t>      non-strengthening) for program $$$.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Strengthening proposals above funding line will</a:t>
            </a:r>
            <a:br>
              <a:rPr lang="en-US" sz="2400" dirty="0" smtClean="0"/>
            </a:br>
            <a:r>
              <a:rPr lang="en-US" sz="2400" dirty="0" smtClean="0"/>
              <a:t>      receive program dollars, not set-aside.</a:t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: 		    Strengthening proposals </a:t>
            </a:r>
            <a:r>
              <a:rPr lang="en-US" sz="2400" u="sng" dirty="0" smtClean="0"/>
              <a:t>below</a:t>
            </a:r>
            <a:r>
              <a:rPr lang="en-US" sz="2400" dirty="0" smtClean="0"/>
              <a:t> funding</a:t>
            </a:r>
            <a:br>
              <a:rPr lang="en-US" sz="2400" dirty="0" smtClean="0"/>
            </a:br>
            <a:r>
              <a:rPr lang="en-US" sz="2400" dirty="0" smtClean="0"/>
              <a:t>                               cut-off </a:t>
            </a:r>
            <a:r>
              <a:rPr lang="en-US" sz="2400" dirty="0" smtClean="0"/>
              <a:t>(</a:t>
            </a:r>
            <a:r>
              <a:rPr lang="en-US" sz="2400" dirty="0" smtClean="0"/>
              <a:t>but that </a:t>
            </a:r>
            <a:r>
              <a:rPr lang="en-US" sz="2400" dirty="0" smtClean="0"/>
              <a:t>ranked well</a:t>
            </a:r>
            <a:r>
              <a:rPr lang="en-US" sz="2400" dirty="0" smtClean="0"/>
              <a:t>) are eligible </a:t>
            </a:r>
            <a:r>
              <a:rPr lang="en-US" sz="2400" dirty="0" smtClean="0"/>
              <a:t>                             			    to </a:t>
            </a:r>
            <a:r>
              <a:rPr lang="en-US" sz="2400" dirty="0" smtClean="0"/>
              <a:t>be </a:t>
            </a:r>
            <a:r>
              <a:rPr lang="en-US" sz="2400" dirty="0" smtClean="0"/>
              <a:t>considered by</a:t>
            </a:r>
            <a:r>
              <a:rPr lang="en-US" sz="2400" dirty="0"/>
              <a:t> </a:t>
            </a:r>
            <a:r>
              <a:rPr lang="en-US" sz="2400" dirty="0" smtClean="0"/>
              <a:t>program </a:t>
            </a:r>
            <a:r>
              <a:rPr lang="en-US" sz="2400" dirty="0" smtClean="0"/>
              <a:t>staff to </a:t>
            </a:r>
            <a:r>
              <a:rPr lang="en-US" sz="2400" dirty="0" smtClean="0"/>
              <a:t>				    receive set-aside </a:t>
            </a:r>
            <a:r>
              <a:rPr lang="en-US" sz="2400" dirty="0" smtClean="0"/>
              <a:t>funds.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98" y="4454012"/>
            <a:ext cx="1963456" cy="128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4130" y="914401"/>
            <a:ext cx="8495070" cy="1455576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How are Seed, Sabbatical, Equipment </a:t>
            </a:r>
            <a:br>
              <a:rPr lang="en-US" altLang="en-US" sz="2800" b="1" dirty="0" smtClean="0">
                <a:solidFill>
                  <a:schemeClr val="tx1"/>
                </a:solidFill>
              </a:rPr>
            </a:br>
            <a:r>
              <a:rPr lang="en-US" altLang="en-US" sz="2800" b="1" dirty="0" smtClean="0">
                <a:solidFill>
                  <a:schemeClr val="tx1"/>
                </a:solidFill>
              </a:rPr>
              <a:t>&amp; Strengthening Standard proposals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selected</a:t>
            </a:r>
            <a:endParaRPr lang="en-US" alt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6" y="3796855"/>
            <a:ext cx="2890684" cy="1923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9" y="2771193"/>
            <a:ext cx="6715432" cy="361977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ym typeface="Wingdings" panose="05000000000000000000" pitchFamily="2" charset="2"/>
              </a:rPr>
              <a:t>Each program balances division of 11.25% set-aside among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highest-ranked FASE proposals</a:t>
            </a:r>
          </a:p>
          <a:p>
            <a:pPr lvl="1" eaLnBrk="1" hangingPunct="1">
              <a:defRPr/>
            </a:pPr>
            <a:r>
              <a:rPr lang="en-US" sz="2400" i="1" dirty="0">
                <a:sym typeface="Wingdings" panose="05000000000000000000" pitchFamily="2" charset="2"/>
              </a:rPr>
              <a:t>O</a:t>
            </a:r>
            <a:r>
              <a:rPr lang="en-US" sz="2400" i="1" dirty="0" smtClean="0">
                <a:sym typeface="Wingdings" panose="05000000000000000000" pitchFamily="2" charset="2"/>
              </a:rPr>
              <a:t>ften mix of FASE</a:t>
            </a:r>
            <a:r>
              <a:rPr lang="en-US" sz="2400" i="1" dirty="0">
                <a:sym typeface="Wingdings" panose="05000000000000000000" pitchFamily="2" charset="2"/>
              </a:rPr>
              <a:t> </a:t>
            </a:r>
            <a:r>
              <a:rPr lang="en-US" sz="2400" i="1" dirty="0" smtClean="0">
                <a:sym typeface="Wingdings" panose="05000000000000000000" pitchFamily="2" charset="2"/>
              </a:rPr>
              <a:t>awards… such as…</a:t>
            </a:r>
            <a:br>
              <a:rPr lang="en-US" sz="2400" i="1" dirty="0" smtClean="0">
                <a:sym typeface="Wingdings" panose="05000000000000000000" pitchFamily="2" charset="2"/>
              </a:rPr>
            </a:br>
            <a:r>
              <a:rPr lang="en-US" sz="2400" i="1" dirty="0" smtClean="0">
                <a:sym typeface="Wingdings" panose="05000000000000000000" pitchFamily="2" charset="2"/>
              </a:rPr>
              <a:t>2 seed grants + 1 equipment grant (based on rank in that cluster)+ 1 strengthening standard award (depending on closeness to funding “cut-off</a:t>
            </a:r>
            <a:r>
              <a:rPr lang="en-US" sz="2400" i="1" dirty="0" smtClean="0">
                <a:sym typeface="Wingdings" panose="05000000000000000000" pitchFamily="2" charset="2"/>
              </a:rPr>
              <a:t>”)</a:t>
            </a:r>
            <a:endParaRPr lang="en-US" sz="2400" i="1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1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453" y="69575"/>
            <a:ext cx="5123622" cy="103201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dirty="0" smtClean="0"/>
              <a:t>NIFA FASE/ EPSCoR Team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262270"/>
            <a:ext cx="8340725" cy="4794043"/>
          </a:xfrm>
        </p:spPr>
        <p:txBody>
          <a:bodyPr/>
          <a:lstStyle/>
          <a:p>
            <a:pPr marL="290513" indent="-290513" eaLnBrk="1" hangingPunct="1">
              <a:spcBef>
                <a:spcPts val="1200"/>
              </a:spcBef>
              <a:defRPr/>
            </a:pPr>
            <a:r>
              <a:rPr lang="en-US" altLang="en-US" sz="2400" b="1" dirty="0" smtClean="0"/>
              <a:t>Effie Baldwin</a:t>
            </a:r>
            <a:r>
              <a:rPr lang="en-US" altLang="en-US" sz="2400" dirty="0" smtClean="0"/>
              <a:t>, AFRI coordinator</a:t>
            </a:r>
            <a:br>
              <a:rPr lang="en-US" altLang="en-US" sz="2400" dirty="0" smtClean="0"/>
            </a:br>
            <a:r>
              <a:rPr lang="en-US" altLang="en-US" sz="2000" dirty="0" smtClean="0">
                <a:hlinkClick r:id="rId3"/>
              </a:rPr>
              <a:t>ebaldwin@nifa.usda.gov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pPr marL="290513" indent="-290513" eaLnBrk="1" hangingPunct="1">
              <a:spcBef>
                <a:spcPts val="1200"/>
              </a:spcBef>
              <a:defRPr/>
            </a:pPr>
            <a:r>
              <a:rPr lang="en-US" altLang="en-US" sz="2400" b="1" dirty="0" smtClean="0"/>
              <a:t>Nancy Cavallaro</a:t>
            </a:r>
            <a:r>
              <a:rPr lang="en-US" altLang="en-US" sz="2400" dirty="0" smtClean="0"/>
              <a:t>, </a:t>
            </a:r>
            <a:r>
              <a:rPr lang="en-US" altLang="en-US" sz="2000" dirty="0" smtClean="0"/>
              <a:t>National Program Leader </a:t>
            </a:r>
            <a:br>
              <a:rPr lang="en-US" altLang="en-US" sz="2000" dirty="0" smtClean="0"/>
            </a:br>
            <a:r>
              <a:rPr lang="en-US" altLang="en-US" sz="2000" dirty="0" smtClean="0"/>
              <a:t>(Soil, Water &amp; Climate), Committee Co-Chair, </a:t>
            </a:r>
            <a:r>
              <a:rPr lang="en-US" altLang="en-US" sz="2000" dirty="0" smtClean="0">
                <a:hlinkClick r:id="rId4"/>
              </a:rPr>
              <a:t>ncavallaro@nifa.usda.gov</a:t>
            </a:r>
            <a:r>
              <a:rPr lang="en-US" altLang="en-US" sz="2000" dirty="0" smtClean="0"/>
              <a:t> </a:t>
            </a:r>
          </a:p>
          <a:p>
            <a:pPr marL="290513" indent="-290513" eaLnBrk="1" hangingPunct="1">
              <a:spcBef>
                <a:spcPts val="1200"/>
              </a:spcBef>
              <a:defRPr/>
            </a:pPr>
            <a:r>
              <a:rPr lang="en-US" altLang="en-US" sz="2400" b="1" dirty="0"/>
              <a:t>Sharon Lumpkin</a:t>
            </a:r>
            <a:r>
              <a:rPr lang="en-US" altLang="en-US" sz="2400" dirty="0"/>
              <a:t>, </a:t>
            </a:r>
            <a:r>
              <a:rPr lang="en-US" altLang="en-US" sz="2000" dirty="0"/>
              <a:t>Program </a:t>
            </a:r>
            <a:r>
              <a:rPr lang="en-US" altLang="en-US" sz="2000" dirty="0" smtClean="0"/>
              <a:t>Analyst, Committee Co-Chair, </a:t>
            </a:r>
            <a:r>
              <a:rPr lang="en-US" altLang="en-US" sz="2000" dirty="0" smtClean="0">
                <a:hlinkClick r:id="rId5"/>
              </a:rPr>
              <a:t>slumpkin@nifa.usda.gov</a:t>
            </a:r>
            <a:r>
              <a:rPr lang="en-US" altLang="en-US" sz="2000" dirty="0" smtClean="0"/>
              <a:t> </a:t>
            </a:r>
          </a:p>
          <a:p>
            <a:pPr marL="290513" indent="-290513" eaLnBrk="1" hangingPunct="1">
              <a:spcBef>
                <a:spcPts val="1200"/>
              </a:spcBef>
              <a:defRPr/>
            </a:pPr>
            <a:r>
              <a:rPr lang="en-US" altLang="en-US" sz="2400" b="1" dirty="0" smtClean="0"/>
              <a:t>Liang-Shiou Lin</a:t>
            </a:r>
            <a:r>
              <a:rPr lang="en-US" altLang="en-US" sz="2400" dirty="0" smtClean="0"/>
              <a:t>, </a:t>
            </a:r>
            <a:br>
              <a:rPr lang="en-US" altLang="en-US" sz="2400" dirty="0" smtClean="0"/>
            </a:br>
            <a:r>
              <a:rPr lang="en-US" altLang="en-US" sz="2000" dirty="0" smtClean="0"/>
              <a:t>National Program Leader (Plant Biology)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>
                <a:hlinkClick r:id="rId6"/>
              </a:rPr>
              <a:t>LLIN@nifa.usda.gov</a:t>
            </a:r>
            <a:r>
              <a:rPr lang="en-US" altLang="en-US" sz="2000" dirty="0" smtClean="0"/>
              <a:t> </a:t>
            </a:r>
            <a:endParaRPr lang="en-US" altLang="en-US" sz="2000" dirty="0" smtClean="0"/>
          </a:p>
          <a:p>
            <a:pPr marL="290513" indent="-290513" eaLnBrk="1" hangingPunct="1">
              <a:spcBef>
                <a:spcPts val="1200"/>
              </a:spcBef>
              <a:defRPr/>
            </a:pPr>
            <a:r>
              <a:rPr lang="en-US" altLang="en-US" sz="2400" b="1" dirty="0" smtClean="0"/>
              <a:t>Peter Johnson</a:t>
            </a:r>
            <a:r>
              <a:rPr lang="en-US" altLang="en-US" sz="2400" dirty="0" smtClean="0"/>
              <a:t>, </a:t>
            </a:r>
            <a:br>
              <a:rPr lang="en-US" altLang="en-US" sz="2400" dirty="0" smtClean="0"/>
            </a:br>
            <a:r>
              <a:rPr lang="en-US" altLang="en-US" sz="2000" dirty="0" smtClean="0"/>
              <a:t>National Program Leader </a:t>
            </a:r>
            <a:br>
              <a:rPr lang="en-US" altLang="en-US" sz="2000" dirty="0" smtClean="0"/>
            </a:br>
            <a:r>
              <a:rPr lang="en-US" altLang="en-US" sz="2000" dirty="0" smtClean="0"/>
              <a:t>(Animal Health &amp; Animal Well-Being) </a:t>
            </a:r>
            <a:br>
              <a:rPr lang="en-US" altLang="en-US" sz="2000" dirty="0" smtClean="0"/>
            </a:br>
            <a:r>
              <a:rPr lang="en-US" altLang="en-US" sz="2000" dirty="0" smtClean="0">
                <a:hlinkClick r:id="rId7"/>
              </a:rPr>
              <a:t>PJohnson@nifa.usda.gov</a:t>
            </a:r>
            <a:r>
              <a:rPr lang="en-US" altLang="en-US" sz="2000" dirty="0" smtClean="0"/>
              <a:t> </a:t>
            </a:r>
          </a:p>
          <a:p>
            <a:pPr marL="290513" indent="-290513" eaLnBrk="1" hangingPunct="1">
              <a:spcBef>
                <a:spcPts val="1200"/>
              </a:spcBef>
              <a:defRPr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15" y="1858998"/>
            <a:ext cx="11430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67" y="3819042"/>
            <a:ext cx="1143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99" y="5503725"/>
            <a:ext cx="1773796" cy="118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6" y="775631"/>
            <a:ext cx="1143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620998"/>
            <a:ext cx="800652" cy="146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904569"/>
            <a:ext cx="6299200" cy="1238864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Food and Agricultural Science Enhancement </a:t>
            </a:r>
            <a:r>
              <a:rPr lang="en-US" altLang="en-US" sz="3200" b="1" dirty="0"/>
              <a:t>(FASE) Grants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1800" b="1" dirty="0"/>
              <a:t>(</a:t>
            </a:r>
            <a:r>
              <a:rPr lang="en-US" altLang="en-US" sz="1800" b="1" dirty="0">
                <a:hlinkClick r:id="rId3"/>
              </a:rPr>
              <a:t>https://</a:t>
            </a:r>
            <a:r>
              <a:rPr lang="en-US" altLang="en-US" sz="1800" b="1" dirty="0" smtClean="0">
                <a:hlinkClick r:id="rId3"/>
              </a:rPr>
              <a:t>nifa.usda.gov/afri-fase-epscor-program</a:t>
            </a:r>
            <a:r>
              <a:rPr lang="en-US" altLang="en-US" sz="1800" b="1" dirty="0" smtClean="0"/>
              <a:t>)</a:t>
            </a:r>
            <a:br>
              <a:rPr lang="en-US" altLang="en-US" sz="1800" b="1" dirty="0" smtClean="0"/>
            </a:b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endParaRPr lang="en-US" altLang="en-US" sz="1800" i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2359743"/>
            <a:ext cx="8880475" cy="425219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sz="3000" b="1" u="sng" dirty="0" smtClean="0"/>
              <a:t>Special Opportunities for:</a:t>
            </a:r>
          </a:p>
          <a:p>
            <a:pPr>
              <a:defRPr/>
            </a:pPr>
            <a:r>
              <a:rPr lang="en-US" sz="2800" dirty="0" smtClean="0"/>
              <a:t>USDA Established Program </a:t>
            </a:r>
            <a:r>
              <a:rPr lang="en-US" sz="2800" dirty="0"/>
              <a:t>to Stimulate Competitive Research (</a:t>
            </a:r>
            <a:r>
              <a:rPr lang="en-US" sz="2800" b="1" dirty="0"/>
              <a:t>EPSCoR</a:t>
            </a:r>
            <a:r>
              <a:rPr lang="en-US" sz="2800" dirty="0"/>
              <a:t>) states &amp; entities </a:t>
            </a:r>
            <a:endParaRPr lang="en-US" sz="2800" dirty="0" smtClean="0"/>
          </a:p>
          <a:p>
            <a:pPr>
              <a:defRPr/>
            </a:pPr>
            <a:r>
              <a:rPr lang="en-US" sz="2800" b="1" dirty="0" smtClean="0"/>
              <a:t>Small </a:t>
            </a:r>
            <a:r>
              <a:rPr lang="en-US" sz="2800" b="1" dirty="0"/>
              <a:t>and mid-sized </a:t>
            </a:r>
            <a:r>
              <a:rPr lang="en-US" sz="2800" b="1" dirty="0" smtClean="0"/>
              <a:t>academic </a:t>
            </a:r>
            <a:r>
              <a:rPr lang="en-US" sz="2800" b="1" dirty="0" smtClean="0"/>
              <a:t>institutions </a:t>
            </a:r>
            <a:r>
              <a:rPr lang="en-US" sz="2800" dirty="0" smtClean="0"/>
              <a:t>with limited institutional success</a:t>
            </a:r>
          </a:p>
          <a:p>
            <a:pPr>
              <a:defRPr/>
            </a:pPr>
            <a:r>
              <a:rPr lang="en-US" sz="2800" b="1" dirty="0" smtClean="0"/>
              <a:t>Minority-serving institutions</a:t>
            </a:r>
          </a:p>
          <a:p>
            <a:pPr>
              <a:defRPr/>
            </a:pPr>
            <a:r>
              <a:rPr lang="en-US" sz="2800" b="1" dirty="0" smtClean="0"/>
              <a:t>Pre- and </a:t>
            </a:r>
            <a:r>
              <a:rPr lang="en-US" sz="2800" b="1" dirty="0"/>
              <a:t>p</a:t>
            </a:r>
            <a:r>
              <a:rPr lang="en-US" sz="2800" b="1" dirty="0" smtClean="0"/>
              <a:t>ostdoc </a:t>
            </a:r>
            <a:r>
              <a:rPr lang="en-US" sz="2800" b="1" dirty="0" smtClean="0"/>
              <a:t>fellowships</a:t>
            </a:r>
          </a:p>
          <a:p>
            <a:pPr>
              <a:defRPr/>
            </a:pPr>
            <a:r>
              <a:rPr lang="en-US" sz="2800" b="1" dirty="0" smtClean="0"/>
              <a:t>New </a:t>
            </a:r>
            <a:r>
              <a:rPr lang="en-US" sz="2800" b="1" dirty="0" smtClean="0"/>
              <a:t>investigators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4496615"/>
            <a:ext cx="3126660" cy="233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757613" y="216310"/>
            <a:ext cx="1571471" cy="1000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AFRI FASE Grants</a:t>
            </a:r>
            <a:endParaRPr lang="en-US" altLang="en-US" sz="2400" b="1" dirty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596900" y="1820862"/>
            <a:ext cx="1851332" cy="94075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New Investigator Grants 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(no </a:t>
            </a:r>
            <a:r>
              <a:rPr lang="en-US" alt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set-aside funds)</a:t>
            </a:r>
            <a:endParaRPr lang="en-US" alt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48466" y="745487"/>
            <a:ext cx="1695859" cy="92297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097213" y="1690688"/>
            <a:ext cx="2903537" cy="20462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Strengthening Grants 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(11.25% of AFRI funding)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Eligibility:</a:t>
            </a:r>
            <a:endParaRPr lang="en-US" altLang="en-US" sz="1600" u="sng" dirty="0"/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EPSCoR states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Minority-serving </a:t>
            </a: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b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among 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Small or mid-sized </a:t>
            </a: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b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not among 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6414446" y="1690688"/>
            <a:ext cx="2525713" cy="148912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Pre-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and Postdoctoral Fellowship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Grants</a:t>
            </a: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(3.75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% of AFRI funding)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211263"/>
            <a:ext cx="0" cy="4572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86388" y="931304"/>
            <a:ext cx="1476528" cy="759384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2369574" y="4202114"/>
            <a:ext cx="4965291" cy="22085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Sabbatical Grants </a:t>
            </a:r>
            <a:endParaRPr lang="en-US" altLang="en-US" sz="1800" b="1" dirty="0"/>
          </a:p>
          <a:p>
            <a:pPr>
              <a:spcBef>
                <a:spcPct val="0"/>
              </a:spcBef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Equipment Grants</a:t>
            </a:r>
            <a:endParaRPr lang="en-US" altLang="en-US" sz="1800" b="1" dirty="0"/>
          </a:p>
          <a:p>
            <a:pPr>
              <a:spcBef>
                <a:spcPct val="0"/>
              </a:spcBef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Seed Grants </a:t>
            </a:r>
            <a:endParaRPr lang="en-US" altLang="en-US" sz="1800" b="1" dirty="0"/>
          </a:p>
          <a:p>
            <a:pPr>
              <a:spcBef>
                <a:spcPct val="0"/>
              </a:spcBef>
            </a:pP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n-US" alt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Standard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Grants</a:t>
            </a:r>
            <a:endParaRPr lang="en-US" altLang="en-US" sz="18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- CAP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(Coordinated Agricultural Project)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Grants</a:t>
            </a:r>
            <a:b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- Conference  Grants</a:t>
            </a:r>
            <a:b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- Collaborative Grants</a:t>
            </a:r>
            <a:endParaRPr lang="en-US" altLang="en-US" sz="1800" b="1" dirty="0"/>
          </a:p>
        </p:txBody>
      </p:sp>
      <p:cxnSp>
        <p:nvCxnSpPr>
          <p:cNvPr id="39946" name="Straight Arrow Connector 9"/>
          <p:cNvCxnSpPr>
            <a:cxnSpLocks noChangeShapeType="1"/>
          </p:cNvCxnSpPr>
          <p:nvPr/>
        </p:nvCxnSpPr>
        <p:spPr bwMode="auto">
          <a:xfrm>
            <a:off x="4548188" y="3783013"/>
            <a:ext cx="0" cy="4191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374650" y="6484938"/>
            <a:ext cx="585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hlinkClick r:id="rId3"/>
              </a:rPr>
              <a:t>https://nifa.usda.gov/resource/afri-fase-epscor-program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942" y="796414"/>
            <a:ext cx="7423355" cy="127819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Food and Agriculture Science Enhancement </a:t>
            </a:r>
            <a:r>
              <a:rPr lang="en-US" altLang="en-US" sz="3600" b="1" dirty="0"/>
              <a:t>(FASE) Grants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endParaRPr lang="en-US" altLang="en-US" sz="3200" i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1925"/>
            <a:ext cx="8250238" cy="28559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/>
              <a:t>Where are they offered?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  </a:t>
            </a:r>
            <a:r>
              <a:rPr lang="en-US" altLang="en-US" sz="2800" dirty="0" smtClean="0">
                <a:sym typeface="Wingdings" panose="05000000000000000000" pitchFamily="2" charset="2"/>
              </a:rPr>
              <a:t> </a:t>
            </a:r>
            <a:r>
              <a:rPr lang="en-US" altLang="en-US" sz="2800" u="sng" dirty="0" smtClean="0"/>
              <a:t>Only</a:t>
            </a:r>
            <a:r>
              <a:rPr lang="en-US" altLang="en-US" sz="2800" dirty="0" smtClean="0"/>
              <a:t> in the Agriculture &amp; Food</a:t>
            </a:r>
            <a:br>
              <a:rPr lang="en-US" altLang="en-US" sz="2800" dirty="0" smtClean="0"/>
            </a:br>
            <a:r>
              <a:rPr lang="en-US" altLang="en-US" sz="2800" dirty="0" smtClean="0"/>
              <a:t>      Research Initiative (AFRI) Program</a:t>
            </a:r>
            <a:br>
              <a:rPr lang="en-US" altLang="en-US" sz="2800" dirty="0" smtClean="0"/>
            </a:br>
            <a:r>
              <a:rPr lang="en-US" altLang="en-US" sz="2800" dirty="0" smtClean="0"/>
              <a:t>   </a:t>
            </a:r>
            <a:r>
              <a:rPr lang="en-US" altLang="en-US" sz="2800" dirty="0"/>
              <a:t>(</a:t>
            </a:r>
            <a:r>
              <a:rPr lang="en-US" altLang="en-US" sz="2800" dirty="0">
                <a:hlinkClick r:id="rId3"/>
              </a:rPr>
              <a:t>https://</a:t>
            </a:r>
            <a:r>
              <a:rPr lang="en-US" altLang="en-US" sz="2800" dirty="0" smtClean="0">
                <a:hlinkClick r:id="rId3"/>
              </a:rPr>
              <a:t>www.nifa.usda.gov/program/agriculture-and-food-research-initiative-afri</a:t>
            </a:r>
            <a:r>
              <a:rPr lang="en-US" altLang="en-US" sz="2800" dirty="0" smtClean="0"/>
              <a:t> </a:t>
            </a:r>
            <a:r>
              <a:rPr lang="en-US" altLang="en-US" sz="2400" i="1" dirty="0" smtClean="0"/>
              <a:t>)</a:t>
            </a:r>
            <a:br>
              <a:rPr lang="en-US" altLang="en-US" sz="2400" i="1" dirty="0" smtClean="0"/>
            </a:br>
            <a:endParaRPr lang="en-US" altLang="en-US" sz="2400" i="1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>
                <a:sym typeface="Wingdings" panose="05000000000000000000" pitchFamily="2" charset="2"/>
              </a:rPr>
              <a:t>    AFRI is USDA’s largest competitive grants</a:t>
            </a:r>
            <a:br>
              <a:rPr lang="en-US" altLang="en-US" sz="2800" dirty="0" smtClean="0">
                <a:sym typeface="Wingdings" panose="05000000000000000000" pitchFamily="2" charset="2"/>
              </a:rPr>
            </a:br>
            <a:r>
              <a:rPr lang="en-US" altLang="en-US" sz="2800" dirty="0" smtClean="0">
                <a:sym typeface="Wingdings" panose="05000000000000000000" pitchFamily="2" charset="2"/>
              </a:rPr>
              <a:t>        program</a:t>
            </a:r>
            <a:endParaRPr lang="en-US" altLang="en-US" sz="2800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50" y="2170983"/>
            <a:ext cx="2277762" cy="2286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8620" y="3185652"/>
            <a:ext cx="8849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7" y="1022788"/>
            <a:ext cx="4831719" cy="845426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No Specific FASE RFAs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45" y="2193377"/>
            <a:ext cx="8519291" cy="3235874"/>
          </a:xfrm>
        </p:spPr>
        <p:txBody>
          <a:bodyPr>
            <a:normAutofit/>
          </a:bodyPr>
          <a:lstStyle/>
          <a:p>
            <a:r>
              <a:rPr lang="en-US" dirty="0" smtClean="0"/>
              <a:t>The PD identifies </a:t>
            </a:r>
            <a:r>
              <a:rPr lang="en-US" dirty="0"/>
              <a:t>and submits </a:t>
            </a:r>
            <a:r>
              <a:rPr lang="en-US" dirty="0" smtClean="0"/>
              <a:t>to best fit AFRI program</a:t>
            </a:r>
            <a:endParaRPr lang="en-US" dirty="0"/>
          </a:p>
          <a:p>
            <a:r>
              <a:rPr lang="en-US" dirty="0" smtClean="0"/>
              <a:t>No specific panels for FASE applications; reviewed in regular AFRI </a:t>
            </a:r>
            <a:r>
              <a:rPr lang="en-US" dirty="0" smtClean="0"/>
              <a:t>panels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Education &amp; Workforce </a:t>
            </a:r>
            <a:r>
              <a:rPr lang="en-US" dirty="0"/>
              <a:t>Development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(Pre-and Postdoc fellowships) </a:t>
            </a:r>
            <a:br>
              <a:rPr lang="en-US" dirty="0" smtClean="0"/>
            </a:br>
            <a:r>
              <a:rPr lang="en-US" dirty="0" smtClean="0"/>
              <a:t> has its own RFA &amp; its own panels</a:t>
            </a:r>
            <a:endParaRPr lang="en-US" dirty="0"/>
          </a:p>
        </p:txBody>
      </p:sp>
      <p:pic>
        <p:nvPicPr>
          <p:cNvPr id="3074" name="Picture 2" descr="Image result for excep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8" y="3359313"/>
            <a:ext cx="2254058" cy="5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differen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846" y="3625512"/>
            <a:ext cx="2769866" cy="20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46" name="Straight Arrow Connector 9"/>
          <p:cNvCxnSpPr>
            <a:cxnSpLocks noChangeShapeType="1"/>
            <a:stCxn id="39941" idx="2"/>
          </p:cNvCxnSpPr>
          <p:nvPr/>
        </p:nvCxnSpPr>
        <p:spPr bwMode="auto">
          <a:xfrm>
            <a:off x="4500188" y="3659982"/>
            <a:ext cx="53954" cy="348853"/>
          </a:xfrm>
          <a:prstGeom prst="straightConnector1">
            <a:avLst/>
          </a:prstGeom>
          <a:ln w="47625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34364" y="1201825"/>
            <a:ext cx="1510864" cy="142662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39814" y="1284632"/>
            <a:ext cx="1181474" cy="933503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9941" idx="0"/>
          </p:cNvCxnSpPr>
          <p:nvPr/>
        </p:nvCxnSpPr>
        <p:spPr>
          <a:xfrm flipH="1">
            <a:off x="4500187" y="1642730"/>
            <a:ext cx="53954" cy="48253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08759" y="994180"/>
            <a:ext cx="1326482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AFRI FASE Grants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590675" y="2628445"/>
            <a:ext cx="1388499" cy="7065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New Investigator Grants 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 set-aside)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356811" y="2125267"/>
            <a:ext cx="2286753" cy="153471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 Grants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(11.25% of AFRI funding)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Eligibility:</a:t>
            </a:r>
            <a:endParaRPr lang="en-US" altLang="en-US" sz="1200" u="sng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EPSCoR states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Minority-serving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Small or mid-sized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5812633" y="2218135"/>
            <a:ext cx="2218446" cy="111684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Pre- and Postdoctoral Fellowships Grants 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(3.75% of AFRI funding)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prstClr val="black"/>
                </a:solidFill>
                <a:latin typeface="Calibri"/>
              </a:rPr>
              <a:t>- Education and Workforce Development RFA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2920182" y="4008835"/>
            <a:ext cx="3723968" cy="179242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Sabbatical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Equipment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CAP (Coordinated Agricultural Project)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Conference 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Other Grants (e.g. Collaborative)</a:t>
            </a:r>
            <a:endParaRPr lang="en-US" altLang="en-US" sz="1350" b="1" dirty="0">
              <a:solidFill>
                <a:srgbClr val="000000"/>
              </a:solidFill>
            </a:endParaRP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1143001" y="844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0" y="5754068"/>
            <a:ext cx="4388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900" dirty="0">
                <a:solidFill>
                  <a:srgbClr val="000000"/>
                </a:solidFill>
                <a:hlinkClick r:id="rId3"/>
              </a:rPr>
              <a:t>https://nifa.usda.gov/resource/afri-fase-epscor-program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94238" y="1075735"/>
            <a:ext cx="5669675" cy="94028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2018 Education </a:t>
            </a:r>
            <a:r>
              <a:rPr lang="en-US" altLang="en-US" dirty="0"/>
              <a:t>&amp; Workforce </a:t>
            </a:r>
            <a:r>
              <a:rPr lang="en-US" altLang="en-US" dirty="0" smtClean="0"/>
              <a:t>Development RFA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3846" y="2016016"/>
            <a:ext cx="8513379" cy="3977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u="sng" dirty="0"/>
              <a:t>4 Program Focus Areas (Including 2 FASE) </a:t>
            </a:r>
            <a:br>
              <a:rPr lang="en-US" sz="2100" u="sng" dirty="0"/>
            </a:br>
            <a:r>
              <a:rPr lang="en-US" sz="2100" dirty="0"/>
              <a:t>Projects address one of general AFRI topic areas</a:t>
            </a:r>
            <a:br>
              <a:rPr lang="en-US" sz="2100" dirty="0"/>
            </a:br>
            <a:endParaRPr lang="en-US" sz="21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/>
              <a:t>(1) </a:t>
            </a:r>
            <a:r>
              <a:rPr lang="en-US" sz="1500" b="1" i="1" dirty="0"/>
              <a:t>Enhancing Agricultural Literacy </a:t>
            </a:r>
            <a:r>
              <a:rPr lang="en-US" sz="1500" i="1" dirty="0"/>
              <a:t>– Professional </a:t>
            </a:r>
            <a:br>
              <a:rPr lang="en-US" sz="1500" i="1" dirty="0"/>
            </a:br>
            <a:r>
              <a:rPr lang="en-US" sz="1500" i="1" dirty="0"/>
              <a:t>      Development for Secondary School Teachers &amp; </a:t>
            </a:r>
            <a:br>
              <a:rPr lang="en-US" sz="1500" i="1" dirty="0"/>
            </a:br>
            <a:r>
              <a:rPr lang="en-US" sz="1500" i="1" dirty="0"/>
              <a:t>      Educational Professionals (PD-STEP) </a:t>
            </a:r>
            <a:r>
              <a:rPr lang="en-US" sz="1500" b="1" u="sng" dirty="0">
                <a:solidFill>
                  <a:srgbClr val="C00000"/>
                </a:solidFill>
              </a:rPr>
              <a:t>NOT FASE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(2)  </a:t>
            </a:r>
            <a:r>
              <a:rPr lang="en-US" sz="1500" b="1" i="1" dirty="0"/>
              <a:t>Developing Pathways </a:t>
            </a:r>
            <a:r>
              <a:rPr lang="en-US" sz="1500" i="1" dirty="0"/>
              <a:t>– Research &amp; Extension </a:t>
            </a:r>
            <a:br>
              <a:rPr lang="en-US" sz="1500" i="1" dirty="0"/>
            </a:br>
            <a:r>
              <a:rPr lang="en-US" sz="1500" i="1" dirty="0"/>
              <a:t>       Experiences for Undergraduates </a:t>
            </a:r>
            <a:r>
              <a:rPr lang="en-US" sz="1500" b="1" u="sng" dirty="0">
                <a:solidFill>
                  <a:srgbClr val="C00000"/>
                </a:solidFill>
              </a:rPr>
              <a:t>NOT FASE</a:t>
            </a:r>
            <a:r>
              <a:rPr lang="en-US" sz="2100" b="1" u="sng" dirty="0">
                <a:solidFill>
                  <a:srgbClr val="C00000"/>
                </a:solidFill>
              </a:rPr>
              <a:t/>
            </a:r>
            <a:br>
              <a:rPr lang="en-US" sz="2100" b="1" u="sng" dirty="0">
                <a:solidFill>
                  <a:srgbClr val="C00000"/>
                </a:solidFill>
              </a:rPr>
            </a:br>
            <a:r>
              <a:rPr lang="en-US" sz="21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1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100" dirty="0"/>
              <a:t>(3-4) </a:t>
            </a:r>
            <a:r>
              <a:rPr lang="en-US" sz="2100" b="1" dirty="0"/>
              <a:t>Advancing Science </a:t>
            </a:r>
            <a:r>
              <a:rPr lang="en-US" sz="2100" dirty="0"/>
              <a:t>– Pre- &amp; Post-doc Fellowships (</a:t>
            </a:r>
            <a:r>
              <a:rPr lang="en-US" sz="2100" b="1" u="sng" dirty="0"/>
              <a:t>FASE</a:t>
            </a:r>
            <a:r>
              <a:rPr lang="en-US" sz="2100" dirty="0"/>
              <a:t>)</a:t>
            </a:r>
          </a:p>
          <a:p>
            <a:pPr marL="342900" lvl="1" indent="0">
              <a:buNone/>
            </a:pPr>
            <a:r>
              <a:rPr lang="en-US" sz="1800" dirty="0"/>
              <a:t>    </a:t>
            </a:r>
            <a:r>
              <a:rPr lang="en-US" sz="1800" u="sng" dirty="0"/>
              <a:t>Eligibility:</a:t>
            </a:r>
            <a:r>
              <a:rPr lang="en-US" sz="1800" dirty="0"/>
              <a:t> Pre- or postdoctoral fellow must be</a:t>
            </a:r>
            <a:br>
              <a:rPr lang="en-US" sz="1800" dirty="0"/>
            </a:br>
            <a:r>
              <a:rPr lang="en-US" sz="1800" dirty="0"/>
              <a:t>    citizen, national, or permanent resident of US.</a:t>
            </a:r>
            <a:endParaRPr lang="en-US" altLang="en-US" sz="1800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1" y="975492"/>
            <a:ext cx="943897" cy="943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646" y="975492"/>
            <a:ext cx="2125136" cy="1195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1" y="4406349"/>
            <a:ext cx="1643942" cy="1468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23" y="2844436"/>
            <a:ext cx="961825" cy="96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48" y="3900091"/>
            <a:ext cx="1267100" cy="7869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06201" y="3325348"/>
            <a:ext cx="612665" cy="55099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97402" y="4265888"/>
            <a:ext cx="466781" cy="27671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35523" y="5311208"/>
            <a:ext cx="1072811" cy="42825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3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46" name="Straight Arrow Connector 9"/>
          <p:cNvCxnSpPr>
            <a:cxnSpLocks noChangeShapeType="1"/>
            <a:stCxn id="39941" idx="2"/>
          </p:cNvCxnSpPr>
          <p:nvPr/>
        </p:nvCxnSpPr>
        <p:spPr bwMode="auto">
          <a:xfrm>
            <a:off x="4500188" y="3659982"/>
            <a:ext cx="53954" cy="348853"/>
          </a:xfrm>
          <a:prstGeom prst="straightConnector1">
            <a:avLst/>
          </a:prstGeom>
          <a:ln w="47625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857250"/>
            <a:ext cx="9144000" cy="346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34364" y="1201825"/>
            <a:ext cx="1510864" cy="142662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39814" y="1284632"/>
            <a:ext cx="1181474" cy="933503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9941" idx="0"/>
          </p:cNvCxnSpPr>
          <p:nvPr/>
        </p:nvCxnSpPr>
        <p:spPr>
          <a:xfrm flipH="1">
            <a:off x="4500187" y="1642730"/>
            <a:ext cx="53954" cy="48253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08759" y="994180"/>
            <a:ext cx="1326482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AFRI FASE Grants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590675" y="2628445"/>
            <a:ext cx="1388499" cy="70653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New Investigator Grants 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 set-aside)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356811" y="2125267"/>
            <a:ext cx="2286753" cy="153471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 Grants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(11.25% of AFRI funding)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Eligibility:</a:t>
            </a:r>
            <a:endParaRPr lang="en-US" altLang="en-US" sz="1200" u="sng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EPSCoR states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Minority-serving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Small or mid-sized institutions</a:t>
            </a:r>
            <a:b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among most successful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5812633" y="2218135"/>
            <a:ext cx="2218446" cy="111684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Pre- and Postdoctoral Fellowships Grants 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(3.75% of AFRI funding)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350" b="1" dirty="0">
                <a:solidFill>
                  <a:prstClr val="black"/>
                </a:solidFill>
                <a:latin typeface="Calibri"/>
              </a:rPr>
              <a:t>- Education and Workforce Development RFA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2920182" y="4008835"/>
            <a:ext cx="3723968" cy="179242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Sabbatical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Equipment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 Grants 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 Grants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CAP (Coordinated Agricultural Project)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Conference  Grants</a:t>
            </a:r>
            <a:b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Other Grants (e.g. Collaborative)</a:t>
            </a:r>
            <a:endParaRPr lang="en-US" altLang="en-US" sz="1350" b="1" dirty="0">
              <a:solidFill>
                <a:srgbClr val="000000"/>
              </a:solidFill>
            </a:endParaRP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1143001" y="844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0" y="5754068"/>
            <a:ext cx="4388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hlinkClick r:id="rId3"/>
              </a:rPr>
              <a:t>https://nifa.usda.gov/resource/afri-fase-epscor-program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3.xml><?xml version="1.0" encoding="utf-8"?>
<a:theme xmlns:a="http://schemas.openxmlformats.org/drawingml/2006/main" name="1_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4.xml><?xml version="1.0" encoding="utf-8"?>
<a:theme xmlns:a="http://schemas.openxmlformats.org/drawingml/2006/main" name="2_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5.xml><?xml version="1.0" encoding="utf-8"?>
<a:theme xmlns:a="http://schemas.openxmlformats.org/drawingml/2006/main" name="3_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6.xml><?xml version="1.0" encoding="utf-8"?>
<a:theme xmlns:a="http://schemas.openxmlformats.org/drawingml/2006/main" name="4_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7.xml><?xml version="1.0" encoding="utf-8"?>
<a:theme xmlns:a="http://schemas.openxmlformats.org/drawingml/2006/main" name="5_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8.xml><?xml version="1.0" encoding="utf-8"?>
<a:theme xmlns:a="http://schemas.openxmlformats.org/drawingml/2006/main" name="6_NIFA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FA green" id="{9669ECCA-766A-4905-9CB0-51B749E0A557}" vid="{4449D07A-9FB9-4242-A917-31B6DAD31FB7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846</Words>
  <Application>Microsoft Office PowerPoint</Application>
  <PresentationFormat>On-screen Show (4:3)</PresentationFormat>
  <Paragraphs>224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Times New Roman</vt:lpstr>
      <vt:lpstr>Wingdings</vt:lpstr>
      <vt:lpstr>Blank Presentation</vt:lpstr>
      <vt:lpstr>NIFA green</vt:lpstr>
      <vt:lpstr>1_NIFA green</vt:lpstr>
      <vt:lpstr>2_NIFA green</vt:lpstr>
      <vt:lpstr>3_NIFA green</vt:lpstr>
      <vt:lpstr>4_NIFA green</vt:lpstr>
      <vt:lpstr>5_NIFA green</vt:lpstr>
      <vt:lpstr>6_NIFA green</vt:lpstr>
      <vt:lpstr>PowerPoint Presentation</vt:lpstr>
      <vt:lpstr>NIFA’s EPSCoR-like program is FASE (Food and Agriculture Science Enhancement)</vt:lpstr>
      <vt:lpstr> Food and Agricultural Science Enhancement (FASE) Grants (https://nifa.usda.gov/afri-fase-epscor-program)  </vt:lpstr>
      <vt:lpstr>PowerPoint Presentation</vt:lpstr>
      <vt:lpstr> Food and Agriculture Science Enhancement (FASE) Grants </vt:lpstr>
      <vt:lpstr>No Specific FASE RFAs</vt:lpstr>
      <vt:lpstr>PowerPoint Presentation</vt:lpstr>
      <vt:lpstr>2018 Education &amp; Workforce Development RFA </vt:lpstr>
      <vt:lpstr>PowerPoint Presentation</vt:lpstr>
      <vt:lpstr>New Investigator Grant Applications </vt:lpstr>
      <vt:lpstr>How are New Investigators (NIs) funded? (2 funding chances in a program)</vt:lpstr>
      <vt:lpstr>PowerPoint Presentation</vt:lpstr>
      <vt:lpstr> Strengthening Grants Eligibility  (Seed, Sabbatical, Equipment, Strengthening Standard/CAP/Conference/Collaborative…) </vt:lpstr>
      <vt:lpstr>FY 2018 USDA EPSCoR States</vt:lpstr>
      <vt:lpstr>Strengthening Grant Eligibility (cont’d)</vt:lpstr>
      <vt:lpstr>PowerPoint Presentation</vt:lpstr>
      <vt:lpstr>PowerPoint Presentation</vt:lpstr>
      <vt:lpstr>Strengthening Grant Types</vt:lpstr>
      <vt:lpstr>How are Seed, Sabbatical,  Equipment proposals reviewed? </vt:lpstr>
      <vt:lpstr>Strengthening Grant Types (cont.)</vt:lpstr>
      <vt:lpstr>PowerPoint Presentation</vt:lpstr>
      <vt:lpstr>How are Seed, Sabbatical, Equipment  &amp; Strengthening Standard proposals selected</vt:lpstr>
      <vt:lpstr>NIFA FASE/ EPSCoR Team</vt:lpstr>
    </vt:vector>
  </TitlesOfParts>
  <Company>Stephanie Engle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Engle</dc:creator>
  <cp:lastModifiedBy>Lin, Liang Shiou - NIFA</cp:lastModifiedBy>
  <cp:revision>282</cp:revision>
  <cp:lastPrinted>2018-05-24T16:49:58Z</cp:lastPrinted>
  <dcterms:created xsi:type="dcterms:W3CDTF">2012-07-12T12:48:07Z</dcterms:created>
  <dcterms:modified xsi:type="dcterms:W3CDTF">2018-05-31T17:06:14Z</dcterms:modified>
</cp:coreProperties>
</file>