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wmv" ContentType="video/x-ms-wmv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34"/>
  </p:notesMasterIdLst>
  <p:handoutMasterIdLst>
    <p:handoutMasterId r:id="rId35"/>
  </p:handoutMasterIdLst>
  <p:sldIdLst>
    <p:sldId id="259" r:id="rId8"/>
    <p:sldId id="771" r:id="rId9"/>
    <p:sldId id="777" r:id="rId10"/>
    <p:sldId id="776" r:id="rId11"/>
    <p:sldId id="775" r:id="rId12"/>
    <p:sldId id="766" r:id="rId13"/>
    <p:sldId id="260" r:id="rId14"/>
    <p:sldId id="310" r:id="rId15"/>
    <p:sldId id="773" r:id="rId16"/>
    <p:sldId id="754" r:id="rId17"/>
    <p:sldId id="756" r:id="rId18"/>
    <p:sldId id="258" r:id="rId19"/>
    <p:sldId id="774" r:id="rId20"/>
    <p:sldId id="759" r:id="rId21"/>
    <p:sldId id="770" r:id="rId22"/>
    <p:sldId id="272" r:id="rId23"/>
    <p:sldId id="257" r:id="rId24"/>
    <p:sldId id="289" r:id="rId25"/>
    <p:sldId id="284" r:id="rId26"/>
    <p:sldId id="761" r:id="rId27"/>
    <p:sldId id="261" r:id="rId28"/>
    <p:sldId id="760" r:id="rId29"/>
    <p:sldId id="264" r:id="rId30"/>
    <p:sldId id="288" r:id="rId31"/>
    <p:sldId id="267" r:id="rId32"/>
    <p:sldId id="290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6FFD524-F764-4E9D-95EF-AA3F25FECEB0}">
          <p14:sldIdLst>
            <p14:sldId id="259"/>
            <p14:sldId id="771"/>
            <p14:sldId id="777"/>
            <p14:sldId id="776"/>
            <p14:sldId id="775"/>
            <p14:sldId id="766"/>
            <p14:sldId id="260"/>
            <p14:sldId id="310"/>
            <p14:sldId id="773"/>
            <p14:sldId id="754"/>
            <p14:sldId id="756"/>
            <p14:sldId id="258"/>
            <p14:sldId id="774"/>
            <p14:sldId id="759"/>
            <p14:sldId id="770"/>
            <p14:sldId id="272"/>
            <p14:sldId id="257"/>
            <p14:sldId id="289"/>
            <p14:sldId id="284"/>
            <p14:sldId id="761"/>
            <p14:sldId id="261"/>
            <p14:sldId id="760"/>
            <p14:sldId id="264"/>
            <p14:sldId id="288"/>
            <p14:sldId id="267"/>
          </p14:sldIdLst>
        </p14:section>
        <p14:section name="Untitled Section" id="{589177AC-8453-4F77-A98A-D184CD87E4EE}">
          <p14:sldIdLst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, Hana (NIH/OD) [E]" initials="SH([" lastIdx="1" clrIdx="0">
    <p:extLst>
      <p:ext uri="{19B8F6BF-5375-455C-9EA6-DF929625EA0E}">
        <p15:presenceInfo xmlns:p15="http://schemas.microsoft.com/office/powerpoint/2012/main" userId="Smith, Hana (NIH/OD) [E]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9933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845" autoAdjust="0"/>
    <p:restoredTop sz="81992" autoAdjust="0"/>
  </p:normalViewPr>
  <p:slideViewPr>
    <p:cSldViewPr snapToGrid="0">
      <p:cViewPr varScale="1">
        <p:scale>
          <a:sx n="75" d="100"/>
          <a:sy n="75" d="100"/>
        </p:scale>
        <p:origin x="1027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22758139853161E-2"/>
          <c:y val="5.2923001389560263E-2"/>
          <c:w val="0.90083508166696535"/>
          <c:h val="0.664646073887321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'Scientific Focus of Awards'!$B$291</c:f>
              <c:strCache>
                <c:ptCount val="1"/>
                <c:pt idx="0">
                  <c:v># of Awards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  <a:ln w="19050">
              <a:solidFill>
                <a:schemeClr val="lt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'Scientific Focus of Awards'!$A$292:$A$304</c:f>
              <c:strCache>
                <c:ptCount val="13"/>
                <c:pt idx="0">
                  <c:v>Aids</c:v>
                </c:pt>
                <c:pt idx="1">
                  <c:v>Blood Disorder</c:v>
                </c:pt>
                <c:pt idx="2">
                  <c:v>Cardiovascular</c:v>
                </c:pt>
                <c:pt idx="3">
                  <c:v>Immunological</c:v>
                </c:pt>
                <c:pt idx="4">
                  <c:v>General</c:v>
                </c:pt>
                <c:pt idx="5">
                  <c:v>Enviromental</c:v>
                </c:pt>
                <c:pt idx="6">
                  <c:v>Cancer </c:v>
                </c:pt>
                <c:pt idx="7">
                  <c:v>Pulmonary </c:v>
                </c:pt>
                <c:pt idx="8">
                  <c:v>Diabetes</c:v>
                </c:pt>
                <c:pt idx="9">
                  <c:v>Neurological</c:v>
                </c:pt>
                <c:pt idx="10">
                  <c:v>Mental Health</c:v>
                </c:pt>
                <c:pt idx="11">
                  <c:v>Addiction</c:v>
                </c:pt>
                <c:pt idx="12">
                  <c:v>Rare Genetic Disorder</c:v>
                </c:pt>
              </c:strCache>
            </c:strRef>
          </c:cat>
          <c:val>
            <c:numRef>
              <c:f>'Scientific Focus of Awards'!$B$292:$B$304</c:f>
              <c:numCache>
                <c:formatCode>General</c:formatCode>
                <c:ptCount val="13"/>
                <c:pt idx="0">
                  <c:v>6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21</c:v>
                </c:pt>
                <c:pt idx="5">
                  <c:v>21</c:v>
                </c:pt>
                <c:pt idx="6">
                  <c:v>29</c:v>
                </c:pt>
                <c:pt idx="7">
                  <c:v>31</c:v>
                </c:pt>
                <c:pt idx="8">
                  <c:v>43</c:v>
                </c:pt>
                <c:pt idx="9">
                  <c:v>45</c:v>
                </c:pt>
                <c:pt idx="10">
                  <c:v>45</c:v>
                </c:pt>
                <c:pt idx="11">
                  <c:v>53</c:v>
                </c:pt>
                <c:pt idx="1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C0-41DA-8A34-5AA14401C0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2575896"/>
        <c:axId val="202575568"/>
      </c:barChart>
      <c:catAx>
        <c:axId val="202575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75568"/>
        <c:crosses val="autoZero"/>
        <c:auto val="1"/>
        <c:lblAlgn val="ctr"/>
        <c:lblOffset val="100"/>
        <c:noMultiLvlLbl val="0"/>
      </c:catAx>
      <c:valAx>
        <c:axId val="2025755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>
                    <a:solidFill>
                      <a:schemeClr val="tx1"/>
                    </a:solidFill>
                  </a:rPr>
                  <a:t># of Awards </a:t>
                </a:r>
              </a:p>
            </c:rich>
          </c:tx>
          <c:layout>
            <c:manualLayout>
              <c:xMode val="edge"/>
              <c:yMode val="edge"/>
              <c:x val="9.9493900446691822E-3"/>
              <c:y val="0.283724561684131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75896"/>
        <c:crosses val="autoZero"/>
        <c:crossBetween val="between"/>
      </c:valAx>
      <c:spPr>
        <a:noFill/>
        <a:ln w="12700">
          <a:solidFill>
            <a:schemeClr val="tx1">
              <a:lumMod val="95000"/>
              <a:lumOff val="5000"/>
            </a:schemeClr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U01 Awards (Cycles 1-5)</a:t>
            </a:r>
          </a:p>
        </c:rich>
      </c:tx>
      <c:layout>
        <c:manualLayout>
          <c:xMode val="edge"/>
          <c:yMode val="edge"/>
          <c:x val="0.4091682312026419"/>
          <c:y val="6.79109884791949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311040885996109E-2"/>
          <c:y val="5.4467374067826341E-2"/>
          <c:w val="0.88541739897612848"/>
          <c:h val="0.710191765327748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B9BD5">
                <a:lumMod val="50000"/>
              </a:srgbClr>
            </a:solidFill>
            <a:ln w="19050">
              <a:solidFill>
                <a:schemeClr val="lt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3412-4DDA-A30B-F9BA5C5D682A}"/>
              </c:ext>
            </c:extLst>
          </c:dPt>
          <c:dPt>
            <c:idx val="1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412-4DDA-A30B-F9BA5C5D682A}"/>
              </c:ext>
            </c:extLst>
          </c:dPt>
          <c:dPt>
            <c:idx val="2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3412-4DDA-A30B-F9BA5C5D682A}"/>
              </c:ext>
            </c:extLst>
          </c:dPt>
          <c:dPt>
            <c:idx val="3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3412-4DDA-A30B-F9BA5C5D682A}"/>
              </c:ext>
            </c:extLst>
          </c:dPt>
          <c:dPt>
            <c:idx val="4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3412-4DDA-A30B-F9BA5C5D682A}"/>
              </c:ext>
            </c:extLst>
          </c:dPt>
          <c:dPt>
            <c:idx val="5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3412-4DDA-A30B-F9BA5C5D682A}"/>
              </c:ext>
            </c:extLst>
          </c:dPt>
          <c:dPt>
            <c:idx val="6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3412-4DDA-A30B-F9BA5C5D68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'Science Focus'!$M$2:$S$2</c:f>
              <c:strCache>
                <c:ptCount val="7"/>
                <c:pt idx="0">
                  <c:v>Infectious Diseases (including AIDs )</c:v>
                </c:pt>
                <c:pt idx="1">
                  <c:v>General </c:v>
                </c:pt>
                <c:pt idx="2">
                  <c:v>Genetics Including Child Development</c:v>
                </c:pt>
                <c:pt idx="3">
                  <c:v>Cancer</c:v>
                </c:pt>
                <c:pt idx="4">
                  <c:v>Neurological</c:v>
                </c:pt>
                <c:pt idx="5">
                  <c:v>Cardiovascular &amp; Respiratory</c:v>
                </c:pt>
                <c:pt idx="6">
                  <c:v>Behavioral</c:v>
                </c:pt>
              </c:strCache>
            </c:strRef>
          </c:cat>
          <c:val>
            <c:numRef>
              <c:f>'Science Focus'!$M$3:$S$3</c:f>
              <c:numCache>
                <c:formatCode>General</c:formatCode>
                <c:ptCount val="7"/>
                <c:pt idx="0">
                  <c:v>12</c:v>
                </c:pt>
                <c:pt idx="1">
                  <c:v>11</c:v>
                </c:pt>
                <c:pt idx="2">
                  <c:v>8</c:v>
                </c:pt>
                <c:pt idx="3">
                  <c:v>8</c:v>
                </c:pt>
                <c:pt idx="4">
                  <c:v>5</c:v>
                </c:pt>
                <c:pt idx="5">
                  <c:v>4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412-4DDA-A30B-F9BA5C5D682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54491368"/>
        <c:axId val="454489072"/>
      </c:barChart>
      <c:catAx>
        <c:axId val="454491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95000"/>
                <a:lumOff val="5000"/>
              </a:sys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489072"/>
        <c:crosses val="autoZero"/>
        <c:auto val="1"/>
        <c:lblAlgn val="ctr"/>
        <c:lblOffset val="100"/>
        <c:noMultiLvlLbl val="0"/>
      </c:catAx>
      <c:valAx>
        <c:axId val="4544890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chemeClr val="tx1"/>
                    </a:solidFill>
                  </a:rPr>
                  <a:t># of U01 Awards</a:t>
                </a:r>
              </a:p>
            </c:rich>
          </c:tx>
          <c:layout>
            <c:manualLayout>
              <c:xMode val="edge"/>
              <c:yMode val="edge"/>
              <c:x val="6.8103272848417931E-3"/>
              <c:y val="0.325624832711295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>
                <a:lumMod val="95000"/>
                <a:lumOff val="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4913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2060"/>
      </a:solidFill>
    </a:ln>
    <a:effectLst/>
  </c:spPr>
  <c:txPr>
    <a:bodyPr/>
    <a:lstStyle/>
    <a:p>
      <a:pPr>
        <a:defRPr b="1">
          <a:solidFill>
            <a:schemeClr val="tx1">
              <a:lumMod val="95000"/>
              <a:lumOff val="5000"/>
            </a:schemeClr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13E357-05E9-4B29-B6C3-C5C6D7A68F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8DFD2-3EE5-4CE0-9DC0-8BF5FB2406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FEED7-22CF-4C4A-A5F1-9F741441F662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D6886-B754-4CA2-91B7-A568FEFF56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287AC-9262-4E0B-83B6-DF3AC1B033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76872-F4D5-4886-842C-BBF15F20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24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3FE383-CC2B-45B8-9A33-22BABEB064EB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864E2F-F5C4-469C-98D7-E4083DBD6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12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PowerPoint_Slide.sldx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PowerPoint_Slide.sldx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1F353E-3050-4FCB-BAAD-B89C9CC9F6B8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9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EC9716-68CD-413A-92FF-5936132629C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53723" y="4409758"/>
          <a:ext cx="5474172" cy="49447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1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1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27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Cycle 1</a:t>
                      </a:r>
                      <a:endParaRPr lang="en-US" sz="1200" b="1" i="0" u="none" strike="noStrike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58" marR="4458" marT="434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Count</a:t>
                      </a:r>
                      <a:endParaRPr lang="en-US" sz="1200" b="1" i="0" u="none" strike="noStrike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58" marR="4458" marT="4347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Applicant's NAME</a:t>
                      </a:r>
                      <a:endParaRPr lang="en-US" sz="1200" b="1" i="0" u="none" strike="noStrike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58" marR="4458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INSTITUTION</a:t>
                      </a:r>
                      <a:endParaRPr lang="en-US" sz="1200" b="1" i="0" u="none" strike="noStrike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58" marR="4458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STATE</a:t>
                      </a:r>
                      <a:endParaRPr lang="en-US" sz="1200" b="1" i="0" u="none" strike="noStrike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58" marR="4458" marT="4347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3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CHINNAIYAN, ARUL 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UNIVERSITY OF MICHIGAN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MI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5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Liu, Yang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CHILDREN'S RESEARCH INSTITUTE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DC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7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Zaia, John 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CITY OF HOPE/BECKMAN RESEARCH INSTITUTE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CA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3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DEGERTEKIN, FAHRETTIN 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GEORGIA INSTITUTE OF TECHNOLOGY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GA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3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Casanova, Jean-Laurent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ROCKEFELLER UNIVERSITY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NY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HOFFMAN, STEPHEN Lev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SANARIA, INC.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MD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3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Marr, Kieren A.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JOHNS HOPKINS UNIVERSITY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MD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7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Morgun, Andriy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OREGON STATE UNIVERSITY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Jabs, Ethylin Wang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MOUNT SINAI SCHOOL OF MEDICINE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NY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7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ORY, DANIEL 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WASHINGTON UNIVERSITY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MO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27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Cycle 2</a:t>
                      </a:r>
                      <a:endParaRPr lang="en-US" sz="1200" b="1" i="0" u="none" strike="noStrike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58" marR="4458" marT="434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2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Greenberg, Harry Bernard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Stanford University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CA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52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STOCK, PETER 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UNIVERSITY OF CALIFORNIA, SAN FRANCISCO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CA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17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Grinspoon, Steven Kyle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MASSACHUSETTS GENERAL HOSPITAL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MA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47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WOLFE, JOHN 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CHILDREN'S HOSP OF PHILADELPHIA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PA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VANDERVER, ADELINE lucie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CHILDREN'S RESEARCH INSTITUTE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DC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458" marR="4458" marT="43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PAGE, DAVID</a:t>
                      </a:r>
                    </a:p>
                  </a:txBody>
                  <a:tcPr marL="4458" marR="4458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WHITEHEAD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INSTITUTE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</a:t>
                      </a:r>
                    </a:p>
                  </a:txBody>
                  <a:tcPr marL="4458" marR="4458" marT="4347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43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58" marR="4458" marT="4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n-US" sz="1200" b="1" i="0" u="none" strike="noStrike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58" marR="4458" marT="4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4458" marR="4458" marT="4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58" marR="4458" marT="4347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508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64E2F-F5C4-469C-98D7-E4083DBD66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48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Talk about the </a:t>
            </a:r>
            <a:r>
              <a:rPr lang="en-US" b="1" dirty="0" err="1"/>
              <a:t>BtB</a:t>
            </a:r>
            <a:r>
              <a:rPr lang="en-US" b="1" dirty="0"/>
              <a:t> IM and EM collaborators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64E2F-F5C4-469C-98D7-E4083DBD66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426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64E2F-F5C4-469C-98D7-E4083DBD66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0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64E2F-F5C4-469C-98D7-E4083DBD66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00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64E2F-F5C4-469C-98D7-E4083DBD66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49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6690A-31D2-4E17-8B33-EF111919977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/>
              <a:t>And now to the best part of today’s meeting—a look at this remarkable new hospital. </a:t>
            </a:r>
          </a:p>
        </p:txBody>
      </p:sp>
    </p:spTree>
    <p:extLst>
      <p:ext uri="{BB962C8B-B14F-4D97-AF65-F5344CB8AC3E}">
        <p14:creationId xmlns:p14="http://schemas.microsoft.com/office/powerpoint/2010/main" val="391259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DC93F4-2E88-4C31-A337-1CB2ED3A83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87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C9716-68CD-413A-92FF-5936132629C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4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3B95C-11F5-45D2-86F1-8CDE5542F2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9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31365" y="5033828"/>
          <a:ext cx="5183874" cy="38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Slide" r:id="rId4" imgW="4570388" imgH="3427437" progId="PowerPoint.Slide.12">
                  <p:embed/>
                </p:oleObj>
              </mc:Choice>
              <mc:Fallback>
                <p:oleObj name="Slide" r:id="rId4" imgW="4570388" imgH="3427437" progId="PowerPoint.Slide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1365" y="5033828"/>
                        <a:ext cx="5183874" cy="38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8C3B67-6B2B-410A-8FCD-FC0EF7474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excludes 5  awards that were funded for 1 year as a result of stable funding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39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8448CA-0DAE-4E86-96D5-CD022ED005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57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64E2F-F5C4-469C-98D7-E4083DBD66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10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64E2F-F5C4-469C-98D7-E4083DBD66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45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3B95C-11F5-45D2-86F1-8CDE5542F2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9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31365" y="5033828"/>
          <a:ext cx="5183874" cy="38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Slide" r:id="rId4" imgW="4570388" imgH="3427437" progId="PowerPoint.Slide.12">
                  <p:embed/>
                </p:oleObj>
              </mc:Choice>
              <mc:Fallback>
                <p:oleObj name="Slide" r:id="rId4" imgW="4570388" imgH="3427437" progId="PowerPoint.Slide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1365" y="5033828"/>
                        <a:ext cx="5183874" cy="38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8C3B67-6B2B-410A-8FCD-FC0EF7474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excludes 5  awards that were funded for 1 year as a result of stable funding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83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33446-E245-4A13-8AE6-16784FEF9A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00105-39DE-4105-9702-84EA11CDAB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2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2766-8149-4BE8-BAA0-A0EFFF4046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AD0FC-F58A-46A1-822E-86C1652021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2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54C47-2335-4266-88E0-4726FE8ED7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3A8B4-A720-4A8D-958D-13F9C1BF17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61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3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60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85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15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50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45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93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8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0C65C-D70C-494D-A7FB-AC2B56565F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59445-4F2D-40C2-B70E-E588A87036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88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13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42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582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93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27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09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22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029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98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1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895B1-D3F5-4A31-8F41-58A82D1120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7A923-5A49-4BD3-9559-F595F2C049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229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96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08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51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928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983E-D2E6-4E59-9A3B-3737F8107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C67C-6F0F-4AB0-80DC-9248D30E17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6443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983E-D2E6-4E59-9A3B-3737F8107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C67C-6F0F-4AB0-80DC-9248D30E17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597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983E-D2E6-4E59-9A3B-3737F8107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C67C-6F0F-4AB0-80DC-9248D30E17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967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983E-D2E6-4E59-9A3B-3737F8107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C67C-6F0F-4AB0-80DC-9248D30E17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002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983E-D2E6-4E59-9A3B-3737F8107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C67C-6F0F-4AB0-80DC-9248D30E17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284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983E-D2E6-4E59-9A3B-3737F8107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C67C-6F0F-4AB0-80DC-9248D30E17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0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18E6C-81D9-4E10-9F5D-DC5C593569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86DE0-F895-4AC4-807C-BC0495AE74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491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983E-D2E6-4E59-9A3B-3737F8107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C67C-6F0F-4AB0-80DC-9248D30E17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69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983E-D2E6-4E59-9A3B-3737F8107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C67C-6F0F-4AB0-80DC-9248D30E17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048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983E-D2E6-4E59-9A3B-3737F8107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C67C-6F0F-4AB0-80DC-9248D30E17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984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983E-D2E6-4E59-9A3B-3737F8107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C67C-6F0F-4AB0-80DC-9248D30E17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408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983E-D2E6-4E59-9A3B-3737F8107A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7C67C-6F0F-4AB0-80DC-9248D30E17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867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7384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173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209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00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1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9390-E2D6-4515-ABD1-3C6D98665A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33152-0D22-44FF-ACFB-0E5805EEF4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242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179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978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055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016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741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044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6E2A-10B5-478D-9ED0-CD7D9B263515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EA6A8-9C9E-42EF-9EB7-4A05D709A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357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6E2A-10B5-478D-9ED0-CD7D9B263515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EA6A8-9C9E-42EF-9EB7-4A05D709A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613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6E2A-10B5-478D-9ED0-CD7D9B263515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EA6A8-9C9E-42EF-9EB7-4A05D709A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849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6E2A-10B5-478D-9ED0-CD7D9B263515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EA6A8-9C9E-42EF-9EB7-4A05D709A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7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10C1E-94CD-42F8-8CE4-03706ACAA4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ECD02-55B7-4C05-8453-E45770961B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250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6E2A-10B5-478D-9ED0-CD7D9B263515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EA6A8-9C9E-42EF-9EB7-4A05D709A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176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6E2A-10B5-478D-9ED0-CD7D9B263515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EA6A8-9C9E-42EF-9EB7-4A05D709A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623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6E2A-10B5-478D-9ED0-CD7D9B263515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EA6A8-9C9E-42EF-9EB7-4A05D709A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470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6E2A-10B5-478D-9ED0-CD7D9B263515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EA6A8-9C9E-42EF-9EB7-4A05D709A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438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6E2A-10B5-478D-9ED0-CD7D9B263515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EA6A8-9C9E-42EF-9EB7-4A05D709A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790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6E2A-10B5-478D-9ED0-CD7D9B263515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EA6A8-9C9E-42EF-9EB7-4A05D709A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946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6E2A-10B5-478D-9ED0-CD7D9B263515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EA6A8-9C9E-42EF-9EB7-4A05D709A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717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A993-0A68-418A-9622-340B8389A3F8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3C3E-61AA-4C5E-BFE0-DABF7D01DC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9612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A993-0A68-418A-9622-340B8389A3F8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3C3E-61AA-4C5E-BFE0-DABF7D01DC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625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A993-0A68-418A-9622-340B8389A3F8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3C3E-61AA-4C5E-BFE0-DABF7D01DC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85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0CE2-F925-494D-887F-8C4E115958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B989D-0FFD-4D47-BFC2-325C93B22AA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676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A993-0A68-418A-9622-340B8389A3F8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3C3E-61AA-4C5E-BFE0-DABF7D01DC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6374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A993-0A68-418A-9622-340B8389A3F8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3C3E-61AA-4C5E-BFE0-DABF7D01DC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154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A993-0A68-418A-9622-340B8389A3F8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3C3E-61AA-4C5E-BFE0-DABF7D01DC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247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A993-0A68-418A-9622-340B8389A3F8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3C3E-61AA-4C5E-BFE0-DABF7D01DC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5136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A993-0A68-418A-9622-340B8389A3F8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3C3E-61AA-4C5E-BFE0-DABF7D01DC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030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A993-0A68-418A-9622-340B8389A3F8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3C3E-61AA-4C5E-BFE0-DABF7D01DC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117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A993-0A68-418A-9622-340B8389A3F8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3C3E-61AA-4C5E-BFE0-DABF7D01DC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675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A993-0A68-418A-9622-340B8389A3F8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3C3E-61AA-4C5E-BFE0-DABF7D01DC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14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1BC7B-C7D8-4D84-BBE2-06EE53124D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C987-B303-4D11-8F21-EFD492CDCE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7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36AD2-E5F0-4843-8B07-A94077D70C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F12C7-15FF-4801-ABEA-89F76FF2D6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2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6BBF72-1116-4872-997E-E1CB8A64E2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570F90-6BAE-43BF-9458-24DF3A2EE9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7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2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9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B47983E-D2E6-4E59-9A3B-3737F8107A7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6/28/2018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B87C67C-6F0F-4AB0-80DC-9248D30E17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02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4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16E2A-10B5-478D-9ED0-CD7D9B263515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EA6A8-9C9E-42EF-9EB7-4A05D709A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6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6A993-0A68-418A-9622-340B8389A3F8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13C3E-61AA-4C5E-BFE0-DABF7D01DC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6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.nih.gov/translational-research-resources/U01/index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ocr.od.nih.gov/" TargetMode="Externa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hhs logo"/>
          <p:cNvPicPr>
            <a:picLocks noChangeAspect="1" noChangeArrowheads="1"/>
          </p:cNvPicPr>
          <p:nvPr/>
        </p:nvPicPr>
        <p:blipFill>
          <a:blip r:embed="rId3" cstate="print">
            <a:lum bright="-54000"/>
          </a:blip>
          <a:srcRect/>
          <a:stretch>
            <a:fillRect/>
          </a:stretch>
        </p:blipFill>
        <p:spPr bwMode="auto">
          <a:xfrm>
            <a:off x="162942" y="5681441"/>
            <a:ext cx="1155402" cy="11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750279" y="-95506"/>
            <a:ext cx="11066585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/>
            </a:pPr>
            <a:r>
              <a:rPr 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ahoma" pitchFamily="34" charset="0"/>
              </a:rPr>
              <a:t>Clinical Research Opportunities at the NIH Clinical Center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/>
            </a:pPr>
            <a:endParaRPr lang="en-US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ahom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/>
            </a:pPr>
            <a:r>
              <a:rPr lang="en-US" sz="2800" b="1" dirty="0"/>
              <a:t>7</a:t>
            </a:r>
            <a:r>
              <a:rPr lang="en-US" sz="2800" b="1" baseline="30000" dirty="0"/>
              <a:t>th</a:t>
            </a:r>
            <a:r>
              <a:rPr lang="en-US" sz="2800" b="1" dirty="0"/>
              <a:t> Biennial National Institutional Development Award (</a:t>
            </a:r>
            <a:r>
              <a:rPr lang="en-US" sz="2800" b="1" dirty="0" err="1"/>
              <a:t>IDeA</a:t>
            </a:r>
            <a:r>
              <a:rPr lang="en-US" sz="2800" b="1" dirty="0"/>
              <a:t>) Symposium of Biomedical Research Excellence</a:t>
            </a:r>
            <a:endParaRPr lang="en-US" sz="3600" b="1" dirty="0"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/>
            </a:pPr>
            <a:r>
              <a:rPr lang="en-US" sz="3600" b="1" dirty="0">
                <a:ea typeface="Times New Roman" pitchFamily="18" charset="0"/>
                <a:cs typeface="Tahoma" pitchFamily="34" charset="0"/>
              </a:rPr>
              <a:t>	                                            </a:t>
            </a:r>
            <a:r>
              <a:rPr lang="en-US" sz="2400" b="1" dirty="0">
                <a:ea typeface="Times New Roman" pitchFamily="18" charset="0"/>
                <a:cs typeface="Tahoma" pitchFamily="34" charset="0"/>
              </a:rPr>
              <a:t>June 25, 2018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/>
            </a:pPr>
            <a:endParaRPr lang="en-US" sz="2400" b="1" dirty="0">
              <a:ea typeface="Times New Roman" pitchFamily="18" charset="0"/>
              <a:cs typeface="Tahom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John I. Gallin, MD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Chief Scientific Officer, NIH Clinical Center and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/>
            </a:pPr>
            <a:r>
              <a:rPr lang="en-US" sz="2400" b="1" dirty="0">
                <a:solidFill>
                  <a:prstClr val="black"/>
                </a:solidFill>
              </a:rPr>
              <a:t>NIH Associate Director for Clinical Research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/>
            </a:pPr>
            <a:endParaRPr lang="en-US" sz="2400" b="1" dirty="0">
              <a:solidFill>
                <a:prstClr val="black"/>
              </a:solidFill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/>
            </a:pPr>
            <a:r>
              <a:rPr lang="en-US" sz="2400" b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David J. Eckstein, PhD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/>
            </a:pPr>
            <a:r>
              <a:rPr lang="en-US" sz="2400" b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Program Director for Strategic Partnerships and Policy Development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-914400" algn="l"/>
                <a:tab pos="-4572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/>
            </a:pPr>
            <a:r>
              <a:rPr lang="en-US" sz="2400" b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Office of Clinical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036" y="5927041"/>
            <a:ext cx="3064959" cy="6152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57" y="5835688"/>
            <a:ext cx="4592784" cy="7065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1" y="5577077"/>
            <a:ext cx="1839191" cy="120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64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51177"/>
            <a:ext cx="7772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     Funding of Bench-to-Bedside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558" y="1865832"/>
            <a:ext cx="8879444" cy="4921840"/>
          </a:xfrm>
        </p:spPr>
        <p:txBody>
          <a:bodyPr>
            <a:noAutofit/>
          </a:bodyPr>
          <a:lstStyle/>
          <a:p>
            <a:pPr marL="801688" lvl="2" indent="-404813">
              <a:spcBef>
                <a:spcPts val="0"/>
              </a:spcBef>
              <a:defRPr/>
            </a:pPr>
            <a:r>
              <a:rPr lang="en-US" sz="2800" b="1" dirty="0">
                <a:cs typeface="Arial" pitchFamily="34" charset="0"/>
              </a:rPr>
              <a:t>Office of AIDS Research</a:t>
            </a:r>
          </a:p>
          <a:p>
            <a:pPr marL="801688" lvl="2" indent="-404813">
              <a:spcBef>
                <a:spcPts val="0"/>
              </a:spcBef>
              <a:defRPr/>
            </a:pPr>
            <a:r>
              <a:rPr lang="en-US" sz="2800" b="1" dirty="0">
                <a:cs typeface="Arial" pitchFamily="34" charset="0"/>
              </a:rPr>
              <a:t>Office of Rare Diseases Research, NCATS</a:t>
            </a:r>
          </a:p>
          <a:p>
            <a:pPr marL="801688" lvl="2" indent="-404813">
              <a:spcBef>
                <a:spcPts val="0"/>
              </a:spcBef>
              <a:defRPr/>
            </a:pPr>
            <a:r>
              <a:rPr lang="en-US" sz="2800" b="1" dirty="0">
                <a:cs typeface="Arial" pitchFamily="34" charset="0"/>
              </a:rPr>
              <a:t>Office of Behavioral and Social Sciences Research</a:t>
            </a:r>
          </a:p>
          <a:p>
            <a:pPr marL="801688" lvl="2" indent="-404813">
              <a:spcBef>
                <a:spcPts val="0"/>
              </a:spcBef>
              <a:defRPr/>
            </a:pPr>
            <a:r>
              <a:rPr lang="en-US" sz="2800" b="1" dirty="0">
                <a:cs typeface="Arial" pitchFamily="34" charset="0"/>
              </a:rPr>
              <a:t>Office of Research on Women’s Health</a:t>
            </a:r>
          </a:p>
          <a:p>
            <a:pPr marL="801688" lvl="2" indent="-404813">
              <a:spcBef>
                <a:spcPts val="0"/>
              </a:spcBef>
              <a:defRPr/>
            </a:pPr>
            <a:r>
              <a:rPr lang="en-US" sz="2800" b="1" dirty="0">
                <a:cs typeface="Arial" pitchFamily="34" charset="0"/>
              </a:rPr>
              <a:t>Office of Dietary Supplements</a:t>
            </a:r>
          </a:p>
          <a:p>
            <a:pPr marL="801688" lvl="2" indent="-404813">
              <a:spcBef>
                <a:spcPts val="0"/>
              </a:spcBef>
              <a:defRPr/>
            </a:pPr>
            <a:r>
              <a:rPr lang="en-US" sz="2800" b="1" dirty="0">
                <a:cs typeface="Arial" pitchFamily="34" charset="0"/>
              </a:rPr>
              <a:t>National Institute on Minority Health &amp; Health Disparities</a:t>
            </a:r>
          </a:p>
          <a:p>
            <a:pPr marL="801688" lvl="2" indent="-404813">
              <a:spcBef>
                <a:spcPts val="0"/>
              </a:spcBef>
              <a:defRPr/>
            </a:pPr>
            <a:r>
              <a:rPr lang="en-US" sz="2800" b="1" dirty="0">
                <a:cs typeface="Arial" pitchFamily="34" charset="0"/>
              </a:rPr>
              <a:t>Office of Clinical Research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000" b="1" dirty="0">
              <a:solidFill>
                <a:srgbClr val="33339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97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C04776-1CDC-42B9-9791-545038BF4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989" y="-127640"/>
            <a:ext cx="9625263" cy="73777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Bench to Bedside Awards Topics</a:t>
            </a:r>
            <a:endParaRPr lang="en-US" sz="36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153A959-1A7C-4EDA-B1E5-81FFB4AE87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698849"/>
              </p:ext>
            </p:extLst>
          </p:nvPr>
        </p:nvGraphicFramePr>
        <p:xfrm>
          <a:off x="101600" y="447040"/>
          <a:ext cx="11816080" cy="641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597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C04776-1CDC-42B9-9791-545038BF4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989" y="288920"/>
            <a:ext cx="9625263" cy="7377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Domestic Extramural Institutions Partnering on Bench to Bedside Awards, 2006 - 2017</a:t>
            </a:r>
            <a:endParaRPr lang="en-US" sz="36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81" y="1137521"/>
            <a:ext cx="9494966" cy="565059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D110331-E78F-477B-8AC8-4658F239EBF2}"/>
              </a:ext>
            </a:extLst>
          </p:cNvPr>
          <p:cNvSpPr/>
          <p:nvPr/>
        </p:nvSpPr>
        <p:spPr>
          <a:xfrm>
            <a:off x="9478902" y="3028217"/>
            <a:ext cx="103747" cy="111728"/>
          </a:xfrm>
          <a:prstGeom prst="ellipse">
            <a:avLst/>
          </a:prstGeom>
          <a:solidFill>
            <a:srgbClr val="3366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4D7E90-080B-46B2-B545-04ACFE739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631" y="3667391"/>
            <a:ext cx="170703" cy="1889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FC3E68-57E4-4FA9-A83E-A5FDA010F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0631" y="3679060"/>
            <a:ext cx="128027" cy="1341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B3DFF6-E530-490E-8EB1-2E3EF4A9C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883342" y="3667392"/>
            <a:ext cx="147806" cy="154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33FF2C-BB8E-4C31-8A5D-CFCFC0F4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076" y="2203648"/>
            <a:ext cx="119268" cy="1249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56FEF2-F1D7-4FC6-A74E-78232A6AB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310" y="5190738"/>
            <a:ext cx="155725" cy="1631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578E7C-E376-4FAF-8AAC-3F896B612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315" y="3701745"/>
            <a:ext cx="147806" cy="1548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6F4F65-5E92-4448-926C-EE9EE36AA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9058" y="3131613"/>
            <a:ext cx="158510" cy="170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DFA7DC-6638-4F29-9083-2B8940508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9774" y="3373686"/>
            <a:ext cx="134718" cy="1450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FA4A5F4-FBF4-49DB-8E96-066663106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9449058" y="2972353"/>
            <a:ext cx="103747" cy="11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67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6" y="-666650"/>
            <a:ext cx="10877265" cy="1433014"/>
          </a:xfrm>
        </p:spPr>
        <p:txBody>
          <a:bodyPr>
            <a:normAutofit/>
          </a:bodyPr>
          <a:lstStyle/>
          <a:p>
            <a:pPr algn="ctr"/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      </a:t>
            </a:r>
            <a:r>
              <a:rPr lang="en-US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IDeA</a:t>
            </a:r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States </a:t>
            </a:r>
            <a:r>
              <a:rPr lang="en-US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BtB</a:t>
            </a:r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			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EC8CBDF-E509-4177-A70E-609C8BCC4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146235"/>
              </p:ext>
            </p:extLst>
          </p:nvPr>
        </p:nvGraphicFramePr>
        <p:xfrm>
          <a:off x="2983333" y="962236"/>
          <a:ext cx="4728107" cy="4541515"/>
        </p:xfrm>
        <a:graphic>
          <a:graphicData uri="http://schemas.openxmlformats.org/drawingml/2006/table">
            <a:tbl>
              <a:tblPr/>
              <a:tblGrid>
                <a:gridCol w="2296248">
                  <a:extLst>
                    <a:ext uri="{9D8B030D-6E8A-4147-A177-3AD203B41FA5}">
                      <a16:colId xmlns:a16="http://schemas.microsoft.com/office/drawing/2014/main" val="2372466453"/>
                    </a:ext>
                  </a:extLst>
                </a:gridCol>
                <a:gridCol w="2431859">
                  <a:extLst>
                    <a:ext uri="{9D8B030D-6E8A-4147-A177-3AD203B41FA5}">
                      <a16:colId xmlns:a16="http://schemas.microsoft.com/office/drawing/2014/main" val="2088851287"/>
                    </a:ext>
                  </a:extLst>
                </a:gridCol>
              </a:tblGrid>
              <a:tr h="3910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Bench To Bedside Program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604287"/>
                  </a:ext>
                </a:extLst>
              </a:tr>
              <a:tr h="391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Investigator's Name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483798"/>
                  </a:ext>
                </a:extLst>
              </a:tr>
              <a:tr h="3530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Teresa Fan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065060"/>
                  </a:ext>
                </a:extLst>
              </a:tr>
              <a:tr h="3530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Carolyn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Mervis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176977"/>
                  </a:ext>
                </a:extLst>
              </a:tr>
              <a:tr h="3530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Scott Engel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523670"/>
                  </a:ext>
                </a:extLst>
              </a:tr>
              <a:tr h="4318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Scott Engel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243874"/>
                  </a:ext>
                </a:extLst>
              </a:tr>
              <a:tr h="3530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Madeleine Cunningham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794848"/>
                  </a:ext>
                </a:extLst>
              </a:tr>
              <a:tr h="3530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Joan Walker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024715"/>
                  </a:ext>
                </a:extLst>
              </a:tr>
              <a:tr h="3530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Phillip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Buckhaults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038770"/>
                  </a:ext>
                </a:extLst>
              </a:tr>
              <a:tr h="3530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Terry Day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243347"/>
                  </a:ext>
                </a:extLst>
              </a:tr>
              <a:tr h="3530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  Luttrell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984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116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371600"/>
            <a:ext cx="8229600" cy="298383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33CC"/>
                </a:solidFill>
              </a:rPr>
              <a:t>Opportunities for Collaborative Research at the NIH Clinical Center (U01)</a:t>
            </a:r>
          </a:p>
        </p:txBody>
      </p:sp>
    </p:spTree>
    <p:extLst>
      <p:ext uri="{BB962C8B-B14F-4D97-AF65-F5344CB8AC3E}">
        <p14:creationId xmlns:p14="http://schemas.microsoft.com/office/powerpoint/2010/main" val="1633403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38AFC-DC35-4106-A817-4EB37BB27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5844" y="365125"/>
            <a:ext cx="12469444" cy="1325563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U01-Opportunities for Collaboration at the </a:t>
            </a:r>
            <a:b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                          NIH Clinical Center</a:t>
            </a:r>
            <a:endParaRPr lang="en-US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11FE0-BC36-42C3-8F1C-0B7D7467C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$500K per year for up to 5 years with optional first year for planning</a:t>
            </a:r>
          </a:p>
          <a:p>
            <a:pPr lvl="1"/>
            <a:r>
              <a:rPr lang="en-US" sz="3200" b="1" dirty="0"/>
              <a:t>Money to extramural PI; support for intramural PI variable across Institutes</a:t>
            </a:r>
          </a:p>
          <a:p>
            <a:pPr lvl="1"/>
            <a:r>
              <a:rPr lang="en-US" sz="3200" b="1" dirty="0"/>
              <a:t>No charge for hospital costs, except expensive drugs from grant (new)</a:t>
            </a:r>
          </a:p>
          <a:p>
            <a:pPr lvl="1"/>
            <a:r>
              <a:rPr lang="en-US" sz="3200" b="1" dirty="0"/>
              <a:t>Requires patients be seen at the Clinical Center</a:t>
            </a:r>
          </a:p>
        </p:txBody>
      </p:sp>
    </p:spTree>
    <p:extLst>
      <p:ext uri="{BB962C8B-B14F-4D97-AF65-F5344CB8AC3E}">
        <p14:creationId xmlns:p14="http://schemas.microsoft.com/office/powerpoint/2010/main" val="751590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D32E8-A927-447C-B7D8-AD004A29B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95552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3333FF"/>
                </a:solidFill>
                <a:latin typeface="+mn-lt"/>
              </a:rPr>
              <a:t>Scientific Focus of U01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713761"/>
              </p:ext>
            </p:extLst>
          </p:nvPr>
        </p:nvGraphicFramePr>
        <p:xfrm>
          <a:off x="82062" y="871554"/>
          <a:ext cx="11855270" cy="5771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2213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31"/>
          <p:cNvGrpSpPr>
            <a:grpSpLocks/>
          </p:cNvGrpSpPr>
          <p:nvPr/>
        </p:nvGrpSpPr>
        <p:grpSpPr bwMode="auto">
          <a:xfrm>
            <a:off x="1828800" y="838201"/>
            <a:ext cx="8382000" cy="5172936"/>
            <a:chOff x="875" y="744"/>
            <a:chExt cx="4177" cy="2600"/>
          </a:xfrm>
        </p:grpSpPr>
        <p:sp>
          <p:nvSpPr>
            <p:cNvPr id="127" name="Freeform 32"/>
            <p:cNvSpPr>
              <a:spLocks/>
            </p:cNvSpPr>
            <p:nvPr/>
          </p:nvSpPr>
          <p:spPr bwMode="auto">
            <a:xfrm>
              <a:off x="3732" y="2744"/>
              <a:ext cx="729" cy="560"/>
            </a:xfrm>
            <a:custGeom>
              <a:avLst/>
              <a:gdLst/>
              <a:ahLst/>
              <a:cxnLst>
                <a:cxn ang="0">
                  <a:pos x="536" y="40"/>
                </a:cxn>
                <a:cxn ang="0">
                  <a:pos x="520" y="64"/>
                </a:cxn>
                <a:cxn ang="0">
                  <a:pos x="528" y="40"/>
                </a:cxn>
                <a:cxn ang="0">
                  <a:pos x="552" y="80"/>
                </a:cxn>
                <a:cxn ang="0">
                  <a:pos x="568" y="104"/>
                </a:cxn>
                <a:cxn ang="0">
                  <a:pos x="600" y="160"/>
                </a:cxn>
                <a:cxn ang="0">
                  <a:pos x="584" y="144"/>
                </a:cxn>
                <a:cxn ang="0">
                  <a:pos x="616" y="192"/>
                </a:cxn>
                <a:cxn ang="0">
                  <a:pos x="664" y="296"/>
                </a:cxn>
                <a:cxn ang="0">
                  <a:pos x="704" y="368"/>
                </a:cxn>
                <a:cxn ang="0">
                  <a:pos x="720" y="384"/>
                </a:cxn>
                <a:cxn ang="0">
                  <a:pos x="720" y="472"/>
                </a:cxn>
                <a:cxn ang="0">
                  <a:pos x="712" y="544"/>
                </a:cxn>
                <a:cxn ang="0">
                  <a:pos x="672" y="552"/>
                </a:cxn>
                <a:cxn ang="0">
                  <a:pos x="640" y="544"/>
                </a:cxn>
                <a:cxn ang="0">
                  <a:pos x="656" y="552"/>
                </a:cxn>
                <a:cxn ang="0">
                  <a:pos x="656" y="536"/>
                </a:cxn>
                <a:cxn ang="0">
                  <a:pos x="648" y="520"/>
                </a:cxn>
                <a:cxn ang="0">
                  <a:pos x="640" y="536"/>
                </a:cxn>
                <a:cxn ang="0">
                  <a:pos x="584" y="488"/>
                </a:cxn>
                <a:cxn ang="0">
                  <a:pos x="552" y="440"/>
                </a:cxn>
                <a:cxn ang="0">
                  <a:pos x="536" y="408"/>
                </a:cxn>
                <a:cxn ang="0">
                  <a:pos x="528" y="392"/>
                </a:cxn>
                <a:cxn ang="0">
                  <a:pos x="528" y="408"/>
                </a:cxn>
                <a:cxn ang="0">
                  <a:pos x="496" y="384"/>
                </a:cxn>
                <a:cxn ang="0">
                  <a:pos x="480" y="344"/>
                </a:cxn>
                <a:cxn ang="0">
                  <a:pos x="480" y="312"/>
                </a:cxn>
                <a:cxn ang="0">
                  <a:pos x="464" y="328"/>
                </a:cxn>
                <a:cxn ang="0">
                  <a:pos x="456" y="288"/>
                </a:cxn>
                <a:cxn ang="0">
                  <a:pos x="456" y="216"/>
                </a:cxn>
                <a:cxn ang="0">
                  <a:pos x="440" y="184"/>
                </a:cxn>
                <a:cxn ang="0">
                  <a:pos x="408" y="184"/>
                </a:cxn>
                <a:cxn ang="0">
                  <a:pos x="392" y="160"/>
                </a:cxn>
                <a:cxn ang="0">
                  <a:pos x="328" y="104"/>
                </a:cxn>
                <a:cxn ang="0">
                  <a:pos x="288" y="120"/>
                </a:cxn>
                <a:cxn ang="0">
                  <a:pos x="248" y="144"/>
                </a:cxn>
                <a:cxn ang="0">
                  <a:pos x="248" y="136"/>
                </a:cxn>
                <a:cxn ang="0">
                  <a:pos x="208" y="160"/>
                </a:cxn>
                <a:cxn ang="0">
                  <a:pos x="208" y="152"/>
                </a:cxn>
                <a:cxn ang="0">
                  <a:pos x="200" y="136"/>
                </a:cxn>
                <a:cxn ang="0">
                  <a:pos x="192" y="120"/>
                </a:cxn>
                <a:cxn ang="0">
                  <a:pos x="184" y="96"/>
                </a:cxn>
                <a:cxn ang="0">
                  <a:pos x="168" y="112"/>
                </a:cxn>
                <a:cxn ang="0">
                  <a:pos x="104" y="96"/>
                </a:cxn>
                <a:cxn ang="0">
                  <a:pos x="120" y="88"/>
                </a:cxn>
                <a:cxn ang="0">
                  <a:pos x="80" y="96"/>
                </a:cxn>
                <a:cxn ang="0">
                  <a:pos x="48" y="104"/>
                </a:cxn>
                <a:cxn ang="0">
                  <a:pos x="56" y="88"/>
                </a:cxn>
                <a:cxn ang="0">
                  <a:pos x="40" y="80"/>
                </a:cxn>
                <a:cxn ang="0">
                  <a:pos x="32" y="104"/>
                </a:cxn>
                <a:cxn ang="0">
                  <a:pos x="24" y="104"/>
                </a:cxn>
                <a:cxn ang="0">
                  <a:pos x="24" y="96"/>
                </a:cxn>
                <a:cxn ang="0">
                  <a:pos x="8" y="64"/>
                </a:cxn>
                <a:cxn ang="0">
                  <a:pos x="224" y="24"/>
                </a:cxn>
                <a:cxn ang="0">
                  <a:pos x="464" y="32"/>
                </a:cxn>
                <a:cxn ang="0">
                  <a:pos x="488" y="40"/>
                </a:cxn>
                <a:cxn ang="0">
                  <a:pos x="488" y="0"/>
                </a:cxn>
                <a:cxn ang="0">
                  <a:pos x="528" y="16"/>
                </a:cxn>
              </a:cxnLst>
              <a:rect l="0" t="0" r="r" b="b"/>
              <a:pathLst>
                <a:path w="728" h="560">
                  <a:moveTo>
                    <a:pt x="528" y="32"/>
                  </a:moveTo>
                  <a:lnTo>
                    <a:pt x="528" y="32"/>
                  </a:lnTo>
                  <a:lnTo>
                    <a:pt x="536" y="32"/>
                  </a:lnTo>
                  <a:lnTo>
                    <a:pt x="536" y="32"/>
                  </a:lnTo>
                  <a:lnTo>
                    <a:pt x="536" y="40"/>
                  </a:lnTo>
                  <a:lnTo>
                    <a:pt x="536" y="40"/>
                  </a:lnTo>
                  <a:lnTo>
                    <a:pt x="528" y="40"/>
                  </a:lnTo>
                  <a:lnTo>
                    <a:pt x="520" y="40"/>
                  </a:lnTo>
                  <a:lnTo>
                    <a:pt x="520" y="56"/>
                  </a:lnTo>
                  <a:lnTo>
                    <a:pt x="520" y="64"/>
                  </a:lnTo>
                  <a:lnTo>
                    <a:pt x="520" y="64"/>
                  </a:lnTo>
                  <a:lnTo>
                    <a:pt x="520" y="56"/>
                  </a:lnTo>
                  <a:lnTo>
                    <a:pt x="520" y="56"/>
                  </a:lnTo>
                  <a:lnTo>
                    <a:pt x="520" y="48"/>
                  </a:lnTo>
                  <a:lnTo>
                    <a:pt x="528" y="40"/>
                  </a:lnTo>
                  <a:lnTo>
                    <a:pt x="536" y="40"/>
                  </a:lnTo>
                  <a:lnTo>
                    <a:pt x="536" y="40"/>
                  </a:lnTo>
                  <a:lnTo>
                    <a:pt x="536" y="40"/>
                  </a:lnTo>
                  <a:lnTo>
                    <a:pt x="552" y="80"/>
                  </a:lnTo>
                  <a:lnTo>
                    <a:pt x="552" y="80"/>
                  </a:lnTo>
                  <a:lnTo>
                    <a:pt x="552" y="96"/>
                  </a:lnTo>
                  <a:lnTo>
                    <a:pt x="552" y="96"/>
                  </a:lnTo>
                  <a:lnTo>
                    <a:pt x="560" y="112"/>
                  </a:lnTo>
                  <a:lnTo>
                    <a:pt x="560" y="112"/>
                  </a:lnTo>
                  <a:lnTo>
                    <a:pt x="568" y="104"/>
                  </a:lnTo>
                  <a:lnTo>
                    <a:pt x="568" y="104"/>
                  </a:lnTo>
                  <a:lnTo>
                    <a:pt x="576" y="112"/>
                  </a:lnTo>
                  <a:lnTo>
                    <a:pt x="584" y="136"/>
                  </a:lnTo>
                  <a:lnTo>
                    <a:pt x="592" y="144"/>
                  </a:lnTo>
                  <a:lnTo>
                    <a:pt x="600" y="160"/>
                  </a:lnTo>
                  <a:lnTo>
                    <a:pt x="600" y="168"/>
                  </a:lnTo>
                  <a:lnTo>
                    <a:pt x="584" y="144"/>
                  </a:lnTo>
                  <a:lnTo>
                    <a:pt x="584" y="144"/>
                  </a:lnTo>
                  <a:lnTo>
                    <a:pt x="584" y="144"/>
                  </a:lnTo>
                  <a:lnTo>
                    <a:pt x="584" y="144"/>
                  </a:lnTo>
                  <a:lnTo>
                    <a:pt x="600" y="168"/>
                  </a:lnTo>
                  <a:lnTo>
                    <a:pt x="608" y="176"/>
                  </a:lnTo>
                  <a:lnTo>
                    <a:pt x="616" y="192"/>
                  </a:lnTo>
                  <a:lnTo>
                    <a:pt x="616" y="192"/>
                  </a:lnTo>
                  <a:lnTo>
                    <a:pt x="616" y="192"/>
                  </a:lnTo>
                  <a:lnTo>
                    <a:pt x="616" y="192"/>
                  </a:lnTo>
                  <a:lnTo>
                    <a:pt x="616" y="192"/>
                  </a:lnTo>
                  <a:lnTo>
                    <a:pt x="616" y="192"/>
                  </a:lnTo>
                  <a:lnTo>
                    <a:pt x="624" y="224"/>
                  </a:lnTo>
                  <a:lnTo>
                    <a:pt x="664" y="296"/>
                  </a:lnTo>
                  <a:lnTo>
                    <a:pt x="688" y="328"/>
                  </a:lnTo>
                  <a:lnTo>
                    <a:pt x="696" y="344"/>
                  </a:lnTo>
                  <a:lnTo>
                    <a:pt x="704" y="352"/>
                  </a:lnTo>
                  <a:lnTo>
                    <a:pt x="704" y="360"/>
                  </a:lnTo>
                  <a:lnTo>
                    <a:pt x="704" y="368"/>
                  </a:lnTo>
                  <a:lnTo>
                    <a:pt x="704" y="368"/>
                  </a:lnTo>
                  <a:lnTo>
                    <a:pt x="720" y="376"/>
                  </a:lnTo>
                  <a:lnTo>
                    <a:pt x="712" y="376"/>
                  </a:lnTo>
                  <a:lnTo>
                    <a:pt x="712" y="376"/>
                  </a:lnTo>
                  <a:lnTo>
                    <a:pt x="720" y="384"/>
                  </a:lnTo>
                  <a:lnTo>
                    <a:pt x="720" y="384"/>
                  </a:lnTo>
                  <a:lnTo>
                    <a:pt x="720" y="408"/>
                  </a:lnTo>
                  <a:lnTo>
                    <a:pt x="728" y="448"/>
                  </a:lnTo>
                  <a:lnTo>
                    <a:pt x="720" y="472"/>
                  </a:lnTo>
                  <a:lnTo>
                    <a:pt x="720" y="472"/>
                  </a:lnTo>
                  <a:lnTo>
                    <a:pt x="720" y="480"/>
                  </a:lnTo>
                  <a:lnTo>
                    <a:pt x="712" y="496"/>
                  </a:lnTo>
                  <a:lnTo>
                    <a:pt x="712" y="512"/>
                  </a:lnTo>
                  <a:lnTo>
                    <a:pt x="712" y="520"/>
                  </a:lnTo>
                  <a:lnTo>
                    <a:pt x="712" y="544"/>
                  </a:lnTo>
                  <a:lnTo>
                    <a:pt x="704" y="544"/>
                  </a:lnTo>
                  <a:lnTo>
                    <a:pt x="696" y="544"/>
                  </a:lnTo>
                  <a:lnTo>
                    <a:pt x="696" y="544"/>
                  </a:lnTo>
                  <a:lnTo>
                    <a:pt x="688" y="552"/>
                  </a:lnTo>
                  <a:lnTo>
                    <a:pt x="672" y="552"/>
                  </a:lnTo>
                  <a:lnTo>
                    <a:pt x="672" y="552"/>
                  </a:lnTo>
                  <a:lnTo>
                    <a:pt x="672" y="552"/>
                  </a:lnTo>
                  <a:lnTo>
                    <a:pt x="664" y="560"/>
                  </a:lnTo>
                  <a:lnTo>
                    <a:pt x="648" y="560"/>
                  </a:lnTo>
                  <a:lnTo>
                    <a:pt x="640" y="544"/>
                  </a:lnTo>
                  <a:lnTo>
                    <a:pt x="640" y="544"/>
                  </a:lnTo>
                  <a:lnTo>
                    <a:pt x="640" y="544"/>
                  </a:lnTo>
                  <a:lnTo>
                    <a:pt x="640" y="544"/>
                  </a:lnTo>
                  <a:lnTo>
                    <a:pt x="648" y="544"/>
                  </a:lnTo>
                  <a:lnTo>
                    <a:pt x="656" y="552"/>
                  </a:lnTo>
                  <a:lnTo>
                    <a:pt x="656" y="552"/>
                  </a:lnTo>
                  <a:lnTo>
                    <a:pt x="664" y="544"/>
                  </a:lnTo>
                  <a:lnTo>
                    <a:pt x="664" y="544"/>
                  </a:lnTo>
                  <a:lnTo>
                    <a:pt x="656" y="536"/>
                  </a:lnTo>
                  <a:lnTo>
                    <a:pt x="656" y="536"/>
                  </a:lnTo>
                  <a:lnTo>
                    <a:pt x="664" y="528"/>
                  </a:lnTo>
                  <a:lnTo>
                    <a:pt x="664" y="528"/>
                  </a:lnTo>
                  <a:lnTo>
                    <a:pt x="656" y="512"/>
                  </a:lnTo>
                  <a:lnTo>
                    <a:pt x="648" y="520"/>
                  </a:lnTo>
                  <a:lnTo>
                    <a:pt x="648" y="520"/>
                  </a:lnTo>
                  <a:lnTo>
                    <a:pt x="656" y="528"/>
                  </a:lnTo>
                  <a:lnTo>
                    <a:pt x="648" y="536"/>
                  </a:lnTo>
                  <a:lnTo>
                    <a:pt x="640" y="536"/>
                  </a:lnTo>
                  <a:lnTo>
                    <a:pt x="640" y="536"/>
                  </a:lnTo>
                  <a:lnTo>
                    <a:pt x="640" y="536"/>
                  </a:lnTo>
                  <a:lnTo>
                    <a:pt x="624" y="504"/>
                  </a:lnTo>
                  <a:lnTo>
                    <a:pt x="600" y="488"/>
                  </a:lnTo>
                  <a:lnTo>
                    <a:pt x="584" y="488"/>
                  </a:lnTo>
                  <a:lnTo>
                    <a:pt x="584" y="488"/>
                  </a:lnTo>
                  <a:lnTo>
                    <a:pt x="584" y="488"/>
                  </a:lnTo>
                  <a:lnTo>
                    <a:pt x="576" y="488"/>
                  </a:lnTo>
                  <a:lnTo>
                    <a:pt x="568" y="480"/>
                  </a:lnTo>
                  <a:lnTo>
                    <a:pt x="568" y="44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44" y="432"/>
                  </a:lnTo>
                  <a:lnTo>
                    <a:pt x="536" y="424"/>
                  </a:lnTo>
                  <a:lnTo>
                    <a:pt x="536" y="408"/>
                  </a:lnTo>
                  <a:lnTo>
                    <a:pt x="536" y="408"/>
                  </a:lnTo>
                  <a:lnTo>
                    <a:pt x="528" y="400"/>
                  </a:lnTo>
                  <a:lnTo>
                    <a:pt x="528" y="400"/>
                  </a:lnTo>
                  <a:lnTo>
                    <a:pt x="536" y="384"/>
                  </a:lnTo>
                  <a:lnTo>
                    <a:pt x="536" y="384"/>
                  </a:lnTo>
                  <a:lnTo>
                    <a:pt x="528" y="392"/>
                  </a:lnTo>
                  <a:lnTo>
                    <a:pt x="528" y="392"/>
                  </a:lnTo>
                  <a:lnTo>
                    <a:pt x="512" y="384"/>
                  </a:lnTo>
                  <a:lnTo>
                    <a:pt x="512" y="384"/>
                  </a:lnTo>
                  <a:lnTo>
                    <a:pt x="528" y="400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20" y="408"/>
                  </a:lnTo>
                  <a:lnTo>
                    <a:pt x="504" y="392"/>
                  </a:lnTo>
                  <a:lnTo>
                    <a:pt x="496" y="384"/>
                  </a:lnTo>
                  <a:lnTo>
                    <a:pt x="496" y="384"/>
                  </a:lnTo>
                  <a:lnTo>
                    <a:pt x="496" y="376"/>
                  </a:lnTo>
                  <a:lnTo>
                    <a:pt x="496" y="376"/>
                  </a:lnTo>
                  <a:lnTo>
                    <a:pt x="472" y="344"/>
                  </a:lnTo>
                  <a:lnTo>
                    <a:pt x="472" y="344"/>
                  </a:lnTo>
                  <a:lnTo>
                    <a:pt x="480" y="344"/>
                  </a:lnTo>
                  <a:lnTo>
                    <a:pt x="480" y="344"/>
                  </a:lnTo>
                  <a:lnTo>
                    <a:pt x="480" y="344"/>
                  </a:lnTo>
                  <a:lnTo>
                    <a:pt x="480" y="328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2" y="296"/>
                  </a:lnTo>
                  <a:lnTo>
                    <a:pt x="472" y="296"/>
                  </a:lnTo>
                  <a:lnTo>
                    <a:pt x="464" y="312"/>
                  </a:lnTo>
                  <a:lnTo>
                    <a:pt x="464" y="320"/>
                  </a:lnTo>
                  <a:lnTo>
                    <a:pt x="464" y="328"/>
                  </a:lnTo>
                  <a:lnTo>
                    <a:pt x="464" y="328"/>
                  </a:lnTo>
                  <a:lnTo>
                    <a:pt x="448" y="312"/>
                  </a:lnTo>
                  <a:lnTo>
                    <a:pt x="448" y="312"/>
                  </a:lnTo>
                  <a:lnTo>
                    <a:pt x="456" y="304"/>
                  </a:lnTo>
                  <a:lnTo>
                    <a:pt x="456" y="288"/>
                  </a:lnTo>
                  <a:lnTo>
                    <a:pt x="448" y="272"/>
                  </a:lnTo>
                  <a:lnTo>
                    <a:pt x="448" y="272"/>
                  </a:lnTo>
                  <a:lnTo>
                    <a:pt x="456" y="264"/>
                  </a:lnTo>
                  <a:lnTo>
                    <a:pt x="456" y="224"/>
                  </a:lnTo>
                  <a:lnTo>
                    <a:pt x="456" y="216"/>
                  </a:lnTo>
                  <a:lnTo>
                    <a:pt x="456" y="216"/>
                  </a:lnTo>
                  <a:lnTo>
                    <a:pt x="448" y="200"/>
                  </a:lnTo>
                  <a:lnTo>
                    <a:pt x="448" y="200"/>
                  </a:lnTo>
                  <a:lnTo>
                    <a:pt x="448" y="200"/>
                  </a:lnTo>
                  <a:lnTo>
                    <a:pt x="440" y="184"/>
                  </a:lnTo>
                  <a:lnTo>
                    <a:pt x="432" y="184"/>
                  </a:lnTo>
                  <a:lnTo>
                    <a:pt x="432" y="184"/>
                  </a:lnTo>
                  <a:lnTo>
                    <a:pt x="432" y="184"/>
                  </a:lnTo>
                  <a:lnTo>
                    <a:pt x="416" y="184"/>
                  </a:lnTo>
                  <a:lnTo>
                    <a:pt x="408" y="184"/>
                  </a:lnTo>
                  <a:lnTo>
                    <a:pt x="408" y="176"/>
                  </a:lnTo>
                  <a:lnTo>
                    <a:pt x="416" y="176"/>
                  </a:lnTo>
                  <a:lnTo>
                    <a:pt x="408" y="168"/>
                  </a:lnTo>
                  <a:lnTo>
                    <a:pt x="392" y="160"/>
                  </a:lnTo>
                  <a:lnTo>
                    <a:pt x="392" y="160"/>
                  </a:lnTo>
                  <a:lnTo>
                    <a:pt x="376" y="152"/>
                  </a:lnTo>
                  <a:lnTo>
                    <a:pt x="376" y="144"/>
                  </a:lnTo>
                  <a:lnTo>
                    <a:pt x="360" y="128"/>
                  </a:lnTo>
                  <a:lnTo>
                    <a:pt x="352" y="112"/>
                  </a:lnTo>
                  <a:lnTo>
                    <a:pt x="328" y="104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88" y="112"/>
                  </a:lnTo>
                  <a:lnTo>
                    <a:pt x="288" y="120"/>
                  </a:lnTo>
                  <a:lnTo>
                    <a:pt x="288" y="120"/>
                  </a:lnTo>
                  <a:lnTo>
                    <a:pt x="288" y="120"/>
                  </a:lnTo>
                  <a:lnTo>
                    <a:pt x="272" y="120"/>
                  </a:lnTo>
                  <a:lnTo>
                    <a:pt x="264" y="136"/>
                  </a:lnTo>
                  <a:lnTo>
                    <a:pt x="256" y="144"/>
                  </a:lnTo>
                  <a:lnTo>
                    <a:pt x="248" y="144"/>
                  </a:lnTo>
                  <a:lnTo>
                    <a:pt x="248" y="144"/>
                  </a:lnTo>
                  <a:lnTo>
                    <a:pt x="248" y="144"/>
                  </a:lnTo>
                  <a:lnTo>
                    <a:pt x="248" y="144"/>
                  </a:lnTo>
                  <a:lnTo>
                    <a:pt x="248" y="136"/>
                  </a:lnTo>
                  <a:lnTo>
                    <a:pt x="248" y="136"/>
                  </a:lnTo>
                  <a:lnTo>
                    <a:pt x="240" y="152"/>
                  </a:lnTo>
                  <a:lnTo>
                    <a:pt x="232" y="152"/>
                  </a:lnTo>
                  <a:lnTo>
                    <a:pt x="224" y="152"/>
                  </a:lnTo>
                  <a:lnTo>
                    <a:pt x="208" y="160"/>
                  </a:lnTo>
                  <a:lnTo>
                    <a:pt x="208" y="160"/>
                  </a:lnTo>
                  <a:lnTo>
                    <a:pt x="208" y="160"/>
                  </a:lnTo>
                  <a:lnTo>
                    <a:pt x="200" y="152"/>
                  </a:lnTo>
                  <a:lnTo>
                    <a:pt x="200" y="152"/>
                  </a:lnTo>
                  <a:lnTo>
                    <a:pt x="200" y="152"/>
                  </a:lnTo>
                  <a:lnTo>
                    <a:pt x="208" y="152"/>
                  </a:lnTo>
                  <a:lnTo>
                    <a:pt x="208" y="152"/>
                  </a:lnTo>
                  <a:lnTo>
                    <a:pt x="208" y="144"/>
                  </a:lnTo>
                  <a:lnTo>
                    <a:pt x="208" y="144"/>
                  </a:lnTo>
                  <a:lnTo>
                    <a:pt x="200" y="136"/>
                  </a:lnTo>
                  <a:lnTo>
                    <a:pt x="200" y="136"/>
                  </a:lnTo>
                  <a:lnTo>
                    <a:pt x="176" y="120"/>
                  </a:lnTo>
                  <a:lnTo>
                    <a:pt x="176" y="120"/>
                  </a:lnTo>
                  <a:lnTo>
                    <a:pt x="192" y="120"/>
                  </a:lnTo>
                  <a:lnTo>
                    <a:pt x="192" y="120"/>
                  </a:lnTo>
                  <a:lnTo>
                    <a:pt x="192" y="120"/>
                  </a:lnTo>
                  <a:lnTo>
                    <a:pt x="192" y="120"/>
                  </a:lnTo>
                  <a:lnTo>
                    <a:pt x="184" y="112"/>
                  </a:lnTo>
                  <a:lnTo>
                    <a:pt x="176" y="112"/>
                  </a:lnTo>
                  <a:lnTo>
                    <a:pt x="176" y="112"/>
                  </a:lnTo>
                  <a:lnTo>
                    <a:pt x="184" y="96"/>
                  </a:lnTo>
                  <a:lnTo>
                    <a:pt x="184" y="96"/>
                  </a:lnTo>
                  <a:lnTo>
                    <a:pt x="168" y="96"/>
                  </a:lnTo>
                  <a:lnTo>
                    <a:pt x="168" y="96"/>
                  </a:lnTo>
                  <a:lnTo>
                    <a:pt x="168" y="112"/>
                  </a:lnTo>
                  <a:lnTo>
                    <a:pt x="168" y="112"/>
                  </a:lnTo>
                  <a:lnTo>
                    <a:pt x="152" y="104"/>
                  </a:lnTo>
                  <a:lnTo>
                    <a:pt x="120" y="96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12" y="96"/>
                  </a:lnTo>
                  <a:lnTo>
                    <a:pt x="128" y="96"/>
                  </a:lnTo>
                  <a:lnTo>
                    <a:pt x="136" y="88"/>
                  </a:lnTo>
                  <a:lnTo>
                    <a:pt x="136" y="88"/>
                  </a:lnTo>
                  <a:lnTo>
                    <a:pt x="120" y="88"/>
                  </a:lnTo>
                  <a:lnTo>
                    <a:pt x="120" y="8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64" y="96"/>
                  </a:lnTo>
                  <a:lnTo>
                    <a:pt x="56" y="104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96"/>
                  </a:lnTo>
                  <a:lnTo>
                    <a:pt x="56" y="96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56" y="88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24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24" y="88"/>
                  </a:lnTo>
                  <a:lnTo>
                    <a:pt x="24" y="72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24" y="24"/>
                  </a:lnTo>
                  <a:lnTo>
                    <a:pt x="224" y="24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464" y="32"/>
                  </a:lnTo>
                  <a:lnTo>
                    <a:pt x="464" y="32"/>
                  </a:lnTo>
                  <a:lnTo>
                    <a:pt x="472" y="48"/>
                  </a:lnTo>
                  <a:lnTo>
                    <a:pt x="472" y="48"/>
                  </a:lnTo>
                  <a:lnTo>
                    <a:pt x="488" y="48"/>
                  </a:lnTo>
                  <a:lnTo>
                    <a:pt x="488" y="48"/>
                  </a:lnTo>
                  <a:lnTo>
                    <a:pt x="488" y="40"/>
                  </a:lnTo>
                  <a:lnTo>
                    <a:pt x="480" y="32"/>
                  </a:lnTo>
                  <a:lnTo>
                    <a:pt x="480" y="24"/>
                  </a:lnTo>
                  <a:lnTo>
                    <a:pt x="480" y="8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496" y="8"/>
                  </a:lnTo>
                  <a:lnTo>
                    <a:pt x="512" y="8"/>
                  </a:lnTo>
                  <a:lnTo>
                    <a:pt x="520" y="8"/>
                  </a:lnTo>
                  <a:lnTo>
                    <a:pt x="528" y="8"/>
                  </a:lnTo>
                  <a:lnTo>
                    <a:pt x="528" y="16"/>
                  </a:lnTo>
                  <a:lnTo>
                    <a:pt x="528" y="16"/>
                  </a:lnTo>
                  <a:lnTo>
                    <a:pt x="528" y="32"/>
                  </a:lnTo>
                  <a:close/>
                </a:path>
              </a:pathLst>
            </a:custGeom>
            <a:solidFill>
              <a:srgbClr val="DDDDDD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>
              <a:outerShdw dist="77251" dir="5967739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Freeform 33"/>
            <p:cNvSpPr>
              <a:spLocks/>
            </p:cNvSpPr>
            <p:nvPr/>
          </p:nvSpPr>
          <p:spPr bwMode="auto">
            <a:xfrm>
              <a:off x="1075" y="744"/>
              <a:ext cx="528" cy="392"/>
            </a:xfrm>
            <a:custGeom>
              <a:avLst/>
              <a:gdLst/>
              <a:ahLst/>
              <a:cxnLst>
                <a:cxn ang="0">
                  <a:pos x="56" y="56"/>
                </a:cxn>
                <a:cxn ang="0">
                  <a:pos x="96" y="72"/>
                </a:cxn>
                <a:cxn ang="0">
                  <a:pos x="120" y="88"/>
                </a:cxn>
                <a:cxn ang="0">
                  <a:pos x="128" y="96"/>
                </a:cxn>
                <a:cxn ang="0">
                  <a:pos x="136" y="96"/>
                </a:cxn>
                <a:cxn ang="0">
                  <a:pos x="120" y="128"/>
                </a:cxn>
                <a:cxn ang="0">
                  <a:pos x="128" y="112"/>
                </a:cxn>
                <a:cxn ang="0">
                  <a:pos x="88" y="144"/>
                </a:cxn>
                <a:cxn ang="0">
                  <a:pos x="96" y="160"/>
                </a:cxn>
                <a:cxn ang="0">
                  <a:pos x="120" y="128"/>
                </a:cxn>
                <a:cxn ang="0">
                  <a:pos x="144" y="112"/>
                </a:cxn>
                <a:cxn ang="0">
                  <a:pos x="136" y="128"/>
                </a:cxn>
                <a:cxn ang="0">
                  <a:pos x="136" y="144"/>
                </a:cxn>
                <a:cxn ang="0">
                  <a:pos x="120" y="176"/>
                </a:cxn>
                <a:cxn ang="0">
                  <a:pos x="112" y="168"/>
                </a:cxn>
                <a:cxn ang="0">
                  <a:pos x="112" y="160"/>
                </a:cxn>
                <a:cxn ang="0">
                  <a:pos x="88" y="176"/>
                </a:cxn>
                <a:cxn ang="0">
                  <a:pos x="104" y="184"/>
                </a:cxn>
                <a:cxn ang="0">
                  <a:pos x="128" y="176"/>
                </a:cxn>
                <a:cxn ang="0">
                  <a:pos x="144" y="168"/>
                </a:cxn>
                <a:cxn ang="0">
                  <a:pos x="144" y="136"/>
                </a:cxn>
                <a:cxn ang="0">
                  <a:pos x="168" y="104"/>
                </a:cxn>
                <a:cxn ang="0">
                  <a:pos x="160" y="88"/>
                </a:cxn>
                <a:cxn ang="0">
                  <a:pos x="152" y="88"/>
                </a:cxn>
                <a:cxn ang="0">
                  <a:pos x="160" y="80"/>
                </a:cxn>
                <a:cxn ang="0">
                  <a:pos x="152" y="56"/>
                </a:cxn>
                <a:cxn ang="0">
                  <a:pos x="160" y="48"/>
                </a:cxn>
                <a:cxn ang="0">
                  <a:pos x="168" y="48"/>
                </a:cxn>
                <a:cxn ang="0">
                  <a:pos x="168" y="32"/>
                </a:cxn>
                <a:cxn ang="0">
                  <a:pos x="160" y="0"/>
                </a:cxn>
                <a:cxn ang="0">
                  <a:pos x="528" y="96"/>
                </a:cxn>
                <a:cxn ang="0">
                  <a:pos x="480" y="368"/>
                </a:cxn>
                <a:cxn ang="0">
                  <a:pos x="472" y="392"/>
                </a:cxn>
                <a:cxn ang="0">
                  <a:pos x="288" y="360"/>
                </a:cxn>
                <a:cxn ang="0">
                  <a:pos x="256" y="360"/>
                </a:cxn>
                <a:cxn ang="0">
                  <a:pos x="208" y="360"/>
                </a:cxn>
                <a:cxn ang="0">
                  <a:pos x="176" y="360"/>
                </a:cxn>
                <a:cxn ang="0">
                  <a:pos x="136" y="336"/>
                </a:cxn>
                <a:cxn ang="0">
                  <a:pos x="72" y="328"/>
                </a:cxn>
                <a:cxn ang="0">
                  <a:pos x="72" y="288"/>
                </a:cxn>
                <a:cxn ang="0">
                  <a:pos x="40" y="264"/>
                </a:cxn>
                <a:cxn ang="0">
                  <a:pos x="24" y="248"/>
                </a:cxn>
                <a:cxn ang="0">
                  <a:pos x="0" y="240"/>
                </a:cxn>
                <a:cxn ang="0">
                  <a:pos x="0" y="232"/>
                </a:cxn>
                <a:cxn ang="0">
                  <a:pos x="8" y="208"/>
                </a:cxn>
                <a:cxn ang="0">
                  <a:pos x="8" y="232"/>
                </a:cxn>
                <a:cxn ang="0">
                  <a:pos x="16" y="208"/>
                </a:cxn>
                <a:cxn ang="0">
                  <a:pos x="24" y="192"/>
                </a:cxn>
                <a:cxn ang="0">
                  <a:pos x="8" y="176"/>
                </a:cxn>
                <a:cxn ang="0">
                  <a:pos x="32" y="176"/>
                </a:cxn>
                <a:cxn ang="0">
                  <a:pos x="24" y="168"/>
                </a:cxn>
                <a:cxn ang="0">
                  <a:pos x="16" y="168"/>
                </a:cxn>
                <a:cxn ang="0">
                  <a:pos x="16" y="136"/>
                </a:cxn>
                <a:cxn ang="0">
                  <a:pos x="8" y="64"/>
                </a:cxn>
              </a:cxnLst>
              <a:rect l="0" t="0" r="r" b="b"/>
              <a:pathLst>
                <a:path w="528" h="392">
                  <a:moveTo>
                    <a:pt x="16" y="32"/>
                  </a:moveTo>
                  <a:lnTo>
                    <a:pt x="16" y="24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56" y="56"/>
                  </a:lnTo>
                  <a:lnTo>
                    <a:pt x="72" y="64"/>
                  </a:lnTo>
                  <a:lnTo>
                    <a:pt x="80" y="64"/>
                  </a:lnTo>
                  <a:lnTo>
                    <a:pt x="88" y="72"/>
                  </a:lnTo>
                  <a:lnTo>
                    <a:pt x="96" y="72"/>
                  </a:lnTo>
                  <a:lnTo>
                    <a:pt x="96" y="72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120" y="88"/>
                  </a:lnTo>
                  <a:lnTo>
                    <a:pt x="120" y="88"/>
                  </a:lnTo>
                  <a:lnTo>
                    <a:pt x="120" y="96"/>
                  </a:lnTo>
                  <a:lnTo>
                    <a:pt x="120" y="96"/>
                  </a:lnTo>
                  <a:lnTo>
                    <a:pt x="128" y="96"/>
                  </a:lnTo>
                  <a:lnTo>
                    <a:pt x="128" y="96"/>
                  </a:lnTo>
                  <a:lnTo>
                    <a:pt x="128" y="88"/>
                  </a:lnTo>
                  <a:lnTo>
                    <a:pt x="128" y="80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6" y="96"/>
                  </a:lnTo>
                  <a:lnTo>
                    <a:pt x="136" y="96"/>
                  </a:lnTo>
                  <a:lnTo>
                    <a:pt x="136" y="96"/>
                  </a:lnTo>
                  <a:lnTo>
                    <a:pt x="136" y="104"/>
                  </a:lnTo>
                  <a:lnTo>
                    <a:pt x="136" y="112"/>
                  </a:lnTo>
                  <a:lnTo>
                    <a:pt x="120" y="128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04" y="136"/>
                  </a:lnTo>
                  <a:lnTo>
                    <a:pt x="104" y="136"/>
                  </a:lnTo>
                  <a:lnTo>
                    <a:pt x="88" y="144"/>
                  </a:lnTo>
                  <a:lnTo>
                    <a:pt x="88" y="144"/>
                  </a:lnTo>
                  <a:lnTo>
                    <a:pt x="88" y="152"/>
                  </a:lnTo>
                  <a:lnTo>
                    <a:pt x="88" y="152"/>
                  </a:lnTo>
                  <a:lnTo>
                    <a:pt x="96" y="160"/>
                  </a:lnTo>
                  <a:lnTo>
                    <a:pt x="96" y="160"/>
                  </a:lnTo>
                  <a:lnTo>
                    <a:pt x="104" y="152"/>
                  </a:lnTo>
                  <a:lnTo>
                    <a:pt x="104" y="152"/>
                  </a:lnTo>
                  <a:lnTo>
                    <a:pt x="96" y="144"/>
                  </a:lnTo>
                  <a:lnTo>
                    <a:pt x="96" y="144"/>
                  </a:lnTo>
                  <a:lnTo>
                    <a:pt x="120" y="128"/>
                  </a:lnTo>
                  <a:lnTo>
                    <a:pt x="120" y="128"/>
                  </a:lnTo>
                  <a:lnTo>
                    <a:pt x="120" y="128"/>
                  </a:lnTo>
                  <a:lnTo>
                    <a:pt x="120" y="128"/>
                  </a:lnTo>
                  <a:lnTo>
                    <a:pt x="144" y="112"/>
                  </a:lnTo>
                  <a:lnTo>
                    <a:pt x="144" y="112"/>
                  </a:lnTo>
                  <a:lnTo>
                    <a:pt x="144" y="120"/>
                  </a:lnTo>
                  <a:lnTo>
                    <a:pt x="144" y="128"/>
                  </a:lnTo>
                  <a:lnTo>
                    <a:pt x="144" y="128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28" y="136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36" y="144"/>
                  </a:lnTo>
                  <a:lnTo>
                    <a:pt x="136" y="144"/>
                  </a:lnTo>
                  <a:lnTo>
                    <a:pt x="128" y="168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20" y="176"/>
                  </a:lnTo>
                  <a:lnTo>
                    <a:pt x="120" y="168"/>
                  </a:lnTo>
                  <a:lnTo>
                    <a:pt x="128" y="160"/>
                  </a:lnTo>
                  <a:lnTo>
                    <a:pt x="128" y="160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76"/>
                  </a:lnTo>
                  <a:lnTo>
                    <a:pt x="112" y="176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0"/>
                  </a:lnTo>
                  <a:lnTo>
                    <a:pt x="112" y="160"/>
                  </a:lnTo>
                  <a:lnTo>
                    <a:pt x="112" y="160"/>
                  </a:lnTo>
                  <a:lnTo>
                    <a:pt x="104" y="160"/>
                  </a:lnTo>
                  <a:lnTo>
                    <a:pt x="88" y="168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6" y="176"/>
                  </a:lnTo>
                  <a:lnTo>
                    <a:pt x="104" y="176"/>
                  </a:lnTo>
                  <a:lnTo>
                    <a:pt x="104" y="184"/>
                  </a:lnTo>
                  <a:lnTo>
                    <a:pt x="104" y="184"/>
                  </a:lnTo>
                  <a:lnTo>
                    <a:pt x="112" y="184"/>
                  </a:lnTo>
                  <a:lnTo>
                    <a:pt x="112" y="184"/>
                  </a:lnTo>
                  <a:lnTo>
                    <a:pt x="120" y="176"/>
                  </a:lnTo>
                  <a:lnTo>
                    <a:pt x="128" y="176"/>
                  </a:lnTo>
                  <a:lnTo>
                    <a:pt x="128" y="176"/>
                  </a:lnTo>
                  <a:lnTo>
                    <a:pt x="136" y="176"/>
                  </a:lnTo>
                  <a:lnTo>
                    <a:pt x="136" y="176"/>
                  </a:lnTo>
                  <a:lnTo>
                    <a:pt x="144" y="168"/>
                  </a:lnTo>
                  <a:lnTo>
                    <a:pt x="144" y="168"/>
                  </a:lnTo>
                  <a:lnTo>
                    <a:pt x="144" y="168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152" y="144"/>
                  </a:lnTo>
                  <a:lnTo>
                    <a:pt x="152" y="144"/>
                  </a:lnTo>
                  <a:lnTo>
                    <a:pt x="144" y="136"/>
                  </a:lnTo>
                  <a:lnTo>
                    <a:pt x="144" y="136"/>
                  </a:lnTo>
                  <a:lnTo>
                    <a:pt x="152" y="120"/>
                  </a:lnTo>
                  <a:lnTo>
                    <a:pt x="152" y="120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60" y="80"/>
                  </a:lnTo>
                  <a:lnTo>
                    <a:pt x="160" y="80"/>
                  </a:lnTo>
                  <a:lnTo>
                    <a:pt x="160" y="80"/>
                  </a:lnTo>
                  <a:lnTo>
                    <a:pt x="160" y="80"/>
                  </a:lnTo>
                  <a:lnTo>
                    <a:pt x="160" y="88"/>
                  </a:lnTo>
                  <a:lnTo>
                    <a:pt x="160" y="96"/>
                  </a:lnTo>
                  <a:lnTo>
                    <a:pt x="160" y="96"/>
                  </a:lnTo>
                  <a:lnTo>
                    <a:pt x="160" y="96"/>
                  </a:lnTo>
                  <a:lnTo>
                    <a:pt x="160" y="96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2" y="80"/>
                  </a:lnTo>
                  <a:lnTo>
                    <a:pt x="152" y="80"/>
                  </a:lnTo>
                  <a:lnTo>
                    <a:pt x="160" y="80"/>
                  </a:lnTo>
                  <a:lnTo>
                    <a:pt x="160" y="80"/>
                  </a:lnTo>
                  <a:lnTo>
                    <a:pt x="168" y="80"/>
                  </a:lnTo>
                  <a:lnTo>
                    <a:pt x="168" y="80"/>
                  </a:lnTo>
                  <a:lnTo>
                    <a:pt x="160" y="64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52" y="56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60" y="40"/>
                  </a:lnTo>
                  <a:lnTo>
                    <a:pt x="160" y="48"/>
                  </a:lnTo>
                  <a:lnTo>
                    <a:pt x="160" y="56"/>
                  </a:lnTo>
                  <a:lnTo>
                    <a:pt x="160" y="56"/>
                  </a:lnTo>
                  <a:lnTo>
                    <a:pt x="168" y="56"/>
                  </a:lnTo>
                  <a:lnTo>
                    <a:pt x="160" y="48"/>
                  </a:lnTo>
                  <a:lnTo>
                    <a:pt x="168" y="48"/>
                  </a:lnTo>
                  <a:lnTo>
                    <a:pt x="168" y="48"/>
                  </a:lnTo>
                  <a:lnTo>
                    <a:pt x="168" y="40"/>
                  </a:lnTo>
                  <a:lnTo>
                    <a:pt x="168" y="40"/>
                  </a:lnTo>
                  <a:lnTo>
                    <a:pt x="168" y="32"/>
                  </a:lnTo>
                  <a:lnTo>
                    <a:pt x="168" y="32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0" y="24"/>
                  </a:lnTo>
                  <a:lnTo>
                    <a:pt x="160" y="24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84" y="8"/>
                  </a:lnTo>
                  <a:lnTo>
                    <a:pt x="264" y="32"/>
                  </a:lnTo>
                  <a:lnTo>
                    <a:pt x="456" y="80"/>
                  </a:lnTo>
                  <a:lnTo>
                    <a:pt x="528" y="96"/>
                  </a:lnTo>
                  <a:lnTo>
                    <a:pt x="528" y="96"/>
                  </a:lnTo>
                  <a:lnTo>
                    <a:pt x="480" y="344"/>
                  </a:lnTo>
                  <a:lnTo>
                    <a:pt x="472" y="352"/>
                  </a:lnTo>
                  <a:lnTo>
                    <a:pt x="472" y="352"/>
                  </a:lnTo>
                  <a:lnTo>
                    <a:pt x="480" y="368"/>
                  </a:lnTo>
                  <a:lnTo>
                    <a:pt x="480" y="376"/>
                  </a:lnTo>
                  <a:lnTo>
                    <a:pt x="472" y="384"/>
                  </a:lnTo>
                  <a:lnTo>
                    <a:pt x="472" y="384"/>
                  </a:lnTo>
                  <a:lnTo>
                    <a:pt x="472" y="392"/>
                  </a:lnTo>
                  <a:lnTo>
                    <a:pt x="472" y="392"/>
                  </a:lnTo>
                  <a:lnTo>
                    <a:pt x="336" y="360"/>
                  </a:lnTo>
                  <a:lnTo>
                    <a:pt x="336" y="360"/>
                  </a:lnTo>
                  <a:lnTo>
                    <a:pt x="320" y="360"/>
                  </a:lnTo>
                  <a:lnTo>
                    <a:pt x="296" y="360"/>
                  </a:lnTo>
                  <a:lnTo>
                    <a:pt x="288" y="360"/>
                  </a:lnTo>
                  <a:lnTo>
                    <a:pt x="288" y="352"/>
                  </a:lnTo>
                  <a:lnTo>
                    <a:pt x="280" y="360"/>
                  </a:lnTo>
                  <a:lnTo>
                    <a:pt x="280" y="360"/>
                  </a:lnTo>
                  <a:lnTo>
                    <a:pt x="280" y="360"/>
                  </a:lnTo>
                  <a:lnTo>
                    <a:pt x="256" y="360"/>
                  </a:lnTo>
                  <a:lnTo>
                    <a:pt x="256" y="360"/>
                  </a:lnTo>
                  <a:lnTo>
                    <a:pt x="240" y="368"/>
                  </a:lnTo>
                  <a:lnTo>
                    <a:pt x="216" y="368"/>
                  </a:lnTo>
                  <a:lnTo>
                    <a:pt x="216" y="360"/>
                  </a:lnTo>
                  <a:lnTo>
                    <a:pt x="208" y="360"/>
                  </a:lnTo>
                  <a:lnTo>
                    <a:pt x="208" y="360"/>
                  </a:lnTo>
                  <a:lnTo>
                    <a:pt x="200" y="360"/>
                  </a:lnTo>
                  <a:lnTo>
                    <a:pt x="192" y="360"/>
                  </a:lnTo>
                  <a:lnTo>
                    <a:pt x="184" y="360"/>
                  </a:lnTo>
                  <a:lnTo>
                    <a:pt x="176" y="360"/>
                  </a:lnTo>
                  <a:lnTo>
                    <a:pt x="176" y="360"/>
                  </a:lnTo>
                  <a:lnTo>
                    <a:pt x="168" y="352"/>
                  </a:lnTo>
                  <a:lnTo>
                    <a:pt x="152" y="336"/>
                  </a:lnTo>
                  <a:lnTo>
                    <a:pt x="136" y="336"/>
                  </a:lnTo>
                  <a:lnTo>
                    <a:pt x="136" y="336"/>
                  </a:lnTo>
                  <a:lnTo>
                    <a:pt x="128" y="344"/>
                  </a:lnTo>
                  <a:lnTo>
                    <a:pt x="112" y="344"/>
                  </a:lnTo>
                  <a:lnTo>
                    <a:pt x="88" y="344"/>
                  </a:lnTo>
                  <a:lnTo>
                    <a:pt x="80" y="336"/>
                  </a:lnTo>
                  <a:lnTo>
                    <a:pt x="72" y="328"/>
                  </a:lnTo>
                  <a:lnTo>
                    <a:pt x="72" y="328"/>
                  </a:lnTo>
                  <a:lnTo>
                    <a:pt x="64" y="320"/>
                  </a:lnTo>
                  <a:lnTo>
                    <a:pt x="64" y="312"/>
                  </a:lnTo>
                  <a:lnTo>
                    <a:pt x="72" y="304"/>
                  </a:lnTo>
                  <a:lnTo>
                    <a:pt x="72" y="288"/>
                  </a:lnTo>
                  <a:lnTo>
                    <a:pt x="64" y="272"/>
                  </a:lnTo>
                  <a:lnTo>
                    <a:pt x="48" y="264"/>
                  </a:lnTo>
                  <a:lnTo>
                    <a:pt x="40" y="264"/>
                  </a:lnTo>
                  <a:lnTo>
                    <a:pt x="40" y="264"/>
                  </a:lnTo>
                  <a:lnTo>
                    <a:pt x="40" y="264"/>
                  </a:lnTo>
                  <a:lnTo>
                    <a:pt x="40" y="248"/>
                  </a:lnTo>
                  <a:lnTo>
                    <a:pt x="32" y="248"/>
                  </a:lnTo>
                  <a:lnTo>
                    <a:pt x="32" y="248"/>
                  </a:lnTo>
                  <a:lnTo>
                    <a:pt x="24" y="248"/>
                  </a:lnTo>
                  <a:lnTo>
                    <a:pt x="24" y="248"/>
                  </a:lnTo>
                  <a:lnTo>
                    <a:pt x="16" y="248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8" y="24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8" y="208"/>
                  </a:lnTo>
                  <a:lnTo>
                    <a:pt x="8" y="208"/>
                  </a:lnTo>
                  <a:lnTo>
                    <a:pt x="8" y="208"/>
                  </a:lnTo>
                  <a:lnTo>
                    <a:pt x="8" y="208"/>
                  </a:lnTo>
                  <a:lnTo>
                    <a:pt x="8" y="224"/>
                  </a:lnTo>
                  <a:lnTo>
                    <a:pt x="8" y="232"/>
                  </a:lnTo>
                  <a:lnTo>
                    <a:pt x="8" y="232"/>
                  </a:lnTo>
                  <a:lnTo>
                    <a:pt x="8" y="232"/>
                  </a:lnTo>
                  <a:lnTo>
                    <a:pt x="8" y="232"/>
                  </a:lnTo>
                  <a:lnTo>
                    <a:pt x="8" y="224"/>
                  </a:lnTo>
                  <a:lnTo>
                    <a:pt x="16" y="216"/>
                  </a:lnTo>
                  <a:lnTo>
                    <a:pt x="16" y="216"/>
                  </a:lnTo>
                  <a:lnTo>
                    <a:pt x="16" y="208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24" y="192"/>
                  </a:lnTo>
                  <a:lnTo>
                    <a:pt x="24" y="192"/>
                  </a:lnTo>
                  <a:lnTo>
                    <a:pt x="16" y="200"/>
                  </a:lnTo>
                  <a:lnTo>
                    <a:pt x="8" y="200"/>
                  </a:lnTo>
                  <a:lnTo>
                    <a:pt x="8" y="200"/>
                  </a:lnTo>
                  <a:lnTo>
                    <a:pt x="8" y="176"/>
                  </a:lnTo>
                  <a:lnTo>
                    <a:pt x="16" y="176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6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24" y="168"/>
                  </a:lnTo>
                  <a:lnTo>
                    <a:pt x="24" y="168"/>
                  </a:lnTo>
                  <a:lnTo>
                    <a:pt x="24" y="168"/>
                  </a:lnTo>
                  <a:lnTo>
                    <a:pt x="24" y="168"/>
                  </a:lnTo>
                  <a:lnTo>
                    <a:pt x="16" y="168"/>
                  </a:lnTo>
                  <a:lnTo>
                    <a:pt x="16" y="168"/>
                  </a:lnTo>
                  <a:lnTo>
                    <a:pt x="16" y="168"/>
                  </a:lnTo>
                  <a:lnTo>
                    <a:pt x="8" y="168"/>
                  </a:lnTo>
                  <a:lnTo>
                    <a:pt x="8" y="160"/>
                  </a:lnTo>
                  <a:lnTo>
                    <a:pt x="16" y="160"/>
                  </a:lnTo>
                  <a:lnTo>
                    <a:pt x="16" y="144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8" y="64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DDDDDD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Freeform 34"/>
            <p:cNvSpPr>
              <a:spLocks/>
            </p:cNvSpPr>
            <p:nvPr/>
          </p:nvSpPr>
          <p:spPr bwMode="auto">
            <a:xfrm>
              <a:off x="931" y="992"/>
              <a:ext cx="639" cy="537"/>
            </a:xfrm>
            <a:custGeom>
              <a:avLst/>
              <a:gdLst/>
              <a:ahLst/>
              <a:cxnLst>
                <a:cxn ang="0">
                  <a:pos x="184" y="16"/>
                </a:cxn>
                <a:cxn ang="0">
                  <a:pos x="176" y="8"/>
                </a:cxn>
                <a:cxn ang="0">
                  <a:pos x="176" y="8"/>
                </a:cxn>
                <a:cxn ang="0">
                  <a:pos x="168" y="8"/>
                </a:cxn>
                <a:cxn ang="0">
                  <a:pos x="160" y="0"/>
                </a:cxn>
                <a:cxn ang="0">
                  <a:pos x="152" y="8"/>
                </a:cxn>
                <a:cxn ang="0">
                  <a:pos x="144" y="0"/>
                </a:cxn>
                <a:cxn ang="0">
                  <a:pos x="144" y="0"/>
                </a:cxn>
                <a:cxn ang="0">
                  <a:pos x="144" y="16"/>
                </a:cxn>
                <a:cxn ang="0">
                  <a:pos x="136" y="24"/>
                </a:cxn>
                <a:cxn ang="0">
                  <a:pos x="136" y="32"/>
                </a:cxn>
                <a:cxn ang="0">
                  <a:pos x="136" y="32"/>
                </a:cxn>
                <a:cxn ang="0">
                  <a:pos x="136" y="56"/>
                </a:cxn>
                <a:cxn ang="0">
                  <a:pos x="128" y="72"/>
                </a:cxn>
                <a:cxn ang="0">
                  <a:pos x="112" y="112"/>
                </a:cxn>
                <a:cxn ang="0">
                  <a:pos x="96" y="136"/>
                </a:cxn>
                <a:cxn ang="0">
                  <a:pos x="80" y="176"/>
                </a:cxn>
                <a:cxn ang="0">
                  <a:pos x="80" y="176"/>
                </a:cxn>
                <a:cxn ang="0">
                  <a:pos x="40" y="264"/>
                </a:cxn>
                <a:cxn ang="0">
                  <a:pos x="32" y="272"/>
                </a:cxn>
                <a:cxn ang="0">
                  <a:pos x="8" y="312"/>
                </a:cxn>
                <a:cxn ang="0">
                  <a:pos x="8" y="336"/>
                </a:cxn>
                <a:cxn ang="0">
                  <a:pos x="8" y="352"/>
                </a:cxn>
                <a:cxn ang="0">
                  <a:pos x="0" y="384"/>
                </a:cxn>
                <a:cxn ang="0">
                  <a:pos x="8" y="400"/>
                </a:cxn>
                <a:cxn ang="0">
                  <a:pos x="280" y="480"/>
                </a:cxn>
                <a:cxn ang="0">
                  <a:pos x="480" y="528"/>
                </a:cxn>
                <a:cxn ang="0">
                  <a:pos x="520" y="536"/>
                </a:cxn>
                <a:cxn ang="0">
                  <a:pos x="560" y="368"/>
                </a:cxn>
                <a:cxn ang="0">
                  <a:pos x="576" y="344"/>
                </a:cxn>
                <a:cxn ang="0">
                  <a:pos x="576" y="336"/>
                </a:cxn>
                <a:cxn ang="0">
                  <a:pos x="576" y="328"/>
                </a:cxn>
                <a:cxn ang="0">
                  <a:pos x="576" y="328"/>
                </a:cxn>
                <a:cxn ang="0">
                  <a:pos x="560" y="312"/>
                </a:cxn>
                <a:cxn ang="0">
                  <a:pos x="560" y="304"/>
                </a:cxn>
                <a:cxn ang="0">
                  <a:pos x="568" y="280"/>
                </a:cxn>
                <a:cxn ang="0">
                  <a:pos x="600" y="248"/>
                </a:cxn>
                <a:cxn ang="0">
                  <a:pos x="600" y="240"/>
                </a:cxn>
                <a:cxn ang="0">
                  <a:pos x="640" y="192"/>
                </a:cxn>
                <a:cxn ang="0">
                  <a:pos x="640" y="184"/>
                </a:cxn>
                <a:cxn ang="0">
                  <a:pos x="632" y="168"/>
                </a:cxn>
                <a:cxn ang="0">
                  <a:pos x="616" y="144"/>
                </a:cxn>
                <a:cxn ang="0">
                  <a:pos x="480" y="112"/>
                </a:cxn>
                <a:cxn ang="0">
                  <a:pos x="464" y="112"/>
                </a:cxn>
                <a:cxn ang="0">
                  <a:pos x="432" y="112"/>
                </a:cxn>
                <a:cxn ang="0">
                  <a:pos x="424" y="112"/>
                </a:cxn>
                <a:cxn ang="0">
                  <a:pos x="424" y="112"/>
                </a:cxn>
                <a:cxn ang="0">
                  <a:pos x="400" y="112"/>
                </a:cxn>
                <a:cxn ang="0">
                  <a:pos x="360" y="120"/>
                </a:cxn>
                <a:cxn ang="0">
                  <a:pos x="352" y="112"/>
                </a:cxn>
                <a:cxn ang="0">
                  <a:pos x="344" y="112"/>
                </a:cxn>
                <a:cxn ang="0">
                  <a:pos x="328" y="112"/>
                </a:cxn>
                <a:cxn ang="0">
                  <a:pos x="320" y="112"/>
                </a:cxn>
                <a:cxn ang="0">
                  <a:pos x="296" y="88"/>
                </a:cxn>
                <a:cxn ang="0">
                  <a:pos x="280" y="88"/>
                </a:cxn>
                <a:cxn ang="0">
                  <a:pos x="256" y="96"/>
                </a:cxn>
                <a:cxn ang="0">
                  <a:pos x="224" y="88"/>
                </a:cxn>
                <a:cxn ang="0">
                  <a:pos x="216" y="80"/>
                </a:cxn>
                <a:cxn ang="0">
                  <a:pos x="208" y="64"/>
                </a:cxn>
                <a:cxn ang="0">
                  <a:pos x="216" y="40"/>
                </a:cxn>
                <a:cxn ang="0">
                  <a:pos x="192" y="16"/>
                </a:cxn>
                <a:cxn ang="0">
                  <a:pos x="184" y="16"/>
                </a:cxn>
              </a:cxnLst>
              <a:rect l="0" t="0" r="r" b="b"/>
              <a:pathLst>
                <a:path w="640" h="536">
                  <a:moveTo>
                    <a:pt x="192" y="16"/>
                  </a:moveTo>
                  <a:lnTo>
                    <a:pt x="184" y="16"/>
                  </a:lnTo>
                  <a:lnTo>
                    <a:pt x="184" y="8"/>
                  </a:lnTo>
                  <a:lnTo>
                    <a:pt x="176" y="8"/>
                  </a:lnTo>
                  <a:lnTo>
                    <a:pt x="176" y="8"/>
                  </a:lnTo>
                  <a:lnTo>
                    <a:pt x="176" y="8"/>
                  </a:lnTo>
                  <a:lnTo>
                    <a:pt x="168" y="8"/>
                  </a:lnTo>
                  <a:lnTo>
                    <a:pt x="168" y="8"/>
                  </a:lnTo>
                  <a:lnTo>
                    <a:pt x="160" y="8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52" y="8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36" y="24"/>
                  </a:lnTo>
                  <a:lnTo>
                    <a:pt x="136" y="24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36" y="32"/>
                  </a:lnTo>
                  <a:lnTo>
                    <a:pt x="128" y="48"/>
                  </a:lnTo>
                  <a:lnTo>
                    <a:pt x="136" y="56"/>
                  </a:lnTo>
                  <a:lnTo>
                    <a:pt x="136" y="56"/>
                  </a:lnTo>
                  <a:lnTo>
                    <a:pt x="128" y="72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96" y="136"/>
                  </a:lnTo>
                  <a:lnTo>
                    <a:pt x="96" y="136"/>
                  </a:lnTo>
                  <a:lnTo>
                    <a:pt x="80" y="176"/>
                  </a:lnTo>
                  <a:lnTo>
                    <a:pt x="80" y="176"/>
                  </a:lnTo>
                  <a:lnTo>
                    <a:pt x="80" y="176"/>
                  </a:lnTo>
                  <a:lnTo>
                    <a:pt x="80" y="176"/>
                  </a:lnTo>
                  <a:lnTo>
                    <a:pt x="64" y="224"/>
                  </a:lnTo>
                  <a:lnTo>
                    <a:pt x="40" y="264"/>
                  </a:lnTo>
                  <a:lnTo>
                    <a:pt x="32" y="272"/>
                  </a:lnTo>
                  <a:lnTo>
                    <a:pt x="32" y="272"/>
                  </a:lnTo>
                  <a:lnTo>
                    <a:pt x="24" y="288"/>
                  </a:lnTo>
                  <a:lnTo>
                    <a:pt x="8" y="312"/>
                  </a:lnTo>
                  <a:lnTo>
                    <a:pt x="8" y="320"/>
                  </a:lnTo>
                  <a:lnTo>
                    <a:pt x="8" y="336"/>
                  </a:lnTo>
                  <a:lnTo>
                    <a:pt x="8" y="344"/>
                  </a:lnTo>
                  <a:lnTo>
                    <a:pt x="8" y="352"/>
                  </a:lnTo>
                  <a:lnTo>
                    <a:pt x="0" y="368"/>
                  </a:lnTo>
                  <a:lnTo>
                    <a:pt x="0" y="384"/>
                  </a:lnTo>
                  <a:lnTo>
                    <a:pt x="0" y="392"/>
                  </a:lnTo>
                  <a:lnTo>
                    <a:pt x="8" y="400"/>
                  </a:lnTo>
                  <a:lnTo>
                    <a:pt x="24" y="416"/>
                  </a:lnTo>
                  <a:lnTo>
                    <a:pt x="280" y="480"/>
                  </a:lnTo>
                  <a:lnTo>
                    <a:pt x="392" y="504"/>
                  </a:lnTo>
                  <a:lnTo>
                    <a:pt x="480" y="528"/>
                  </a:lnTo>
                  <a:lnTo>
                    <a:pt x="520" y="536"/>
                  </a:lnTo>
                  <a:lnTo>
                    <a:pt x="520" y="536"/>
                  </a:lnTo>
                  <a:lnTo>
                    <a:pt x="560" y="384"/>
                  </a:lnTo>
                  <a:lnTo>
                    <a:pt x="560" y="368"/>
                  </a:lnTo>
                  <a:lnTo>
                    <a:pt x="560" y="368"/>
                  </a:lnTo>
                  <a:lnTo>
                    <a:pt x="576" y="344"/>
                  </a:lnTo>
                  <a:lnTo>
                    <a:pt x="576" y="344"/>
                  </a:lnTo>
                  <a:lnTo>
                    <a:pt x="576" y="336"/>
                  </a:lnTo>
                  <a:lnTo>
                    <a:pt x="576" y="336"/>
                  </a:lnTo>
                  <a:lnTo>
                    <a:pt x="576" y="328"/>
                  </a:lnTo>
                  <a:lnTo>
                    <a:pt x="576" y="328"/>
                  </a:lnTo>
                  <a:lnTo>
                    <a:pt x="576" y="328"/>
                  </a:lnTo>
                  <a:lnTo>
                    <a:pt x="576" y="320"/>
                  </a:lnTo>
                  <a:lnTo>
                    <a:pt x="560" y="312"/>
                  </a:lnTo>
                  <a:lnTo>
                    <a:pt x="560" y="312"/>
                  </a:lnTo>
                  <a:lnTo>
                    <a:pt x="560" y="304"/>
                  </a:lnTo>
                  <a:lnTo>
                    <a:pt x="568" y="296"/>
                  </a:lnTo>
                  <a:lnTo>
                    <a:pt x="568" y="280"/>
                  </a:lnTo>
                  <a:lnTo>
                    <a:pt x="592" y="256"/>
                  </a:lnTo>
                  <a:lnTo>
                    <a:pt x="600" y="248"/>
                  </a:lnTo>
                  <a:lnTo>
                    <a:pt x="600" y="248"/>
                  </a:lnTo>
                  <a:lnTo>
                    <a:pt x="600" y="240"/>
                  </a:lnTo>
                  <a:lnTo>
                    <a:pt x="600" y="240"/>
                  </a:lnTo>
                  <a:lnTo>
                    <a:pt x="640" y="192"/>
                  </a:lnTo>
                  <a:lnTo>
                    <a:pt x="640" y="184"/>
                  </a:lnTo>
                  <a:lnTo>
                    <a:pt x="640" y="184"/>
                  </a:lnTo>
                  <a:lnTo>
                    <a:pt x="640" y="176"/>
                  </a:lnTo>
                  <a:lnTo>
                    <a:pt x="632" y="168"/>
                  </a:lnTo>
                  <a:lnTo>
                    <a:pt x="632" y="168"/>
                  </a:lnTo>
                  <a:lnTo>
                    <a:pt x="616" y="144"/>
                  </a:lnTo>
                  <a:lnTo>
                    <a:pt x="616" y="144"/>
                  </a:lnTo>
                  <a:lnTo>
                    <a:pt x="480" y="112"/>
                  </a:lnTo>
                  <a:lnTo>
                    <a:pt x="480" y="112"/>
                  </a:lnTo>
                  <a:lnTo>
                    <a:pt x="464" y="112"/>
                  </a:lnTo>
                  <a:lnTo>
                    <a:pt x="440" y="112"/>
                  </a:lnTo>
                  <a:lnTo>
                    <a:pt x="432" y="112"/>
                  </a:lnTo>
                  <a:lnTo>
                    <a:pt x="432" y="104"/>
                  </a:lnTo>
                  <a:lnTo>
                    <a:pt x="424" y="112"/>
                  </a:lnTo>
                  <a:lnTo>
                    <a:pt x="424" y="112"/>
                  </a:lnTo>
                  <a:lnTo>
                    <a:pt x="424" y="112"/>
                  </a:lnTo>
                  <a:lnTo>
                    <a:pt x="400" y="112"/>
                  </a:lnTo>
                  <a:lnTo>
                    <a:pt x="400" y="112"/>
                  </a:lnTo>
                  <a:lnTo>
                    <a:pt x="384" y="120"/>
                  </a:lnTo>
                  <a:lnTo>
                    <a:pt x="360" y="120"/>
                  </a:lnTo>
                  <a:lnTo>
                    <a:pt x="360" y="112"/>
                  </a:lnTo>
                  <a:lnTo>
                    <a:pt x="352" y="112"/>
                  </a:lnTo>
                  <a:lnTo>
                    <a:pt x="352" y="112"/>
                  </a:lnTo>
                  <a:lnTo>
                    <a:pt x="344" y="112"/>
                  </a:lnTo>
                  <a:lnTo>
                    <a:pt x="336" y="112"/>
                  </a:lnTo>
                  <a:lnTo>
                    <a:pt x="328" y="112"/>
                  </a:lnTo>
                  <a:lnTo>
                    <a:pt x="320" y="112"/>
                  </a:lnTo>
                  <a:lnTo>
                    <a:pt x="320" y="112"/>
                  </a:lnTo>
                  <a:lnTo>
                    <a:pt x="312" y="104"/>
                  </a:lnTo>
                  <a:lnTo>
                    <a:pt x="296" y="88"/>
                  </a:lnTo>
                  <a:lnTo>
                    <a:pt x="280" y="88"/>
                  </a:lnTo>
                  <a:lnTo>
                    <a:pt x="280" y="88"/>
                  </a:lnTo>
                  <a:lnTo>
                    <a:pt x="272" y="96"/>
                  </a:lnTo>
                  <a:lnTo>
                    <a:pt x="256" y="96"/>
                  </a:lnTo>
                  <a:lnTo>
                    <a:pt x="232" y="96"/>
                  </a:lnTo>
                  <a:lnTo>
                    <a:pt x="224" y="88"/>
                  </a:lnTo>
                  <a:lnTo>
                    <a:pt x="216" y="80"/>
                  </a:lnTo>
                  <a:lnTo>
                    <a:pt x="216" y="80"/>
                  </a:lnTo>
                  <a:lnTo>
                    <a:pt x="208" y="72"/>
                  </a:lnTo>
                  <a:lnTo>
                    <a:pt x="208" y="64"/>
                  </a:lnTo>
                  <a:lnTo>
                    <a:pt x="216" y="56"/>
                  </a:lnTo>
                  <a:lnTo>
                    <a:pt x="216" y="40"/>
                  </a:lnTo>
                  <a:lnTo>
                    <a:pt x="208" y="24"/>
                  </a:lnTo>
                  <a:lnTo>
                    <a:pt x="192" y="16"/>
                  </a:lnTo>
                  <a:lnTo>
                    <a:pt x="184" y="16"/>
                  </a:lnTo>
                  <a:lnTo>
                    <a:pt x="184" y="16"/>
                  </a:lnTo>
                  <a:lnTo>
                    <a:pt x="192" y="16"/>
                  </a:lnTo>
                  <a:close/>
                </a:path>
              </a:pathLst>
            </a:custGeom>
            <a:solidFill>
              <a:srgbClr val="DDDDDD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>
              <a:outerShdw dist="107763" dir="81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Freeform 35"/>
            <p:cNvSpPr>
              <a:spLocks/>
            </p:cNvSpPr>
            <p:nvPr/>
          </p:nvSpPr>
          <p:spPr bwMode="auto">
            <a:xfrm>
              <a:off x="875" y="1392"/>
              <a:ext cx="640" cy="1104"/>
            </a:xfrm>
            <a:custGeom>
              <a:avLst/>
              <a:gdLst/>
              <a:ahLst/>
              <a:cxnLst>
                <a:cxn ang="0">
                  <a:pos x="288" y="384"/>
                </a:cxn>
                <a:cxn ang="0">
                  <a:pos x="632" y="920"/>
                </a:cxn>
                <a:cxn ang="0">
                  <a:pos x="640" y="960"/>
                </a:cxn>
                <a:cxn ang="0">
                  <a:pos x="600" y="976"/>
                </a:cxn>
                <a:cxn ang="0">
                  <a:pos x="592" y="1032"/>
                </a:cxn>
                <a:cxn ang="0">
                  <a:pos x="576" y="1056"/>
                </a:cxn>
                <a:cxn ang="0">
                  <a:pos x="584" y="1080"/>
                </a:cxn>
                <a:cxn ang="0">
                  <a:pos x="368" y="1080"/>
                </a:cxn>
                <a:cxn ang="0">
                  <a:pos x="368" y="1064"/>
                </a:cxn>
                <a:cxn ang="0">
                  <a:pos x="352" y="1064"/>
                </a:cxn>
                <a:cxn ang="0">
                  <a:pos x="352" y="1000"/>
                </a:cxn>
                <a:cxn ang="0">
                  <a:pos x="296" y="936"/>
                </a:cxn>
                <a:cxn ang="0">
                  <a:pos x="288" y="928"/>
                </a:cxn>
                <a:cxn ang="0">
                  <a:pos x="264" y="904"/>
                </a:cxn>
                <a:cxn ang="0">
                  <a:pos x="232" y="872"/>
                </a:cxn>
                <a:cxn ang="0">
                  <a:pos x="192" y="848"/>
                </a:cxn>
                <a:cxn ang="0">
                  <a:pos x="176" y="832"/>
                </a:cxn>
                <a:cxn ang="0">
                  <a:pos x="136" y="816"/>
                </a:cxn>
                <a:cxn ang="0">
                  <a:pos x="128" y="808"/>
                </a:cxn>
                <a:cxn ang="0">
                  <a:pos x="136" y="784"/>
                </a:cxn>
                <a:cxn ang="0">
                  <a:pos x="144" y="744"/>
                </a:cxn>
                <a:cxn ang="0">
                  <a:pos x="128" y="736"/>
                </a:cxn>
                <a:cxn ang="0">
                  <a:pos x="112" y="696"/>
                </a:cxn>
                <a:cxn ang="0">
                  <a:pos x="96" y="648"/>
                </a:cxn>
                <a:cxn ang="0">
                  <a:pos x="80" y="616"/>
                </a:cxn>
                <a:cxn ang="0">
                  <a:pos x="72" y="592"/>
                </a:cxn>
                <a:cxn ang="0">
                  <a:pos x="80" y="584"/>
                </a:cxn>
                <a:cxn ang="0">
                  <a:pos x="88" y="584"/>
                </a:cxn>
                <a:cxn ang="0">
                  <a:pos x="88" y="544"/>
                </a:cxn>
                <a:cxn ang="0">
                  <a:pos x="64" y="520"/>
                </a:cxn>
                <a:cxn ang="0">
                  <a:pos x="64" y="496"/>
                </a:cxn>
                <a:cxn ang="0">
                  <a:pos x="64" y="472"/>
                </a:cxn>
                <a:cxn ang="0">
                  <a:pos x="80" y="456"/>
                </a:cxn>
                <a:cxn ang="0">
                  <a:pos x="80" y="480"/>
                </a:cxn>
                <a:cxn ang="0">
                  <a:pos x="96" y="496"/>
                </a:cxn>
                <a:cxn ang="0">
                  <a:pos x="88" y="464"/>
                </a:cxn>
                <a:cxn ang="0">
                  <a:pos x="80" y="440"/>
                </a:cxn>
                <a:cxn ang="0">
                  <a:pos x="104" y="440"/>
                </a:cxn>
                <a:cxn ang="0">
                  <a:pos x="120" y="432"/>
                </a:cxn>
                <a:cxn ang="0">
                  <a:pos x="104" y="432"/>
                </a:cxn>
                <a:cxn ang="0">
                  <a:pos x="80" y="424"/>
                </a:cxn>
                <a:cxn ang="0">
                  <a:pos x="64" y="448"/>
                </a:cxn>
                <a:cxn ang="0">
                  <a:pos x="56" y="440"/>
                </a:cxn>
                <a:cxn ang="0">
                  <a:pos x="40" y="416"/>
                </a:cxn>
                <a:cxn ang="0">
                  <a:pos x="48" y="400"/>
                </a:cxn>
                <a:cxn ang="0">
                  <a:pos x="32" y="368"/>
                </a:cxn>
                <a:cxn ang="0">
                  <a:pos x="24" y="344"/>
                </a:cxn>
                <a:cxn ang="0">
                  <a:pos x="8" y="312"/>
                </a:cxn>
                <a:cxn ang="0">
                  <a:pos x="16" y="280"/>
                </a:cxn>
                <a:cxn ang="0">
                  <a:pos x="24" y="216"/>
                </a:cxn>
                <a:cxn ang="0">
                  <a:pos x="16" y="192"/>
                </a:cxn>
                <a:cxn ang="0">
                  <a:pos x="32" y="112"/>
                </a:cxn>
                <a:cxn ang="0">
                  <a:pos x="56" y="56"/>
                </a:cxn>
                <a:cxn ang="0">
                  <a:pos x="56" y="40"/>
                </a:cxn>
                <a:cxn ang="0">
                  <a:pos x="56" y="24"/>
                </a:cxn>
                <a:cxn ang="0">
                  <a:pos x="80" y="16"/>
                </a:cxn>
              </a:cxnLst>
              <a:rect l="0" t="0" r="r" b="b"/>
              <a:pathLst>
                <a:path w="640" h="1104">
                  <a:moveTo>
                    <a:pt x="80" y="16"/>
                  </a:moveTo>
                  <a:lnTo>
                    <a:pt x="336" y="80"/>
                  </a:lnTo>
                  <a:lnTo>
                    <a:pt x="368" y="88"/>
                  </a:lnTo>
                  <a:lnTo>
                    <a:pt x="368" y="88"/>
                  </a:lnTo>
                  <a:lnTo>
                    <a:pt x="288" y="384"/>
                  </a:lnTo>
                  <a:lnTo>
                    <a:pt x="288" y="384"/>
                  </a:lnTo>
                  <a:lnTo>
                    <a:pt x="616" y="872"/>
                  </a:lnTo>
                  <a:lnTo>
                    <a:pt x="616" y="888"/>
                  </a:lnTo>
                  <a:lnTo>
                    <a:pt x="616" y="896"/>
                  </a:lnTo>
                  <a:lnTo>
                    <a:pt x="632" y="920"/>
                  </a:lnTo>
                  <a:lnTo>
                    <a:pt x="632" y="920"/>
                  </a:lnTo>
                  <a:lnTo>
                    <a:pt x="632" y="936"/>
                  </a:lnTo>
                  <a:lnTo>
                    <a:pt x="632" y="936"/>
                  </a:lnTo>
                  <a:lnTo>
                    <a:pt x="640" y="952"/>
                  </a:lnTo>
                  <a:lnTo>
                    <a:pt x="640" y="960"/>
                  </a:lnTo>
                  <a:lnTo>
                    <a:pt x="640" y="960"/>
                  </a:lnTo>
                  <a:lnTo>
                    <a:pt x="640" y="968"/>
                  </a:lnTo>
                  <a:lnTo>
                    <a:pt x="640" y="968"/>
                  </a:lnTo>
                  <a:lnTo>
                    <a:pt x="624" y="968"/>
                  </a:lnTo>
                  <a:lnTo>
                    <a:pt x="600" y="976"/>
                  </a:lnTo>
                  <a:lnTo>
                    <a:pt x="600" y="992"/>
                  </a:lnTo>
                  <a:lnTo>
                    <a:pt x="600" y="1000"/>
                  </a:lnTo>
                  <a:lnTo>
                    <a:pt x="600" y="1008"/>
                  </a:lnTo>
                  <a:lnTo>
                    <a:pt x="600" y="1024"/>
                  </a:lnTo>
                  <a:lnTo>
                    <a:pt x="592" y="1032"/>
                  </a:lnTo>
                  <a:lnTo>
                    <a:pt x="576" y="1040"/>
                  </a:lnTo>
                  <a:lnTo>
                    <a:pt x="576" y="1040"/>
                  </a:lnTo>
                  <a:lnTo>
                    <a:pt x="576" y="1048"/>
                  </a:lnTo>
                  <a:lnTo>
                    <a:pt x="576" y="1056"/>
                  </a:lnTo>
                  <a:lnTo>
                    <a:pt x="576" y="1056"/>
                  </a:lnTo>
                  <a:lnTo>
                    <a:pt x="576" y="1072"/>
                  </a:lnTo>
                  <a:lnTo>
                    <a:pt x="576" y="1072"/>
                  </a:lnTo>
                  <a:lnTo>
                    <a:pt x="584" y="1080"/>
                  </a:lnTo>
                  <a:lnTo>
                    <a:pt x="584" y="1080"/>
                  </a:lnTo>
                  <a:lnTo>
                    <a:pt x="584" y="1080"/>
                  </a:lnTo>
                  <a:lnTo>
                    <a:pt x="584" y="1104"/>
                  </a:lnTo>
                  <a:lnTo>
                    <a:pt x="576" y="1104"/>
                  </a:lnTo>
                  <a:lnTo>
                    <a:pt x="568" y="1104"/>
                  </a:lnTo>
                  <a:lnTo>
                    <a:pt x="368" y="1080"/>
                  </a:lnTo>
                  <a:lnTo>
                    <a:pt x="368" y="1080"/>
                  </a:lnTo>
                  <a:lnTo>
                    <a:pt x="360" y="1072"/>
                  </a:lnTo>
                  <a:lnTo>
                    <a:pt x="360" y="1072"/>
                  </a:lnTo>
                  <a:lnTo>
                    <a:pt x="368" y="1072"/>
                  </a:lnTo>
                  <a:lnTo>
                    <a:pt x="368" y="1072"/>
                  </a:lnTo>
                  <a:lnTo>
                    <a:pt x="368" y="1064"/>
                  </a:lnTo>
                  <a:lnTo>
                    <a:pt x="368" y="1064"/>
                  </a:lnTo>
                  <a:lnTo>
                    <a:pt x="360" y="1064"/>
                  </a:lnTo>
                  <a:lnTo>
                    <a:pt x="360" y="1064"/>
                  </a:lnTo>
                  <a:lnTo>
                    <a:pt x="352" y="1064"/>
                  </a:lnTo>
                  <a:lnTo>
                    <a:pt x="352" y="1064"/>
                  </a:lnTo>
                  <a:lnTo>
                    <a:pt x="352" y="1048"/>
                  </a:lnTo>
                  <a:lnTo>
                    <a:pt x="360" y="1048"/>
                  </a:lnTo>
                  <a:lnTo>
                    <a:pt x="360" y="1040"/>
                  </a:lnTo>
                  <a:lnTo>
                    <a:pt x="360" y="1016"/>
                  </a:lnTo>
                  <a:lnTo>
                    <a:pt x="352" y="1000"/>
                  </a:lnTo>
                  <a:lnTo>
                    <a:pt x="344" y="992"/>
                  </a:lnTo>
                  <a:lnTo>
                    <a:pt x="328" y="968"/>
                  </a:lnTo>
                  <a:lnTo>
                    <a:pt x="312" y="944"/>
                  </a:lnTo>
                  <a:lnTo>
                    <a:pt x="304" y="936"/>
                  </a:lnTo>
                  <a:lnTo>
                    <a:pt x="296" y="936"/>
                  </a:lnTo>
                  <a:lnTo>
                    <a:pt x="296" y="944"/>
                  </a:lnTo>
                  <a:lnTo>
                    <a:pt x="296" y="944"/>
                  </a:lnTo>
                  <a:lnTo>
                    <a:pt x="288" y="936"/>
                  </a:lnTo>
                  <a:lnTo>
                    <a:pt x="288" y="936"/>
                  </a:lnTo>
                  <a:lnTo>
                    <a:pt x="288" y="928"/>
                  </a:lnTo>
                  <a:lnTo>
                    <a:pt x="288" y="920"/>
                  </a:lnTo>
                  <a:lnTo>
                    <a:pt x="288" y="912"/>
                  </a:lnTo>
                  <a:lnTo>
                    <a:pt x="280" y="904"/>
                  </a:lnTo>
                  <a:lnTo>
                    <a:pt x="264" y="904"/>
                  </a:lnTo>
                  <a:lnTo>
                    <a:pt x="264" y="904"/>
                  </a:lnTo>
                  <a:lnTo>
                    <a:pt x="256" y="904"/>
                  </a:lnTo>
                  <a:lnTo>
                    <a:pt x="248" y="896"/>
                  </a:lnTo>
                  <a:lnTo>
                    <a:pt x="232" y="880"/>
                  </a:lnTo>
                  <a:lnTo>
                    <a:pt x="232" y="880"/>
                  </a:lnTo>
                  <a:lnTo>
                    <a:pt x="232" y="872"/>
                  </a:lnTo>
                  <a:lnTo>
                    <a:pt x="224" y="856"/>
                  </a:lnTo>
                  <a:lnTo>
                    <a:pt x="208" y="848"/>
                  </a:lnTo>
                  <a:lnTo>
                    <a:pt x="200" y="848"/>
                  </a:lnTo>
                  <a:lnTo>
                    <a:pt x="200" y="848"/>
                  </a:lnTo>
                  <a:lnTo>
                    <a:pt x="192" y="848"/>
                  </a:lnTo>
                  <a:lnTo>
                    <a:pt x="192" y="840"/>
                  </a:lnTo>
                  <a:lnTo>
                    <a:pt x="192" y="840"/>
                  </a:lnTo>
                  <a:lnTo>
                    <a:pt x="184" y="840"/>
                  </a:lnTo>
                  <a:lnTo>
                    <a:pt x="184" y="840"/>
                  </a:lnTo>
                  <a:lnTo>
                    <a:pt x="176" y="832"/>
                  </a:lnTo>
                  <a:lnTo>
                    <a:pt x="160" y="824"/>
                  </a:lnTo>
                  <a:lnTo>
                    <a:pt x="144" y="824"/>
                  </a:lnTo>
                  <a:lnTo>
                    <a:pt x="136" y="824"/>
                  </a:lnTo>
                  <a:lnTo>
                    <a:pt x="136" y="824"/>
                  </a:lnTo>
                  <a:lnTo>
                    <a:pt x="136" y="816"/>
                  </a:lnTo>
                  <a:lnTo>
                    <a:pt x="128" y="816"/>
                  </a:lnTo>
                  <a:lnTo>
                    <a:pt x="128" y="816"/>
                  </a:lnTo>
                  <a:lnTo>
                    <a:pt x="128" y="816"/>
                  </a:lnTo>
                  <a:lnTo>
                    <a:pt x="128" y="808"/>
                  </a:lnTo>
                  <a:lnTo>
                    <a:pt x="128" y="808"/>
                  </a:lnTo>
                  <a:lnTo>
                    <a:pt x="136" y="800"/>
                  </a:lnTo>
                  <a:lnTo>
                    <a:pt x="136" y="800"/>
                  </a:lnTo>
                  <a:lnTo>
                    <a:pt x="136" y="792"/>
                  </a:lnTo>
                  <a:lnTo>
                    <a:pt x="136" y="792"/>
                  </a:lnTo>
                  <a:lnTo>
                    <a:pt x="136" y="784"/>
                  </a:lnTo>
                  <a:lnTo>
                    <a:pt x="136" y="784"/>
                  </a:lnTo>
                  <a:lnTo>
                    <a:pt x="136" y="768"/>
                  </a:lnTo>
                  <a:lnTo>
                    <a:pt x="136" y="768"/>
                  </a:lnTo>
                  <a:lnTo>
                    <a:pt x="144" y="760"/>
                  </a:lnTo>
                  <a:lnTo>
                    <a:pt x="144" y="744"/>
                  </a:lnTo>
                  <a:lnTo>
                    <a:pt x="136" y="744"/>
                  </a:lnTo>
                  <a:lnTo>
                    <a:pt x="136" y="744"/>
                  </a:lnTo>
                  <a:lnTo>
                    <a:pt x="128" y="736"/>
                  </a:lnTo>
                  <a:lnTo>
                    <a:pt x="128" y="736"/>
                  </a:lnTo>
                  <a:lnTo>
                    <a:pt x="128" y="736"/>
                  </a:lnTo>
                  <a:lnTo>
                    <a:pt x="136" y="728"/>
                  </a:lnTo>
                  <a:lnTo>
                    <a:pt x="136" y="712"/>
                  </a:lnTo>
                  <a:lnTo>
                    <a:pt x="128" y="712"/>
                  </a:lnTo>
                  <a:lnTo>
                    <a:pt x="128" y="712"/>
                  </a:lnTo>
                  <a:lnTo>
                    <a:pt x="112" y="696"/>
                  </a:lnTo>
                  <a:lnTo>
                    <a:pt x="104" y="688"/>
                  </a:lnTo>
                  <a:lnTo>
                    <a:pt x="104" y="688"/>
                  </a:lnTo>
                  <a:lnTo>
                    <a:pt x="104" y="672"/>
                  </a:lnTo>
                  <a:lnTo>
                    <a:pt x="96" y="656"/>
                  </a:lnTo>
                  <a:lnTo>
                    <a:pt x="96" y="648"/>
                  </a:lnTo>
                  <a:lnTo>
                    <a:pt x="96" y="648"/>
                  </a:lnTo>
                  <a:lnTo>
                    <a:pt x="88" y="640"/>
                  </a:lnTo>
                  <a:lnTo>
                    <a:pt x="96" y="640"/>
                  </a:lnTo>
                  <a:lnTo>
                    <a:pt x="96" y="632"/>
                  </a:lnTo>
                  <a:lnTo>
                    <a:pt x="80" y="616"/>
                  </a:lnTo>
                  <a:lnTo>
                    <a:pt x="72" y="616"/>
                  </a:lnTo>
                  <a:lnTo>
                    <a:pt x="72" y="608"/>
                  </a:lnTo>
                  <a:lnTo>
                    <a:pt x="80" y="608"/>
                  </a:lnTo>
                  <a:lnTo>
                    <a:pt x="80" y="608"/>
                  </a:lnTo>
                  <a:lnTo>
                    <a:pt x="72" y="592"/>
                  </a:lnTo>
                  <a:lnTo>
                    <a:pt x="72" y="592"/>
                  </a:lnTo>
                  <a:lnTo>
                    <a:pt x="80" y="584"/>
                  </a:lnTo>
                  <a:lnTo>
                    <a:pt x="80" y="584"/>
                  </a:lnTo>
                  <a:lnTo>
                    <a:pt x="80" y="584"/>
                  </a:lnTo>
                  <a:lnTo>
                    <a:pt x="80" y="584"/>
                  </a:lnTo>
                  <a:lnTo>
                    <a:pt x="80" y="576"/>
                  </a:lnTo>
                  <a:lnTo>
                    <a:pt x="80" y="576"/>
                  </a:lnTo>
                  <a:lnTo>
                    <a:pt x="80" y="584"/>
                  </a:lnTo>
                  <a:lnTo>
                    <a:pt x="88" y="584"/>
                  </a:lnTo>
                  <a:lnTo>
                    <a:pt x="88" y="584"/>
                  </a:lnTo>
                  <a:lnTo>
                    <a:pt x="96" y="568"/>
                  </a:lnTo>
                  <a:lnTo>
                    <a:pt x="96" y="544"/>
                  </a:lnTo>
                  <a:lnTo>
                    <a:pt x="88" y="544"/>
                  </a:lnTo>
                  <a:lnTo>
                    <a:pt x="88" y="544"/>
                  </a:lnTo>
                  <a:lnTo>
                    <a:pt x="88" y="544"/>
                  </a:lnTo>
                  <a:lnTo>
                    <a:pt x="88" y="544"/>
                  </a:lnTo>
                  <a:lnTo>
                    <a:pt x="80" y="544"/>
                  </a:lnTo>
                  <a:lnTo>
                    <a:pt x="80" y="544"/>
                  </a:lnTo>
                  <a:lnTo>
                    <a:pt x="64" y="520"/>
                  </a:lnTo>
                  <a:lnTo>
                    <a:pt x="64" y="520"/>
                  </a:lnTo>
                  <a:lnTo>
                    <a:pt x="64" y="512"/>
                  </a:lnTo>
                  <a:lnTo>
                    <a:pt x="64" y="512"/>
                  </a:lnTo>
                  <a:lnTo>
                    <a:pt x="64" y="504"/>
                  </a:lnTo>
                  <a:lnTo>
                    <a:pt x="64" y="504"/>
                  </a:lnTo>
                  <a:lnTo>
                    <a:pt x="64" y="496"/>
                  </a:lnTo>
                  <a:lnTo>
                    <a:pt x="64" y="496"/>
                  </a:lnTo>
                  <a:lnTo>
                    <a:pt x="64" y="488"/>
                  </a:lnTo>
                  <a:lnTo>
                    <a:pt x="64" y="488"/>
                  </a:lnTo>
                  <a:lnTo>
                    <a:pt x="64" y="480"/>
                  </a:lnTo>
                  <a:lnTo>
                    <a:pt x="64" y="472"/>
                  </a:lnTo>
                  <a:lnTo>
                    <a:pt x="64" y="472"/>
                  </a:lnTo>
                  <a:lnTo>
                    <a:pt x="64" y="456"/>
                  </a:lnTo>
                  <a:lnTo>
                    <a:pt x="72" y="456"/>
                  </a:lnTo>
                  <a:lnTo>
                    <a:pt x="80" y="456"/>
                  </a:lnTo>
                  <a:lnTo>
                    <a:pt x="80" y="456"/>
                  </a:lnTo>
                  <a:lnTo>
                    <a:pt x="80" y="464"/>
                  </a:lnTo>
                  <a:lnTo>
                    <a:pt x="72" y="464"/>
                  </a:lnTo>
                  <a:lnTo>
                    <a:pt x="72" y="472"/>
                  </a:lnTo>
                  <a:lnTo>
                    <a:pt x="72" y="472"/>
                  </a:lnTo>
                  <a:lnTo>
                    <a:pt x="80" y="480"/>
                  </a:lnTo>
                  <a:lnTo>
                    <a:pt x="80" y="488"/>
                  </a:lnTo>
                  <a:lnTo>
                    <a:pt x="96" y="496"/>
                  </a:lnTo>
                  <a:lnTo>
                    <a:pt x="96" y="496"/>
                  </a:lnTo>
                  <a:lnTo>
                    <a:pt x="96" y="496"/>
                  </a:lnTo>
                  <a:lnTo>
                    <a:pt x="96" y="496"/>
                  </a:lnTo>
                  <a:lnTo>
                    <a:pt x="96" y="488"/>
                  </a:lnTo>
                  <a:lnTo>
                    <a:pt x="88" y="480"/>
                  </a:lnTo>
                  <a:lnTo>
                    <a:pt x="88" y="472"/>
                  </a:lnTo>
                  <a:lnTo>
                    <a:pt x="88" y="472"/>
                  </a:lnTo>
                  <a:lnTo>
                    <a:pt x="88" y="464"/>
                  </a:lnTo>
                  <a:lnTo>
                    <a:pt x="88" y="464"/>
                  </a:lnTo>
                  <a:lnTo>
                    <a:pt x="88" y="464"/>
                  </a:lnTo>
                  <a:lnTo>
                    <a:pt x="88" y="456"/>
                  </a:lnTo>
                  <a:lnTo>
                    <a:pt x="80" y="448"/>
                  </a:lnTo>
                  <a:lnTo>
                    <a:pt x="80" y="440"/>
                  </a:lnTo>
                  <a:lnTo>
                    <a:pt x="80" y="440"/>
                  </a:lnTo>
                  <a:lnTo>
                    <a:pt x="88" y="440"/>
                  </a:lnTo>
                  <a:lnTo>
                    <a:pt x="96" y="432"/>
                  </a:lnTo>
                  <a:lnTo>
                    <a:pt x="96" y="432"/>
                  </a:lnTo>
                  <a:lnTo>
                    <a:pt x="104" y="440"/>
                  </a:lnTo>
                  <a:lnTo>
                    <a:pt x="120" y="440"/>
                  </a:lnTo>
                  <a:lnTo>
                    <a:pt x="120" y="440"/>
                  </a:lnTo>
                  <a:lnTo>
                    <a:pt x="128" y="440"/>
                  </a:lnTo>
                  <a:lnTo>
                    <a:pt x="128" y="440"/>
                  </a:lnTo>
                  <a:lnTo>
                    <a:pt x="120" y="432"/>
                  </a:lnTo>
                  <a:lnTo>
                    <a:pt x="120" y="432"/>
                  </a:lnTo>
                  <a:lnTo>
                    <a:pt x="120" y="432"/>
                  </a:lnTo>
                  <a:lnTo>
                    <a:pt x="120" y="432"/>
                  </a:lnTo>
                  <a:lnTo>
                    <a:pt x="112" y="432"/>
                  </a:lnTo>
                  <a:lnTo>
                    <a:pt x="104" y="432"/>
                  </a:lnTo>
                  <a:lnTo>
                    <a:pt x="104" y="432"/>
                  </a:lnTo>
                  <a:lnTo>
                    <a:pt x="96" y="432"/>
                  </a:lnTo>
                  <a:lnTo>
                    <a:pt x="96" y="424"/>
                  </a:lnTo>
                  <a:lnTo>
                    <a:pt x="88" y="416"/>
                  </a:lnTo>
                  <a:lnTo>
                    <a:pt x="80" y="424"/>
                  </a:lnTo>
                  <a:lnTo>
                    <a:pt x="80" y="424"/>
                  </a:lnTo>
                  <a:lnTo>
                    <a:pt x="72" y="432"/>
                  </a:lnTo>
                  <a:lnTo>
                    <a:pt x="72" y="448"/>
                  </a:lnTo>
                  <a:lnTo>
                    <a:pt x="72" y="448"/>
                  </a:lnTo>
                  <a:lnTo>
                    <a:pt x="64" y="448"/>
                  </a:lnTo>
                  <a:lnTo>
                    <a:pt x="64" y="448"/>
                  </a:lnTo>
                  <a:lnTo>
                    <a:pt x="64" y="440"/>
                  </a:lnTo>
                  <a:lnTo>
                    <a:pt x="64" y="440"/>
                  </a:lnTo>
                  <a:lnTo>
                    <a:pt x="56" y="440"/>
                  </a:lnTo>
                  <a:lnTo>
                    <a:pt x="56" y="440"/>
                  </a:lnTo>
                  <a:lnTo>
                    <a:pt x="56" y="432"/>
                  </a:lnTo>
                  <a:lnTo>
                    <a:pt x="48" y="416"/>
                  </a:lnTo>
                  <a:lnTo>
                    <a:pt x="40" y="424"/>
                  </a:lnTo>
                  <a:lnTo>
                    <a:pt x="40" y="424"/>
                  </a:lnTo>
                  <a:lnTo>
                    <a:pt x="40" y="416"/>
                  </a:lnTo>
                  <a:lnTo>
                    <a:pt x="40" y="408"/>
                  </a:lnTo>
                  <a:lnTo>
                    <a:pt x="48" y="408"/>
                  </a:lnTo>
                  <a:lnTo>
                    <a:pt x="48" y="400"/>
                  </a:lnTo>
                  <a:lnTo>
                    <a:pt x="48" y="400"/>
                  </a:lnTo>
                  <a:lnTo>
                    <a:pt x="48" y="400"/>
                  </a:lnTo>
                  <a:lnTo>
                    <a:pt x="40" y="392"/>
                  </a:lnTo>
                  <a:lnTo>
                    <a:pt x="40" y="392"/>
                  </a:lnTo>
                  <a:lnTo>
                    <a:pt x="40" y="376"/>
                  </a:lnTo>
                  <a:lnTo>
                    <a:pt x="40" y="376"/>
                  </a:lnTo>
                  <a:lnTo>
                    <a:pt x="32" y="368"/>
                  </a:lnTo>
                  <a:lnTo>
                    <a:pt x="32" y="368"/>
                  </a:lnTo>
                  <a:lnTo>
                    <a:pt x="32" y="368"/>
                  </a:lnTo>
                  <a:lnTo>
                    <a:pt x="24" y="352"/>
                  </a:lnTo>
                  <a:lnTo>
                    <a:pt x="24" y="344"/>
                  </a:lnTo>
                  <a:lnTo>
                    <a:pt x="24" y="344"/>
                  </a:lnTo>
                  <a:lnTo>
                    <a:pt x="24" y="336"/>
                  </a:lnTo>
                  <a:lnTo>
                    <a:pt x="16" y="328"/>
                  </a:lnTo>
                  <a:lnTo>
                    <a:pt x="8" y="320"/>
                  </a:lnTo>
                  <a:lnTo>
                    <a:pt x="8" y="320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16" y="304"/>
                  </a:lnTo>
                  <a:lnTo>
                    <a:pt x="16" y="304"/>
                  </a:lnTo>
                  <a:lnTo>
                    <a:pt x="16" y="296"/>
                  </a:lnTo>
                  <a:lnTo>
                    <a:pt x="16" y="280"/>
                  </a:lnTo>
                  <a:lnTo>
                    <a:pt x="16" y="264"/>
                  </a:lnTo>
                  <a:lnTo>
                    <a:pt x="16" y="256"/>
                  </a:lnTo>
                  <a:lnTo>
                    <a:pt x="24" y="248"/>
                  </a:lnTo>
                  <a:lnTo>
                    <a:pt x="24" y="248"/>
                  </a:lnTo>
                  <a:lnTo>
                    <a:pt x="24" y="216"/>
                  </a:lnTo>
                  <a:lnTo>
                    <a:pt x="24" y="216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16" y="192"/>
                  </a:lnTo>
                  <a:lnTo>
                    <a:pt x="8" y="192"/>
                  </a:lnTo>
                  <a:lnTo>
                    <a:pt x="0" y="176"/>
                  </a:lnTo>
                  <a:lnTo>
                    <a:pt x="0" y="152"/>
                  </a:lnTo>
                  <a:lnTo>
                    <a:pt x="16" y="128"/>
                  </a:lnTo>
                  <a:lnTo>
                    <a:pt x="32" y="112"/>
                  </a:lnTo>
                  <a:lnTo>
                    <a:pt x="40" y="104"/>
                  </a:lnTo>
                  <a:lnTo>
                    <a:pt x="40" y="96"/>
                  </a:lnTo>
                  <a:lnTo>
                    <a:pt x="40" y="88"/>
                  </a:lnTo>
                  <a:lnTo>
                    <a:pt x="48" y="80"/>
                  </a:lnTo>
                  <a:lnTo>
                    <a:pt x="56" y="56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0" y="16"/>
                  </a:lnTo>
                  <a:close/>
                </a:path>
              </a:pathLst>
            </a:custGeom>
            <a:solidFill>
              <a:srgbClr val="DDDDDD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>
              <a:outerShdw dist="99190" dir="7788334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Freeform 36"/>
            <p:cNvSpPr>
              <a:spLocks/>
            </p:cNvSpPr>
            <p:nvPr/>
          </p:nvSpPr>
          <p:spPr bwMode="auto">
            <a:xfrm>
              <a:off x="1163" y="1480"/>
              <a:ext cx="512" cy="784"/>
            </a:xfrm>
            <a:custGeom>
              <a:avLst/>
              <a:gdLst>
                <a:gd name="T0" fmla="*/ 0 w 512"/>
                <a:gd name="T1" fmla="*/ 296 h 784"/>
                <a:gd name="T2" fmla="*/ 0 w 512"/>
                <a:gd name="T3" fmla="*/ 296 h 784"/>
                <a:gd name="T4" fmla="*/ 80 w 512"/>
                <a:gd name="T5" fmla="*/ 0 h 784"/>
                <a:gd name="T6" fmla="*/ 80 w 512"/>
                <a:gd name="T7" fmla="*/ 0 h 784"/>
                <a:gd name="T8" fmla="*/ 160 w 512"/>
                <a:gd name="T9" fmla="*/ 16 h 784"/>
                <a:gd name="T10" fmla="*/ 248 w 512"/>
                <a:gd name="T11" fmla="*/ 40 h 784"/>
                <a:gd name="T12" fmla="*/ 288 w 512"/>
                <a:gd name="T13" fmla="*/ 48 h 784"/>
                <a:gd name="T14" fmla="*/ 512 w 512"/>
                <a:gd name="T15" fmla="*/ 96 h 784"/>
                <a:gd name="T16" fmla="*/ 512 w 512"/>
                <a:gd name="T17" fmla="*/ 96 h 784"/>
                <a:gd name="T18" fmla="*/ 416 w 512"/>
                <a:gd name="T19" fmla="*/ 600 h 784"/>
                <a:gd name="T20" fmla="*/ 400 w 512"/>
                <a:gd name="T21" fmla="*/ 672 h 784"/>
                <a:gd name="T22" fmla="*/ 400 w 512"/>
                <a:gd name="T23" fmla="*/ 680 h 784"/>
                <a:gd name="T24" fmla="*/ 392 w 512"/>
                <a:gd name="T25" fmla="*/ 696 h 784"/>
                <a:gd name="T26" fmla="*/ 384 w 512"/>
                <a:gd name="T27" fmla="*/ 696 h 784"/>
                <a:gd name="T28" fmla="*/ 376 w 512"/>
                <a:gd name="T29" fmla="*/ 688 h 784"/>
                <a:gd name="T30" fmla="*/ 376 w 512"/>
                <a:gd name="T31" fmla="*/ 680 h 784"/>
                <a:gd name="T32" fmla="*/ 360 w 512"/>
                <a:gd name="T33" fmla="*/ 680 h 784"/>
                <a:gd name="T34" fmla="*/ 360 w 512"/>
                <a:gd name="T35" fmla="*/ 680 h 784"/>
                <a:gd name="T36" fmla="*/ 360 w 512"/>
                <a:gd name="T37" fmla="*/ 672 h 784"/>
                <a:gd name="T38" fmla="*/ 352 w 512"/>
                <a:gd name="T39" fmla="*/ 672 h 784"/>
                <a:gd name="T40" fmla="*/ 352 w 512"/>
                <a:gd name="T41" fmla="*/ 680 h 784"/>
                <a:gd name="T42" fmla="*/ 344 w 512"/>
                <a:gd name="T43" fmla="*/ 680 h 784"/>
                <a:gd name="T44" fmla="*/ 344 w 512"/>
                <a:gd name="T45" fmla="*/ 688 h 784"/>
                <a:gd name="T46" fmla="*/ 344 w 512"/>
                <a:gd name="T47" fmla="*/ 704 h 784"/>
                <a:gd name="T48" fmla="*/ 344 w 512"/>
                <a:gd name="T49" fmla="*/ 736 h 784"/>
                <a:gd name="T50" fmla="*/ 336 w 512"/>
                <a:gd name="T51" fmla="*/ 744 h 784"/>
                <a:gd name="T52" fmla="*/ 336 w 512"/>
                <a:gd name="T53" fmla="*/ 744 h 784"/>
                <a:gd name="T54" fmla="*/ 336 w 512"/>
                <a:gd name="T55" fmla="*/ 752 h 784"/>
                <a:gd name="T56" fmla="*/ 336 w 512"/>
                <a:gd name="T57" fmla="*/ 768 h 784"/>
                <a:gd name="T58" fmla="*/ 336 w 512"/>
                <a:gd name="T59" fmla="*/ 776 h 784"/>
                <a:gd name="T60" fmla="*/ 336 w 512"/>
                <a:gd name="T61" fmla="*/ 776 h 784"/>
                <a:gd name="T62" fmla="*/ 328 w 512"/>
                <a:gd name="T63" fmla="*/ 784 h 784"/>
                <a:gd name="T64" fmla="*/ 328 w 512"/>
                <a:gd name="T65" fmla="*/ 784 h 784"/>
                <a:gd name="T66" fmla="*/ 0 w 512"/>
                <a:gd name="T67" fmla="*/ 296 h 7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2"/>
                <a:gd name="T103" fmla="*/ 0 h 784"/>
                <a:gd name="T104" fmla="*/ 512 w 512"/>
                <a:gd name="T105" fmla="*/ 784 h 7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2" h="784">
                  <a:moveTo>
                    <a:pt x="0" y="296"/>
                  </a:moveTo>
                  <a:lnTo>
                    <a:pt x="0" y="296"/>
                  </a:lnTo>
                  <a:lnTo>
                    <a:pt x="80" y="0"/>
                  </a:lnTo>
                  <a:lnTo>
                    <a:pt x="160" y="16"/>
                  </a:lnTo>
                  <a:lnTo>
                    <a:pt x="248" y="40"/>
                  </a:lnTo>
                  <a:lnTo>
                    <a:pt x="288" y="48"/>
                  </a:lnTo>
                  <a:lnTo>
                    <a:pt x="512" y="96"/>
                  </a:lnTo>
                  <a:lnTo>
                    <a:pt x="416" y="600"/>
                  </a:lnTo>
                  <a:lnTo>
                    <a:pt x="400" y="672"/>
                  </a:lnTo>
                  <a:lnTo>
                    <a:pt x="400" y="680"/>
                  </a:lnTo>
                  <a:lnTo>
                    <a:pt x="392" y="696"/>
                  </a:lnTo>
                  <a:lnTo>
                    <a:pt x="384" y="696"/>
                  </a:lnTo>
                  <a:lnTo>
                    <a:pt x="376" y="688"/>
                  </a:lnTo>
                  <a:lnTo>
                    <a:pt x="376" y="680"/>
                  </a:lnTo>
                  <a:lnTo>
                    <a:pt x="360" y="680"/>
                  </a:lnTo>
                  <a:lnTo>
                    <a:pt x="360" y="672"/>
                  </a:lnTo>
                  <a:lnTo>
                    <a:pt x="352" y="672"/>
                  </a:lnTo>
                  <a:lnTo>
                    <a:pt x="352" y="680"/>
                  </a:lnTo>
                  <a:lnTo>
                    <a:pt x="344" y="680"/>
                  </a:lnTo>
                  <a:lnTo>
                    <a:pt x="344" y="688"/>
                  </a:lnTo>
                  <a:lnTo>
                    <a:pt x="344" y="704"/>
                  </a:lnTo>
                  <a:lnTo>
                    <a:pt x="344" y="736"/>
                  </a:lnTo>
                  <a:lnTo>
                    <a:pt x="336" y="744"/>
                  </a:lnTo>
                  <a:lnTo>
                    <a:pt x="336" y="752"/>
                  </a:lnTo>
                  <a:lnTo>
                    <a:pt x="336" y="768"/>
                  </a:lnTo>
                  <a:lnTo>
                    <a:pt x="336" y="776"/>
                  </a:lnTo>
                  <a:lnTo>
                    <a:pt x="328" y="784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2" name="Freeform 37"/>
            <p:cNvSpPr>
              <a:spLocks/>
            </p:cNvSpPr>
            <p:nvPr/>
          </p:nvSpPr>
          <p:spPr bwMode="auto">
            <a:xfrm>
              <a:off x="1579" y="1576"/>
              <a:ext cx="448" cy="568"/>
            </a:xfrm>
            <a:custGeom>
              <a:avLst/>
              <a:gdLst>
                <a:gd name="T0" fmla="*/ 448 w 448"/>
                <a:gd name="T1" fmla="*/ 160 h 568"/>
                <a:gd name="T2" fmla="*/ 448 w 448"/>
                <a:gd name="T3" fmla="*/ 160 h 568"/>
                <a:gd name="T4" fmla="*/ 296 w 448"/>
                <a:gd name="T5" fmla="*/ 136 h 568"/>
                <a:gd name="T6" fmla="*/ 296 w 448"/>
                <a:gd name="T7" fmla="*/ 136 h 568"/>
                <a:gd name="T8" fmla="*/ 312 w 448"/>
                <a:gd name="T9" fmla="*/ 40 h 568"/>
                <a:gd name="T10" fmla="*/ 312 w 448"/>
                <a:gd name="T11" fmla="*/ 40 h 568"/>
                <a:gd name="T12" fmla="*/ 96 w 448"/>
                <a:gd name="T13" fmla="*/ 0 h 568"/>
                <a:gd name="T14" fmla="*/ 96 w 448"/>
                <a:gd name="T15" fmla="*/ 0 h 568"/>
                <a:gd name="T16" fmla="*/ 0 w 448"/>
                <a:gd name="T17" fmla="*/ 504 h 568"/>
                <a:gd name="T18" fmla="*/ 0 w 448"/>
                <a:gd name="T19" fmla="*/ 504 h 568"/>
                <a:gd name="T20" fmla="*/ 392 w 448"/>
                <a:gd name="T21" fmla="*/ 568 h 568"/>
                <a:gd name="T22" fmla="*/ 392 w 448"/>
                <a:gd name="T23" fmla="*/ 568 h 568"/>
                <a:gd name="T24" fmla="*/ 448 w 448"/>
                <a:gd name="T25" fmla="*/ 160 h 5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8"/>
                <a:gd name="T40" fmla="*/ 0 h 568"/>
                <a:gd name="T41" fmla="*/ 448 w 448"/>
                <a:gd name="T42" fmla="*/ 568 h 5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8" h="568">
                  <a:moveTo>
                    <a:pt x="448" y="160"/>
                  </a:moveTo>
                  <a:lnTo>
                    <a:pt x="448" y="160"/>
                  </a:lnTo>
                  <a:lnTo>
                    <a:pt x="296" y="136"/>
                  </a:lnTo>
                  <a:lnTo>
                    <a:pt x="312" y="40"/>
                  </a:lnTo>
                  <a:lnTo>
                    <a:pt x="96" y="0"/>
                  </a:lnTo>
                  <a:lnTo>
                    <a:pt x="0" y="504"/>
                  </a:lnTo>
                  <a:lnTo>
                    <a:pt x="392" y="568"/>
                  </a:lnTo>
                  <a:lnTo>
                    <a:pt x="448" y="160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3" name="Freeform 38"/>
            <p:cNvSpPr>
              <a:spLocks/>
            </p:cNvSpPr>
            <p:nvPr/>
          </p:nvSpPr>
          <p:spPr bwMode="auto">
            <a:xfrm>
              <a:off x="1427" y="2080"/>
              <a:ext cx="544" cy="632"/>
            </a:xfrm>
            <a:custGeom>
              <a:avLst/>
              <a:gdLst/>
              <a:ahLst/>
              <a:cxnLst>
                <a:cxn ang="0">
                  <a:pos x="32" y="416"/>
                </a:cxn>
                <a:cxn ang="0">
                  <a:pos x="32" y="392"/>
                </a:cxn>
                <a:cxn ang="0">
                  <a:pos x="24" y="384"/>
                </a:cxn>
                <a:cxn ang="0">
                  <a:pos x="24" y="368"/>
                </a:cxn>
                <a:cxn ang="0">
                  <a:pos x="24" y="360"/>
                </a:cxn>
                <a:cxn ang="0">
                  <a:pos x="24" y="352"/>
                </a:cxn>
                <a:cxn ang="0">
                  <a:pos x="48" y="336"/>
                </a:cxn>
                <a:cxn ang="0">
                  <a:pos x="48" y="312"/>
                </a:cxn>
                <a:cxn ang="0">
                  <a:pos x="48" y="296"/>
                </a:cxn>
                <a:cxn ang="0">
                  <a:pos x="88" y="280"/>
                </a:cxn>
                <a:cxn ang="0">
                  <a:pos x="88" y="272"/>
                </a:cxn>
                <a:cxn ang="0">
                  <a:pos x="88" y="264"/>
                </a:cxn>
                <a:cxn ang="0">
                  <a:pos x="80" y="248"/>
                </a:cxn>
                <a:cxn ang="0">
                  <a:pos x="80" y="232"/>
                </a:cxn>
                <a:cxn ang="0">
                  <a:pos x="64" y="200"/>
                </a:cxn>
                <a:cxn ang="0">
                  <a:pos x="64" y="184"/>
                </a:cxn>
                <a:cxn ang="0">
                  <a:pos x="72" y="176"/>
                </a:cxn>
                <a:cxn ang="0">
                  <a:pos x="72" y="152"/>
                </a:cxn>
                <a:cxn ang="0">
                  <a:pos x="72" y="144"/>
                </a:cxn>
                <a:cxn ang="0">
                  <a:pos x="80" y="104"/>
                </a:cxn>
                <a:cxn ang="0">
                  <a:pos x="80" y="80"/>
                </a:cxn>
                <a:cxn ang="0">
                  <a:pos x="88" y="72"/>
                </a:cxn>
                <a:cxn ang="0">
                  <a:pos x="96" y="72"/>
                </a:cxn>
                <a:cxn ang="0">
                  <a:pos x="112" y="80"/>
                </a:cxn>
                <a:cxn ang="0">
                  <a:pos x="120" y="96"/>
                </a:cxn>
                <a:cxn ang="0">
                  <a:pos x="136" y="80"/>
                </a:cxn>
                <a:cxn ang="0">
                  <a:pos x="152" y="0"/>
                </a:cxn>
                <a:cxn ang="0">
                  <a:pos x="544" y="64"/>
                </a:cxn>
                <a:cxn ang="0">
                  <a:pos x="464" y="632"/>
                </a:cxn>
                <a:cxn ang="0">
                  <a:pos x="296" y="608"/>
                </a:cxn>
                <a:cxn ang="0">
                  <a:pos x="0" y="440"/>
                </a:cxn>
                <a:cxn ang="0">
                  <a:pos x="16" y="416"/>
                </a:cxn>
                <a:cxn ang="0">
                  <a:pos x="24" y="416"/>
                </a:cxn>
              </a:cxnLst>
              <a:rect l="0" t="0" r="r" b="b"/>
              <a:pathLst>
                <a:path w="544" h="632">
                  <a:moveTo>
                    <a:pt x="24" y="416"/>
                  </a:moveTo>
                  <a:lnTo>
                    <a:pt x="32" y="416"/>
                  </a:lnTo>
                  <a:lnTo>
                    <a:pt x="32" y="392"/>
                  </a:lnTo>
                  <a:lnTo>
                    <a:pt x="32" y="392"/>
                  </a:lnTo>
                  <a:lnTo>
                    <a:pt x="32" y="392"/>
                  </a:lnTo>
                  <a:lnTo>
                    <a:pt x="24" y="384"/>
                  </a:lnTo>
                  <a:lnTo>
                    <a:pt x="24" y="384"/>
                  </a:lnTo>
                  <a:lnTo>
                    <a:pt x="24" y="368"/>
                  </a:lnTo>
                  <a:lnTo>
                    <a:pt x="24" y="368"/>
                  </a:lnTo>
                  <a:lnTo>
                    <a:pt x="24" y="360"/>
                  </a:lnTo>
                  <a:lnTo>
                    <a:pt x="24" y="352"/>
                  </a:lnTo>
                  <a:lnTo>
                    <a:pt x="24" y="352"/>
                  </a:lnTo>
                  <a:lnTo>
                    <a:pt x="40" y="344"/>
                  </a:lnTo>
                  <a:lnTo>
                    <a:pt x="48" y="336"/>
                  </a:lnTo>
                  <a:lnTo>
                    <a:pt x="48" y="320"/>
                  </a:lnTo>
                  <a:lnTo>
                    <a:pt x="48" y="312"/>
                  </a:lnTo>
                  <a:lnTo>
                    <a:pt x="48" y="304"/>
                  </a:lnTo>
                  <a:lnTo>
                    <a:pt x="48" y="296"/>
                  </a:lnTo>
                  <a:lnTo>
                    <a:pt x="72" y="280"/>
                  </a:lnTo>
                  <a:lnTo>
                    <a:pt x="88" y="280"/>
                  </a:lnTo>
                  <a:lnTo>
                    <a:pt x="88" y="280"/>
                  </a:lnTo>
                  <a:lnTo>
                    <a:pt x="88" y="272"/>
                  </a:lnTo>
                  <a:lnTo>
                    <a:pt x="88" y="272"/>
                  </a:lnTo>
                  <a:lnTo>
                    <a:pt x="88" y="264"/>
                  </a:lnTo>
                  <a:lnTo>
                    <a:pt x="80" y="248"/>
                  </a:lnTo>
                  <a:lnTo>
                    <a:pt x="80" y="248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64" y="208"/>
                  </a:lnTo>
                  <a:lnTo>
                    <a:pt x="64" y="200"/>
                  </a:lnTo>
                  <a:lnTo>
                    <a:pt x="64" y="184"/>
                  </a:lnTo>
                  <a:lnTo>
                    <a:pt x="64" y="184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2" y="168"/>
                  </a:lnTo>
                  <a:lnTo>
                    <a:pt x="72" y="152"/>
                  </a:lnTo>
                  <a:lnTo>
                    <a:pt x="72" y="144"/>
                  </a:lnTo>
                  <a:lnTo>
                    <a:pt x="72" y="144"/>
                  </a:lnTo>
                  <a:lnTo>
                    <a:pt x="80" y="136"/>
                  </a:lnTo>
                  <a:lnTo>
                    <a:pt x="80" y="104"/>
                  </a:lnTo>
                  <a:lnTo>
                    <a:pt x="80" y="88"/>
                  </a:lnTo>
                  <a:lnTo>
                    <a:pt x="80" y="80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96" y="72"/>
                  </a:lnTo>
                  <a:lnTo>
                    <a:pt x="96" y="80"/>
                  </a:lnTo>
                  <a:lnTo>
                    <a:pt x="112" y="80"/>
                  </a:lnTo>
                  <a:lnTo>
                    <a:pt x="112" y="88"/>
                  </a:lnTo>
                  <a:lnTo>
                    <a:pt x="120" y="96"/>
                  </a:lnTo>
                  <a:lnTo>
                    <a:pt x="128" y="96"/>
                  </a:lnTo>
                  <a:lnTo>
                    <a:pt x="136" y="80"/>
                  </a:lnTo>
                  <a:lnTo>
                    <a:pt x="136" y="7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544" y="64"/>
                  </a:lnTo>
                  <a:lnTo>
                    <a:pt x="544" y="64"/>
                  </a:lnTo>
                  <a:lnTo>
                    <a:pt x="464" y="632"/>
                  </a:lnTo>
                  <a:lnTo>
                    <a:pt x="464" y="632"/>
                  </a:lnTo>
                  <a:lnTo>
                    <a:pt x="296" y="608"/>
                  </a:lnTo>
                  <a:lnTo>
                    <a:pt x="296" y="608"/>
                  </a:lnTo>
                  <a:lnTo>
                    <a:pt x="0" y="440"/>
                  </a:lnTo>
                  <a:lnTo>
                    <a:pt x="0" y="440"/>
                  </a:lnTo>
                  <a:lnTo>
                    <a:pt x="16" y="416"/>
                  </a:lnTo>
                  <a:lnTo>
                    <a:pt x="16" y="416"/>
                  </a:lnTo>
                  <a:lnTo>
                    <a:pt x="24" y="416"/>
                  </a:lnTo>
                  <a:close/>
                </a:path>
              </a:pathLst>
            </a:custGeom>
            <a:solidFill>
              <a:srgbClr val="DDDDDD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>
              <a:outerShdw dist="76200" dir="54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Freeform 39"/>
            <p:cNvSpPr>
              <a:spLocks/>
            </p:cNvSpPr>
            <p:nvPr/>
          </p:nvSpPr>
          <p:spPr bwMode="auto">
            <a:xfrm>
              <a:off x="1451" y="840"/>
              <a:ext cx="480" cy="776"/>
            </a:xfrm>
            <a:custGeom>
              <a:avLst/>
              <a:gdLst>
                <a:gd name="T0" fmla="*/ 208 w 480"/>
                <a:gd name="T1" fmla="*/ 128 h 776"/>
                <a:gd name="T2" fmla="*/ 216 w 480"/>
                <a:gd name="T3" fmla="*/ 160 h 776"/>
                <a:gd name="T4" fmla="*/ 216 w 480"/>
                <a:gd name="T5" fmla="*/ 168 h 776"/>
                <a:gd name="T6" fmla="*/ 208 w 480"/>
                <a:gd name="T7" fmla="*/ 168 h 776"/>
                <a:gd name="T8" fmla="*/ 224 w 480"/>
                <a:gd name="T9" fmla="*/ 184 h 776"/>
                <a:gd name="T10" fmla="*/ 224 w 480"/>
                <a:gd name="T11" fmla="*/ 192 h 776"/>
                <a:gd name="T12" fmla="*/ 248 w 480"/>
                <a:gd name="T13" fmla="*/ 248 h 776"/>
                <a:gd name="T14" fmla="*/ 256 w 480"/>
                <a:gd name="T15" fmla="*/ 248 h 776"/>
                <a:gd name="T16" fmla="*/ 264 w 480"/>
                <a:gd name="T17" fmla="*/ 256 h 776"/>
                <a:gd name="T18" fmla="*/ 272 w 480"/>
                <a:gd name="T19" fmla="*/ 264 h 776"/>
                <a:gd name="T20" fmla="*/ 288 w 480"/>
                <a:gd name="T21" fmla="*/ 272 h 776"/>
                <a:gd name="T22" fmla="*/ 280 w 480"/>
                <a:gd name="T23" fmla="*/ 296 h 776"/>
                <a:gd name="T24" fmla="*/ 272 w 480"/>
                <a:gd name="T25" fmla="*/ 304 h 776"/>
                <a:gd name="T26" fmla="*/ 272 w 480"/>
                <a:gd name="T27" fmla="*/ 320 h 776"/>
                <a:gd name="T28" fmla="*/ 272 w 480"/>
                <a:gd name="T29" fmla="*/ 336 h 776"/>
                <a:gd name="T30" fmla="*/ 264 w 480"/>
                <a:gd name="T31" fmla="*/ 344 h 776"/>
                <a:gd name="T32" fmla="*/ 256 w 480"/>
                <a:gd name="T33" fmla="*/ 368 h 776"/>
                <a:gd name="T34" fmla="*/ 256 w 480"/>
                <a:gd name="T35" fmla="*/ 368 h 776"/>
                <a:gd name="T36" fmla="*/ 264 w 480"/>
                <a:gd name="T37" fmla="*/ 376 h 776"/>
                <a:gd name="T38" fmla="*/ 280 w 480"/>
                <a:gd name="T39" fmla="*/ 384 h 776"/>
                <a:gd name="T40" fmla="*/ 296 w 480"/>
                <a:gd name="T41" fmla="*/ 368 h 776"/>
                <a:gd name="T42" fmla="*/ 304 w 480"/>
                <a:gd name="T43" fmla="*/ 384 h 776"/>
                <a:gd name="T44" fmla="*/ 304 w 480"/>
                <a:gd name="T45" fmla="*/ 408 h 776"/>
                <a:gd name="T46" fmla="*/ 320 w 480"/>
                <a:gd name="T47" fmla="*/ 448 h 776"/>
                <a:gd name="T48" fmla="*/ 320 w 480"/>
                <a:gd name="T49" fmla="*/ 464 h 776"/>
                <a:gd name="T50" fmla="*/ 336 w 480"/>
                <a:gd name="T51" fmla="*/ 480 h 776"/>
                <a:gd name="T52" fmla="*/ 344 w 480"/>
                <a:gd name="T53" fmla="*/ 520 h 776"/>
                <a:gd name="T54" fmla="*/ 360 w 480"/>
                <a:gd name="T55" fmla="*/ 504 h 776"/>
                <a:gd name="T56" fmla="*/ 376 w 480"/>
                <a:gd name="T57" fmla="*/ 512 h 776"/>
                <a:gd name="T58" fmla="*/ 392 w 480"/>
                <a:gd name="T59" fmla="*/ 504 h 776"/>
                <a:gd name="T60" fmla="*/ 400 w 480"/>
                <a:gd name="T61" fmla="*/ 512 h 776"/>
                <a:gd name="T62" fmla="*/ 424 w 480"/>
                <a:gd name="T63" fmla="*/ 504 h 776"/>
                <a:gd name="T64" fmla="*/ 440 w 480"/>
                <a:gd name="T65" fmla="*/ 512 h 776"/>
                <a:gd name="T66" fmla="*/ 456 w 480"/>
                <a:gd name="T67" fmla="*/ 496 h 776"/>
                <a:gd name="T68" fmla="*/ 464 w 480"/>
                <a:gd name="T69" fmla="*/ 496 h 776"/>
                <a:gd name="T70" fmla="*/ 480 w 480"/>
                <a:gd name="T71" fmla="*/ 528 h 776"/>
                <a:gd name="T72" fmla="*/ 224 w 480"/>
                <a:gd name="T73" fmla="*/ 736 h 776"/>
                <a:gd name="T74" fmla="*/ 0 w 480"/>
                <a:gd name="T75" fmla="*/ 688 h 776"/>
                <a:gd name="T76" fmla="*/ 40 w 480"/>
                <a:gd name="T77" fmla="*/ 520 h 776"/>
                <a:gd name="T78" fmla="*/ 56 w 480"/>
                <a:gd name="T79" fmla="*/ 496 h 776"/>
                <a:gd name="T80" fmla="*/ 56 w 480"/>
                <a:gd name="T81" fmla="*/ 480 h 776"/>
                <a:gd name="T82" fmla="*/ 56 w 480"/>
                <a:gd name="T83" fmla="*/ 472 h 776"/>
                <a:gd name="T84" fmla="*/ 40 w 480"/>
                <a:gd name="T85" fmla="*/ 456 h 776"/>
                <a:gd name="T86" fmla="*/ 72 w 480"/>
                <a:gd name="T87" fmla="*/ 408 h 776"/>
                <a:gd name="T88" fmla="*/ 80 w 480"/>
                <a:gd name="T89" fmla="*/ 392 h 776"/>
                <a:gd name="T90" fmla="*/ 120 w 480"/>
                <a:gd name="T91" fmla="*/ 336 h 776"/>
                <a:gd name="T92" fmla="*/ 112 w 480"/>
                <a:gd name="T93" fmla="*/ 320 h 776"/>
                <a:gd name="T94" fmla="*/ 96 w 480"/>
                <a:gd name="T95" fmla="*/ 288 h 776"/>
                <a:gd name="T96" fmla="*/ 96 w 480"/>
                <a:gd name="T97" fmla="*/ 256 h 776"/>
                <a:gd name="T98" fmla="*/ 152 w 480"/>
                <a:gd name="T99" fmla="*/ 0 h 776"/>
                <a:gd name="T100" fmla="*/ 216 w 480"/>
                <a:gd name="T101" fmla="*/ 16 h 7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0"/>
                <a:gd name="T154" fmla="*/ 0 h 776"/>
                <a:gd name="T155" fmla="*/ 480 w 480"/>
                <a:gd name="T156" fmla="*/ 776 h 7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0" h="776">
                  <a:moveTo>
                    <a:pt x="200" y="112"/>
                  </a:moveTo>
                  <a:lnTo>
                    <a:pt x="200" y="112"/>
                  </a:lnTo>
                  <a:lnTo>
                    <a:pt x="208" y="128"/>
                  </a:lnTo>
                  <a:lnTo>
                    <a:pt x="216" y="152"/>
                  </a:lnTo>
                  <a:lnTo>
                    <a:pt x="216" y="160"/>
                  </a:lnTo>
                  <a:lnTo>
                    <a:pt x="208" y="160"/>
                  </a:lnTo>
                  <a:lnTo>
                    <a:pt x="216" y="168"/>
                  </a:lnTo>
                  <a:lnTo>
                    <a:pt x="208" y="168"/>
                  </a:lnTo>
                  <a:lnTo>
                    <a:pt x="208" y="176"/>
                  </a:lnTo>
                  <a:lnTo>
                    <a:pt x="224" y="184"/>
                  </a:lnTo>
                  <a:lnTo>
                    <a:pt x="224" y="192"/>
                  </a:lnTo>
                  <a:lnTo>
                    <a:pt x="240" y="192"/>
                  </a:lnTo>
                  <a:lnTo>
                    <a:pt x="248" y="232"/>
                  </a:lnTo>
                  <a:lnTo>
                    <a:pt x="248" y="248"/>
                  </a:lnTo>
                  <a:lnTo>
                    <a:pt x="256" y="248"/>
                  </a:lnTo>
                  <a:lnTo>
                    <a:pt x="256" y="256"/>
                  </a:lnTo>
                  <a:lnTo>
                    <a:pt x="264" y="256"/>
                  </a:lnTo>
                  <a:lnTo>
                    <a:pt x="272" y="264"/>
                  </a:lnTo>
                  <a:lnTo>
                    <a:pt x="288" y="264"/>
                  </a:lnTo>
                  <a:lnTo>
                    <a:pt x="288" y="272"/>
                  </a:lnTo>
                  <a:lnTo>
                    <a:pt x="280" y="288"/>
                  </a:lnTo>
                  <a:lnTo>
                    <a:pt x="280" y="296"/>
                  </a:lnTo>
                  <a:lnTo>
                    <a:pt x="272" y="304"/>
                  </a:lnTo>
                  <a:lnTo>
                    <a:pt x="272" y="312"/>
                  </a:lnTo>
                  <a:lnTo>
                    <a:pt x="272" y="320"/>
                  </a:lnTo>
                  <a:lnTo>
                    <a:pt x="264" y="328"/>
                  </a:lnTo>
                  <a:lnTo>
                    <a:pt x="272" y="336"/>
                  </a:lnTo>
                  <a:lnTo>
                    <a:pt x="264" y="344"/>
                  </a:lnTo>
                  <a:lnTo>
                    <a:pt x="256" y="344"/>
                  </a:lnTo>
                  <a:lnTo>
                    <a:pt x="256" y="360"/>
                  </a:lnTo>
                  <a:lnTo>
                    <a:pt x="256" y="368"/>
                  </a:lnTo>
                  <a:lnTo>
                    <a:pt x="256" y="376"/>
                  </a:lnTo>
                  <a:lnTo>
                    <a:pt x="264" y="376"/>
                  </a:lnTo>
                  <a:lnTo>
                    <a:pt x="264" y="384"/>
                  </a:lnTo>
                  <a:lnTo>
                    <a:pt x="280" y="384"/>
                  </a:lnTo>
                  <a:lnTo>
                    <a:pt x="296" y="368"/>
                  </a:lnTo>
                  <a:lnTo>
                    <a:pt x="304" y="368"/>
                  </a:lnTo>
                  <a:lnTo>
                    <a:pt x="304" y="384"/>
                  </a:lnTo>
                  <a:lnTo>
                    <a:pt x="304" y="392"/>
                  </a:lnTo>
                  <a:lnTo>
                    <a:pt x="304" y="408"/>
                  </a:lnTo>
                  <a:lnTo>
                    <a:pt x="312" y="424"/>
                  </a:lnTo>
                  <a:lnTo>
                    <a:pt x="320" y="440"/>
                  </a:lnTo>
                  <a:lnTo>
                    <a:pt x="320" y="448"/>
                  </a:lnTo>
                  <a:lnTo>
                    <a:pt x="312" y="448"/>
                  </a:lnTo>
                  <a:lnTo>
                    <a:pt x="312" y="456"/>
                  </a:lnTo>
                  <a:lnTo>
                    <a:pt x="320" y="464"/>
                  </a:lnTo>
                  <a:lnTo>
                    <a:pt x="328" y="464"/>
                  </a:lnTo>
                  <a:lnTo>
                    <a:pt x="336" y="480"/>
                  </a:lnTo>
                  <a:lnTo>
                    <a:pt x="336" y="488"/>
                  </a:lnTo>
                  <a:lnTo>
                    <a:pt x="344" y="512"/>
                  </a:lnTo>
                  <a:lnTo>
                    <a:pt x="344" y="520"/>
                  </a:lnTo>
                  <a:lnTo>
                    <a:pt x="352" y="520"/>
                  </a:lnTo>
                  <a:lnTo>
                    <a:pt x="352" y="512"/>
                  </a:lnTo>
                  <a:lnTo>
                    <a:pt x="360" y="504"/>
                  </a:lnTo>
                  <a:lnTo>
                    <a:pt x="368" y="504"/>
                  </a:lnTo>
                  <a:lnTo>
                    <a:pt x="376" y="512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00" y="504"/>
                  </a:lnTo>
                  <a:lnTo>
                    <a:pt x="400" y="512"/>
                  </a:lnTo>
                  <a:lnTo>
                    <a:pt x="408" y="512"/>
                  </a:lnTo>
                  <a:lnTo>
                    <a:pt x="424" y="504"/>
                  </a:lnTo>
                  <a:lnTo>
                    <a:pt x="432" y="512"/>
                  </a:lnTo>
                  <a:lnTo>
                    <a:pt x="440" y="512"/>
                  </a:lnTo>
                  <a:lnTo>
                    <a:pt x="448" y="512"/>
                  </a:lnTo>
                  <a:lnTo>
                    <a:pt x="456" y="496"/>
                  </a:lnTo>
                  <a:lnTo>
                    <a:pt x="464" y="496"/>
                  </a:lnTo>
                  <a:lnTo>
                    <a:pt x="472" y="512"/>
                  </a:lnTo>
                  <a:lnTo>
                    <a:pt x="480" y="528"/>
                  </a:lnTo>
                  <a:lnTo>
                    <a:pt x="440" y="776"/>
                  </a:lnTo>
                  <a:lnTo>
                    <a:pt x="224" y="736"/>
                  </a:lnTo>
                  <a:lnTo>
                    <a:pt x="176" y="728"/>
                  </a:lnTo>
                  <a:lnTo>
                    <a:pt x="72" y="704"/>
                  </a:lnTo>
                  <a:lnTo>
                    <a:pt x="0" y="688"/>
                  </a:lnTo>
                  <a:lnTo>
                    <a:pt x="40" y="536"/>
                  </a:lnTo>
                  <a:lnTo>
                    <a:pt x="40" y="520"/>
                  </a:lnTo>
                  <a:lnTo>
                    <a:pt x="56" y="496"/>
                  </a:lnTo>
                  <a:lnTo>
                    <a:pt x="56" y="488"/>
                  </a:lnTo>
                  <a:lnTo>
                    <a:pt x="56" y="480"/>
                  </a:lnTo>
                  <a:lnTo>
                    <a:pt x="56" y="472"/>
                  </a:lnTo>
                  <a:lnTo>
                    <a:pt x="40" y="464"/>
                  </a:lnTo>
                  <a:lnTo>
                    <a:pt x="40" y="456"/>
                  </a:lnTo>
                  <a:lnTo>
                    <a:pt x="48" y="448"/>
                  </a:lnTo>
                  <a:lnTo>
                    <a:pt x="48" y="432"/>
                  </a:lnTo>
                  <a:lnTo>
                    <a:pt x="72" y="408"/>
                  </a:lnTo>
                  <a:lnTo>
                    <a:pt x="80" y="400"/>
                  </a:lnTo>
                  <a:lnTo>
                    <a:pt x="80" y="392"/>
                  </a:lnTo>
                  <a:lnTo>
                    <a:pt x="120" y="344"/>
                  </a:lnTo>
                  <a:lnTo>
                    <a:pt x="120" y="336"/>
                  </a:lnTo>
                  <a:lnTo>
                    <a:pt x="120" y="328"/>
                  </a:lnTo>
                  <a:lnTo>
                    <a:pt x="112" y="320"/>
                  </a:lnTo>
                  <a:lnTo>
                    <a:pt x="96" y="296"/>
                  </a:lnTo>
                  <a:lnTo>
                    <a:pt x="96" y="288"/>
                  </a:lnTo>
                  <a:lnTo>
                    <a:pt x="104" y="280"/>
                  </a:lnTo>
                  <a:lnTo>
                    <a:pt x="104" y="272"/>
                  </a:lnTo>
                  <a:lnTo>
                    <a:pt x="96" y="256"/>
                  </a:lnTo>
                  <a:lnTo>
                    <a:pt x="104" y="248"/>
                  </a:lnTo>
                  <a:lnTo>
                    <a:pt x="152" y="0"/>
                  </a:lnTo>
                  <a:lnTo>
                    <a:pt x="216" y="16"/>
                  </a:lnTo>
                  <a:lnTo>
                    <a:pt x="200" y="112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5" name="Freeform 40"/>
            <p:cNvSpPr>
              <a:spLocks/>
            </p:cNvSpPr>
            <p:nvPr/>
          </p:nvSpPr>
          <p:spPr bwMode="auto">
            <a:xfrm>
              <a:off x="1875" y="1312"/>
              <a:ext cx="560" cy="464"/>
            </a:xfrm>
            <a:custGeom>
              <a:avLst/>
              <a:gdLst>
                <a:gd name="T0" fmla="*/ 144 w 560"/>
                <a:gd name="T1" fmla="*/ 424 h 464"/>
                <a:gd name="T2" fmla="*/ 32 w 560"/>
                <a:gd name="T3" fmla="*/ 408 h 464"/>
                <a:gd name="T4" fmla="*/ 0 w 560"/>
                <a:gd name="T5" fmla="*/ 400 h 464"/>
                <a:gd name="T6" fmla="*/ 0 w 560"/>
                <a:gd name="T7" fmla="*/ 400 h 464"/>
                <a:gd name="T8" fmla="*/ 16 w 560"/>
                <a:gd name="T9" fmla="*/ 304 h 464"/>
                <a:gd name="T10" fmla="*/ 56 w 560"/>
                <a:gd name="T11" fmla="*/ 56 h 464"/>
                <a:gd name="T12" fmla="*/ 64 w 560"/>
                <a:gd name="T13" fmla="*/ 0 h 464"/>
                <a:gd name="T14" fmla="*/ 64 w 560"/>
                <a:gd name="T15" fmla="*/ 0 h 464"/>
                <a:gd name="T16" fmla="*/ 144 w 560"/>
                <a:gd name="T17" fmla="*/ 16 h 464"/>
                <a:gd name="T18" fmla="*/ 344 w 560"/>
                <a:gd name="T19" fmla="*/ 40 h 464"/>
                <a:gd name="T20" fmla="*/ 560 w 560"/>
                <a:gd name="T21" fmla="*/ 64 h 464"/>
                <a:gd name="T22" fmla="*/ 560 w 560"/>
                <a:gd name="T23" fmla="*/ 64 h 464"/>
                <a:gd name="T24" fmla="*/ 544 w 560"/>
                <a:gd name="T25" fmla="*/ 264 h 464"/>
                <a:gd name="T26" fmla="*/ 520 w 560"/>
                <a:gd name="T27" fmla="*/ 464 h 464"/>
                <a:gd name="T28" fmla="*/ 520 w 560"/>
                <a:gd name="T29" fmla="*/ 464 h 464"/>
                <a:gd name="T30" fmla="*/ 480 w 560"/>
                <a:gd name="T31" fmla="*/ 464 h 464"/>
                <a:gd name="T32" fmla="*/ 344 w 560"/>
                <a:gd name="T33" fmla="*/ 448 h 464"/>
                <a:gd name="T34" fmla="*/ 160 w 560"/>
                <a:gd name="T35" fmla="*/ 424 h 464"/>
                <a:gd name="T36" fmla="*/ 144 w 560"/>
                <a:gd name="T37" fmla="*/ 424 h 4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0"/>
                <a:gd name="T58" fmla="*/ 0 h 464"/>
                <a:gd name="T59" fmla="*/ 560 w 560"/>
                <a:gd name="T60" fmla="*/ 464 h 4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0" h="464">
                  <a:moveTo>
                    <a:pt x="144" y="424"/>
                  </a:moveTo>
                  <a:lnTo>
                    <a:pt x="32" y="408"/>
                  </a:lnTo>
                  <a:lnTo>
                    <a:pt x="0" y="400"/>
                  </a:lnTo>
                  <a:lnTo>
                    <a:pt x="16" y="304"/>
                  </a:lnTo>
                  <a:lnTo>
                    <a:pt x="56" y="56"/>
                  </a:lnTo>
                  <a:lnTo>
                    <a:pt x="64" y="0"/>
                  </a:lnTo>
                  <a:lnTo>
                    <a:pt x="144" y="16"/>
                  </a:lnTo>
                  <a:lnTo>
                    <a:pt x="344" y="40"/>
                  </a:lnTo>
                  <a:lnTo>
                    <a:pt x="560" y="64"/>
                  </a:lnTo>
                  <a:lnTo>
                    <a:pt x="544" y="264"/>
                  </a:lnTo>
                  <a:lnTo>
                    <a:pt x="520" y="464"/>
                  </a:lnTo>
                  <a:lnTo>
                    <a:pt x="480" y="464"/>
                  </a:lnTo>
                  <a:lnTo>
                    <a:pt x="344" y="448"/>
                  </a:lnTo>
                  <a:lnTo>
                    <a:pt x="160" y="424"/>
                  </a:lnTo>
                  <a:lnTo>
                    <a:pt x="144" y="424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6" name="Freeform 41"/>
            <p:cNvSpPr>
              <a:spLocks/>
            </p:cNvSpPr>
            <p:nvPr/>
          </p:nvSpPr>
          <p:spPr bwMode="auto">
            <a:xfrm>
              <a:off x="1891" y="2144"/>
              <a:ext cx="560" cy="582"/>
            </a:xfrm>
            <a:custGeom>
              <a:avLst/>
              <a:gdLst/>
              <a:ahLst/>
              <a:cxnLst>
                <a:cxn ang="0">
                  <a:pos x="80" y="536"/>
                </a:cxn>
                <a:cxn ang="0">
                  <a:pos x="80" y="536"/>
                </a:cxn>
                <a:cxn ang="0">
                  <a:pos x="216" y="552"/>
                </a:cxn>
                <a:cxn ang="0">
                  <a:pos x="216" y="552"/>
                </a:cxn>
                <a:cxn ang="0">
                  <a:pos x="216" y="544"/>
                </a:cxn>
                <a:cxn ang="0">
                  <a:pos x="216" y="544"/>
                </a:cxn>
                <a:cxn ang="0">
                  <a:pos x="216" y="528"/>
                </a:cxn>
                <a:cxn ang="0">
                  <a:pos x="216" y="528"/>
                </a:cxn>
                <a:cxn ang="0">
                  <a:pos x="520" y="560"/>
                </a:cxn>
                <a:cxn ang="0">
                  <a:pos x="520" y="560"/>
                </a:cxn>
                <a:cxn ang="0">
                  <a:pos x="552" y="96"/>
                </a:cxn>
                <a:cxn ang="0">
                  <a:pos x="560" y="48"/>
                </a:cxn>
                <a:cxn ang="0">
                  <a:pos x="560" y="48"/>
                </a:cxn>
                <a:cxn ang="0">
                  <a:pos x="512" y="48"/>
                </a:cxn>
                <a:cxn ang="0">
                  <a:pos x="328" y="32"/>
                </a:cxn>
                <a:cxn ang="0">
                  <a:pos x="128" y="8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0" y="568"/>
                </a:cxn>
                <a:cxn ang="0">
                  <a:pos x="0" y="568"/>
                </a:cxn>
                <a:cxn ang="0">
                  <a:pos x="72" y="584"/>
                </a:cxn>
                <a:cxn ang="0">
                  <a:pos x="72" y="584"/>
                </a:cxn>
                <a:cxn ang="0">
                  <a:pos x="80" y="536"/>
                </a:cxn>
              </a:cxnLst>
              <a:rect l="0" t="0" r="r" b="b"/>
              <a:pathLst>
                <a:path w="560" h="584">
                  <a:moveTo>
                    <a:pt x="80" y="536"/>
                  </a:moveTo>
                  <a:lnTo>
                    <a:pt x="80" y="536"/>
                  </a:lnTo>
                  <a:lnTo>
                    <a:pt x="216" y="552"/>
                  </a:lnTo>
                  <a:lnTo>
                    <a:pt x="216" y="552"/>
                  </a:lnTo>
                  <a:lnTo>
                    <a:pt x="216" y="544"/>
                  </a:lnTo>
                  <a:lnTo>
                    <a:pt x="216" y="544"/>
                  </a:lnTo>
                  <a:lnTo>
                    <a:pt x="216" y="528"/>
                  </a:lnTo>
                  <a:lnTo>
                    <a:pt x="216" y="528"/>
                  </a:lnTo>
                  <a:lnTo>
                    <a:pt x="520" y="560"/>
                  </a:lnTo>
                  <a:lnTo>
                    <a:pt x="520" y="560"/>
                  </a:lnTo>
                  <a:lnTo>
                    <a:pt x="552" y="96"/>
                  </a:lnTo>
                  <a:lnTo>
                    <a:pt x="560" y="48"/>
                  </a:lnTo>
                  <a:lnTo>
                    <a:pt x="560" y="48"/>
                  </a:lnTo>
                  <a:lnTo>
                    <a:pt x="512" y="48"/>
                  </a:lnTo>
                  <a:lnTo>
                    <a:pt x="328" y="32"/>
                  </a:lnTo>
                  <a:lnTo>
                    <a:pt x="128" y="8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0" y="568"/>
                  </a:lnTo>
                  <a:lnTo>
                    <a:pt x="0" y="568"/>
                  </a:lnTo>
                  <a:lnTo>
                    <a:pt x="72" y="584"/>
                  </a:lnTo>
                  <a:lnTo>
                    <a:pt x="72" y="584"/>
                  </a:lnTo>
                  <a:lnTo>
                    <a:pt x="80" y="536"/>
                  </a:lnTo>
                  <a:close/>
                </a:path>
              </a:pathLst>
            </a:custGeom>
            <a:solidFill>
              <a:srgbClr val="DDDDDD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>
              <a:outerShdw dist="76200" dir="54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Freeform 42"/>
            <p:cNvSpPr>
              <a:spLocks/>
            </p:cNvSpPr>
            <p:nvPr/>
          </p:nvSpPr>
          <p:spPr bwMode="auto">
            <a:xfrm>
              <a:off x="1651" y="856"/>
              <a:ext cx="816" cy="520"/>
            </a:xfrm>
            <a:custGeom>
              <a:avLst/>
              <a:gdLst>
                <a:gd name="T0" fmla="*/ 568 w 816"/>
                <a:gd name="T1" fmla="*/ 496 h 520"/>
                <a:gd name="T2" fmla="*/ 784 w 816"/>
                <a:gd name="T3" fmla="*/ 520 h 520"/>
                <a:gd name="T4" fmla="*/ 816 w 816"/>
                <a:gd name="T5" fmla="*/ 112 h 520"/>
                <a:gd name="T6" fmla="*/ 328 w 816"/>
                <a:gd name="T7" fmla="*/ 56 h 520"/>
                <a:gd name="T8" fmla="*/ 16 w 816"/>
                <a:gd name="T9" fmla="*/ 0 h 520"/>
                <a:gd name="T10" fmla="*/ 0 w 816"/>
                <a:gd name="T11" fmla="*/ 96 h 520"/>
                <a:gd name="T12" fmla="*/ 8 w 816"/>
                <a:gd name="T13" fmla="*/ 112 h 520"/>
                <a:gd name="T14" fmla="*/ 16 w 816"/>
                <a:gd name="T15" fmla="*/ 144 h 520"/>
                <a:gd name="T16" fmla="*/ 8 w 816"/>
                <a:gd name="T17" fmla="*/ 144 h 520"/>
                <a:gd name="T18" fmla="*/ 16 w 816"/>
                <a:gd name="T19" fmla="*/ 152 h 520"/>
                <a:gd name="T20" fmla="*/ 8 w 816"/>
                <a:gd name="T21" fmla="*/ 152 h 520"/>
                <a:gd name="T22" fmla="*/ 8 w 816"/>
                <a:gd name="T23" fmla="*/ 160 h 520"/>
                <a:gd name="T24" fmla="*/ 24 w 816"/>
                <a:gd name="T25" fmla="*/ 168 h 520"/>
                <a:gd name="T26" fmla="*/ 24 w 816"/>
                <a:gd name="T27" fmla="*/ 176 h 520"/>
                <a:gd name="T28" fmla="*/ 40 w 816"/>
                <a:gd name="T29" fmla="*/ 176 h 520"/>
                <a:gd name="T30" fmla="*/ 48 w 816"/>
                <a:gd name="T31" fmla="*/ 232 h 520"/>
                <a:gd name="T32" fmla="*/ 56 w 816"/>
                <a:gd name="T33" fmla="*/ 232 h 520"/>
                <a:gd name="T34" fmla="*/ 56 w 816"/>
                <a:gd name="T35" fmla="*/ 240 h 520"/>
                <a:gd name="T36" fmla="*/ 64 w 816"/>
                <a:gd name="T37" fmla="*/ 240 h 520"/>
                <a:gd name="T38" fmla="*/ 72 w 816"/>
                <a:gd name="T39" fmla="*/ 248 h 520"/>
                <a:gd name="T40" fmla="*/ 72 w 816"/>
                <a:gd name="T41" fmla="*/ 248 h 520"/>
                <a:gd name="T42" fmla="*/ 88 w 816"/>
                <a:gd name="T43" fmla="*/ 256 h 520"/>
                <a:gd name="T44" fmla="*/ 80 w 816"/>
                <a:gd name="T45" fmla="*/ 272 h 520"/>
                <a:gd name="T46" fmla="*/ 80 w 816"/>
                <a:gd name="T47" fmla="*/ 280 h 520"/>
                <a:gd name="T48" fmla="*/ 72 w 816"/>
                <a:gd name="T49" fmla="*/ 288 h 520"/>
                <a:gd name="T50" fmla="*/ 72 w 816"/>
                <a:gd name="T51" fmla="*/ 296 h 520"/>
                <a:gd name="T52" fmla="*/ 72 w 816"/>
                <a:gd name="T53" fmla="*/ 304 h 520"/>
                <a:gd name="T54" fmla="*/ 72 w 816"/>
                <a:gd name="T55" fmla="*/ 320 h 520"/>
                <a:gd name="T56" fmla="*/ 64 w 816"/>
                <a:gd name="T57" fmla="*/ 328 h 520"/>
                <a:gd name="T58" fmla="*/ 56 w 816"/>
                <a:gd name="T59" fmla="*/ 328 h 520"/>
                <a:gd name="T60" fmla="*/ 56 w 816"/>
                <a:gd name="T61" fmla="*/ 352 h 520"/>
                <a:gd name="T62" fmla="*/ 56 w 816"/>
                <a:gd name="T63" fmla="*/ 352 h 520"/>
                <a:gd name="T64" fmla="*/ 56 w 816"/>
                <a:gd name="T65" fmla="*/ 360 h 520"/>
                <a:gd name="T66" fmla="*/ 64 w 816"/>
                <a:gd name="T67" fmla="*/ 360 h 520"/>
                <a:gd name="T68" fmla="*/ 64 w 816"/>
                <a:gd name="T69" fmla="*/ 368 h 520"/>
                <a:gd name="T70" fmla="*/ 80 w 816"/>
                <a:gd name="T71" fmla="*/ 368 h 520"/>
                <a:gd name="T72" fmla="*/ 96 w 816"/>
                <a:gd name="T73" fmla="*/ 352 h 520"/>
                <a:gd name="T74" fmla="*/ 104 w 816"/>
                <a:gd name="T75" fmla="*/ 352 h 520"/>
                <a:gd name="T76" fmla="*/ 104 w 816"/>
                <a:gd name="T77" fmla="*/ 368 h 520"/>
                <a:gd name="T78" fmla="*/ 104 w 816"/>
                <a:gd name="T79" fmla="*/ 392 h 520"/>
                <a:gd name="T80" fmla="*/ 120 w 816"/>
                <a:gd name="T81" fmla="*/ 424 h 520"/>
                <a:gd name="T82" fmla="*/ 112 w 816"/>
                <a:gd name="T83" fmla="*/ 432 h 520"/>
                <a:gd name="T84" fmla="*/ 120 w 816"/>
                <a:gd name="T85" fmla="*/ 448 h 520"/>
                <a:gd name="T86" fmla="*/ 136 w 816"/>
                <a:gd name="T87" fmla="*/ 464 h 520"/>
                <a:gd name="T88" fmla="*/ 136 w 816"/>
                <a:gd name="T89" fmla="*/ 472 h 520"/>
                <a:gd name="T90" fmla="*/ 144 w 816"/>
                <a:gd name="T91" fmla="*/ 504 h 520"/>
                <a:gd name="T92" fmla="*/ 152 w 816"/>
                <a:gd name="T93" fmla="*/ 496 h 520"/>
                <a:gd name="T94" fmla="*/ 168 w 816"/>
                <a:gd name="T95" fmla="*/ 488 h 520"/>
                <a:gd name="T96" fmla="*/ 176 w 816"/>
                <a:gd name="T97" fmla="*/ 496 h 520"/>
                <a:gd name="T98" fmla="*/ 192 w 816"/>
                <a:gd name="T99" fmla="*/ 488 h 520"/>
                <a:gd name="T100" fmla="*/ 200 w 816"/>
                <a:gd name="T101" fmla="*/ 488 h 520"/>
                <a:gd name="T102" fmla="*/ 200 w 816"/>
                <a:gd name="T103" fmla="*/ 496 h 520"/>
                <a:gd name="T104" fmla="*/ 224 w 816"/>
                <a:gd name="T105" fmla="*/ 488 h 520"/>
                <a:gd name="T106" fmla="*/ 232 w 816"/>
                <a:gd name="T107" fmla="*/ 496 h 520"/>
                <a:gd name="T108" fmla="*/ 240 w 816"/>
                <a:gd name="T109" fmla="*/ 496 h 520"/>
                <a:gd name="T110" fmla="*/ 248 w 816"/>
                <a:gd name="T111" fmla="*/ 496 h 520"/>
                <a:gd name="T112" fmla="*/ 256 w 816"/>
                <a:gd name="T113" fmla="*/ 480 h 520"/>
                <a:gd name="T114" fmla="*/ 264 w 816"/>
                <a:gd name="T115" fmla="*/ 480 h 520"/>
                <a:gd name="T116" fmla="*/ 280 w 816"/>
                <a:gd name="T117" fmla="*/ 512 h 520"/>
                <a:gd name="T118" fmla="*/ 288 w 816"/>
                <a:gd name="T119" fmla="*/ 456 h 520"/>
                <a:gd name="T120" fmla="*/ 368 w 816"/>
                <a:gd name="T121" fmla="*/ 472 h 5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16"/>
                <a:gd name="T184" fmla="*/ 0 h 520"/>
                <a:gd name="T185" fmla="*/ 816 w 816"/>
                <a:gd name="T186" fmla="*/ 520 h 5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16" h="520">
                  <a:moveTo>
                    <a:pt x="368" y="472"/>
                  </a:moveTo>
                  <a:lnTo>
                    <a:pt x="568" y="496"/>
                  </a:lnTo>
                  <a:lnTo>
                    <a:pt x="784" y="520"/>
                  </a:lnTo>
                  <a:lnTo>
                    <a:pt x="816" y="112"/>
                  </a:lnTo>
                  <a:lnTo>
                    <a:pt x="696" y="112"/>
                  </a:lnTo>
                  <a:lnTo>
                    <a:pt x="328" y="56"/>
                  </a:lnTo>
                  <a:lnTo>
                    <a:pt x="88" y="16"/>
                  </a:lnTo>
                  <a:lnTo>
                    <a:pt x="16" y="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44"/>
                  </a:lnTo>
                  <a:lnTo>
                    <a:pt x="8" y="144"/>
                  </a:lnTo>
                  <a:lnTo>
                    <a:pt x="16" y="152"/>
                  </a:lnTo>
                  <a:lnTo>
                    <a:pt x="8" y="152"/>
                  </a:lnTo>
                  <a:lnTo>
                    <a:pt x="8" y="160"/>
                  </a:lnTo>
                  <a:lnTo>
                    <a:pt x="24" y="168"/>
                  </a:lnTo>
                  <a:lnTo>
                    <a:pt x="24" y="176"/>
                  </a:lnTo>
                  <a:lnTo>
                    <a:pt x="40" y="176"/>
                  </a:lnTo>
                  <a:lnTo>
                    <a:pt x="48" y="216"/>
                  </a:lnTo>
                  <a:lnTo>
                    <a:pt x="48" y="232"/>
                  </a:lnTo>
                  <a:lnTo>
                    <a:pt x="56" y="232"/>
                  </a:lnTo>
                  <a:lnTo>
                    <a:pt x="56" y="240"/>
                  </a:lnTo>
                  <a:lnTo>
                    <a:pt x="64" y="240"/>
                  </a:lnTo>
                  <a:lnTo>
                    <a:pt x="72" y="248"/>
                  </a:lnTo>
                  <a:lnTo>
                    <a:pt x="88" y="248"/>
                  </a:lnTo>
                  <a:lnTo>
                    <a:pt x="88" y="256"/>
                  </a:lnTo>
                  <a:lnTo>
                    <a:pt x="80" y="272"/>
                  </a:lnTo>
                  <a:lnTo>
                    <a:pt x="80" y="280"/>
                  </a:lnTo>
                  <a:lnTo>
                    <a:pt x="72" y="288"/>
                  </a:lnTo>
                  <a:lnTo>
                    <a:pt x="72" y="296"/>
                  </a:lnTo>
                  <a:lnTo>
                    <a:pt x="72" y="304"/>
                  </a:lnTo>
                  <a:lnTo>
                    <a:pt x="64" y="312"/>
                  </a:lnTo>
                  <a:lnTo>
                    <a:pt x="72" y="320"/>
                  </a:lnTo>
                  <a:lnTo>
                    <a:pt x="64" y="328"/>
                  </a:lnTo>
                  <a:lnTo>
                    <a:pt x="56" y="328"/>
                  </a:lnTo>
                  <a:lnTo>
                    <a:pt x="56" y="344"/>
                  </a:lnTo>
                  <a:lnTo>
                    <a:pt x="56" y="352"/>
                  </a:lnTo>
                  <a:lnTo>
                    <a:pt x="56" y="360"/>
                  </a:lnTo>
                  <a:lnTo>
                    <a:pt x="64" y="360"/>
                  </a:lnTo>
                  <a:lnTo>
                    <a:pt x="64" y="368"/>
                  </a:lnTo>
                  <a:lnTo>
                    <a:pt x="80" y="368"/>
                  </a:lnTo>
                  <a:lnTo>
                    <a:pt x="96" y="352"/>
                  </a:lnTo>
                  <a:lnTo>
                    <a:pt x="104" y="352"/>
                  </a:lnTo>
                  <a:lnTo>
                    <a:pt x="104" y="368"/>
                  </a:lnTo>
                  <a:lnTo>
                    <a:pt x="104" y="376"/>
                  </a:lnTo>
                  <a:lnTo>
                    <a:pt x="104" y="392"/>
                  </a:lnTo>
                  <a:lnTo>
                    <a:pt x="112" y="408"/>
                  </a:lnTo>
                  <a:lnTo>
                    <a:pt x="120" y="424"/>
                  </a:lnTo>
                  <a:lnTo>
                    <a:pt x="120" y="432"/>
                  </a:lnTo>
                  <a:lnTo>
                    <a:pt x="112" y="432"/>
                  </a:lnTo>
                  <a:lnTo>
                    <a:pt x="112" y="440"/>
                  </a:lnTo>
                  <a:lnTo>
                    <a:pt x="120" y="448"/>
                  </a:lnTo>
                  <a:lnTo>
                    <a:pt x="128" y="448"/>
                  </a:lnTo>
                  <a:lnTo>
                    <a:pt x="136" y="464"/>
                  </a:lnTo>
                  <a:lnTo>
                    <a:pt x="136" y="472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52" y="504"/>
                  </a:lnTo>
                  <a:lnTo>
                    <a:pt x="152" y="496"/>
                  </a:lnTo>
                  <a:lnTo>
                    <a:pt x="160" y="488"/>
                  </a:lnTo>
                  <a:lnTo>
                    <a:pt x="168" y="488"/>
                  </a:lnTo>
                  <a:lnTo>
                    <a:pt x="176" y="496"/>
                  </a:lnTo>
                  <a:lnTo>
                    <a:pt x="184" y="496"/>
                  </a:lnTo>
                  <a:lnTo>
                    <a:pt x="192" y="488"/>
                  </a:lnTo>
                  <a:lnTo>
                    <a:pt x="200" y="488"/>
                  </a:lnTo>
                  <a:lnTo>
                    <a:pt x="200" y="496"/>
                  </a:lnTo>
                  <a:lnTo>
                    <a:pt x="208" y="496"/>
                  </a:lnTo>
                  <a:lnTo>
                    <a:pt x="224" y="488"/>
                  </a:lnTo>
                  <a:lnTo>
                    <a:pt x="232" y="496"/>
                  </a:lnTo>
                  <a:lnTo>
                    <a:pt x="240" y="496"/>
                  </a:lnTo>
                  <a:lnTo>
                    <a:pt x="248" y="496"/>
                  </a:lnTo>
                  <a:lnTo>
                    <a:pt x="256" y="480"/>
                  </a:lnTo>
                  <a:lnTo>
                    <a:pt x="264" y="480"/>
                  </a:lnTo>
                  <a:lnTo>
                    <a:pt x="272" y="496"/>
                  </a:lnTo>
                  <a:lnTo>
                    <a:pt x="280" y="512"/>
                  </a:lnTo>
                  <a:lnTo>
                    <a:pt x="288" y="456"/>
                  </a:lnTo>
                  <a:lnTo>
                    <a:pt x="368" y="472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8" name="Freeform 43"/>
            <p:cNvSpPr>
              <a:spLocks/>
            </p:cNvSpPr>
            <p:nvPr/>
          </p:nvSpPr>
          <p:spPr bwMode="auto">
            <a:xfrm>
              <a:off x="1971" y="1736"/>
              <a:ext cx="584" cy="464"/>
            </a:xfrm>
            <a:custGeom>
              <a:avLst/>
              <a:gdLst>
                <a:gd name="T0" fmla="*/ 432 w 584"/>
                <a:gd name="T1" fmla="*/ 456 h 464"/>
                <a:gd name="T2" fmla="*/ 248 w 584"/>
                <a:gd name="T3" fmla="*/ 440 h 464"/>
                <a:gd name="T4" fmla="*/ 48 w 584"/>
                <a:gd name="T5" fmla="*/ 416 h 464"/>
                <a:gd name="T6" fmla="*/ 0 w 584"/>
                <a:gd name="T7" fmla="*/ 408 h 464"/>
                <a:gd name="T8" fmla="*/ 0 w 584"/>
                <a:gd name="T9" fmla="*/ 408 h 464"/>
                <a:gd name="T10" fmla="*/ 56 w 584"/>
                <a:gd name="T11" fmla="*/ 0 h 464"/>
                <a:gd name="T12" fmla="*/ 56 w 584"/>
                <a:gd name="T13" fmla="*/ 0 h 464"/>
                <a:gd name="T14" fmla="*/ 248 w 584"/>
                <a:gd name="T15" fmla="*/ 24 h 464"/>
                <a:gd name="T16" fmla="*/ 384 w 584"/>
                <a:gd name="T17" fmla="*/ 40 h 464"/>
                <a:gd name="T18" fmla="*/ 424 w 584"/>
                <a:gd name="T19" fmla="*/ 40 h 464"/>
                <a:gd name="T20" fmla="*/ 424 w 584"/>
                <a:gd name="T21" fmla="*/ 40 h 464"/>
                <a:gd name="T22" fmla="*/ 584 w 584"/>
                <a:gd name="T23" fmla="*/ 56 h 464"/>
                <a:gd name="T24" fmla="*/ 584 w 584"/>
                <a:gd name="T25" fmla="*/ 56 h 464"/>
                <a:gd name="T26" fmla="*/ 576 w 584"/>
                <a:gd name="T27" fmla="*/ 152 h 464"/>
                <a:gd name="T28" fmla="*/ 552 w 584"/>
                <a:gd name="T29" fmla="*/ 464 h 464"/>
                <a:gd name="T30" fmla="*/ 552 w 584"/>
                <a:gd name="T31" fmla="*/ 464 h 464"/>
                <a:gd name="T32" fmla="*/ 480 w 584"/>
                <a:gd name="T33" fmla="*/ 456 h 464"/>
                <a:gd name="T34" fmla="*/ 432 w 584"/>
                <a:gd name="T35" fmla="*/ 456 h 4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4"/>
                <a:gd name="T55" fmla="*/ 0 h 464"/>
                <a:gd name="T56" fmla="*/ 584 w 584"/>
                <a:gd name="T57" fmla="*/ 464 h 4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4" h="464">
                  <a:moveTo>
                    <a:pt x="432" y="456"/>
                  </a:moveTo>
                  <a:lnTo>
                    <a:pt x="248" y="440"/>
                  </a:lnTo>
                  <a:lnTo>
                    <a:pt x="48" y="416"/>
                  </a:lnTo>
                  <a:lnTo>
                    <a:pt x="0" y="408"/>
                  </a:lnTo>
                  <a:lnTo>
                    <a:pt x="56" y="0"/>
                  </a:lnTo>
                  <a:lnTo>
                    <a:pt x="248" y="24"/>
                  </a:lnTo>
                  <a:lnTo>
                    <a:pt x="384" y="40"/>
                  </a:lnTo>
                  <a:lnTo>
                    <a:pt x="424" y="40"/>
                  </a:lnTo>
                  <a:lnTo>
                    <a:pt x="584" y="56"/>
                  </a:lnTo>
                  <a:lnTo>
                    <a:pt x="576" y="152"/>
                  </a:lnTo>
                  <a:lnTo>
                    <a:pt x="552" y="464"/>
                  </a:lnTo>
                  <a:lnTo>
                    <a:pt x="480" y="456"/>
                  </a:lnTo>
                  <a:lnTo>
                    <a:pt x="432" y="456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9" name="Freeform 44"/>
            <p:cNvSpPr>
              <a:spLocks/>
            </p:cNvSpPr>
            <p:nvPr/>
          </p:nvSpPr>
          <p:spPr bwMode="auto">
            <a:xfrm>
              <a:off x="2443" y="968"/>
              <a:ext cx="529" cy="336"/>
            </a:xfrm>
            <a:custGeom>
              <a:avLst/>
              <a:gdLst>
                <a:gd name="T0" fmla="*/ 0 w 529"/>
                <a:gd name="T1" fmla="*/ 312 h 336"/>
                <a:gd name="T2" fmla="*/ 0 w 529"/>
                <a:gd name="T3" fmla="*/ 304 h 336"/>
                <a:gd name="T4" fmla="*/ 0 w 529"/>
                <a:gd name="T5" fmla="*/ 288 h 336"/>
                <a:gd name="T6" fmla="*/ 16 w 529"/>
                <a:gd name="T7" fmla="*/ 96 h 336"/>
                <a:gd name="T8" fmla="*/ 24 w 529"/>
                <a:gd name="T9" fmla="*/ 0 h 336"/>
                <a:gd name="T10" fmla="*/ 24 w 529"/>
                <a:gd name="T11" fmla="*/ 8 h 336"/>
                <a:gd name="T12" fmla="*/ 32 w 529"/>
                <a:gd name="T13" fmla="*/ 8 h 336"/>
                <a:gd name="T14" fmla="*/ 280 w 529"/>
                <a:gd name="T15" fmla="*/ 16 h 336"/>
                <a:gd name="T16" fmla="*/ 441 w 529"/>
                <a:gd name="T17" fmla="*/ 24 h 336"/>
                <a:gd name="T18" fmla="*/ 473 w 529"/>
                <a:gd name="T19" fmla="*/ 24 h 336"/>
                <a:gd name="T20" fmla="*/ 481 w 529"/>
                <a:gd name="T21" fmla="*/ 24 h 336"/>
                <a:gd name="T22" fmla="*/ 481 w 529"/>
                <a:gd name="T23" fmla="*/ 24 h 336"/>
                <a:gd name="T24" fmla="*/ 489 w 529"/>
                <a:gd name="T25" fmla="*/ 56 h 336"/>
                <a:gd name="T26" fmla="*/ 489 w 529"/>
                <a:gd name="T27" fmla="*/ 56 h 336"/>
                <a:gd name="T28" fmla="*/ 489 w 529"/>
                <a:gd name="T29" fmla="*/ 72 h 336"/>
                <a:gd name="T30" fmla="*/ 489 w 529"/>
                <a:gd name="T31" fmla="*/ 112 h 336"/>
                <a:gd name="T32" fmla="*/ 489 w 529"/>
                <a:gd name="T33" fmla="*/ 136 h 336"/>
                <a:gd name="T34" fmla="*/ 497 w 529"/>
                <a:gd name="T35" fmla="*/ 144 h 336"/>
                <a:gd name="T36" fmla="*/ 497 w 529"/>
                <a:gd name="T37" fmla="*/ 144 h 336"/>
                <a:gd name="T38" fmla="*/ 505 w 529"/>
                <a:gd name="T39" fmla="*/ 152 h 336"/>
                <a:gd name="T40" fmla="*/ 505 w 529"/>
                <a:gd name="T41" fmla="*/ 184 h 336"/>
                <a:gd name="T42" fmla="*/ 505 w 529"/>
                <a:gd name="T43" fmla="*/ 200 h 336"/>
                <a:gd name="T44" fmla="*/ 505 w 529"/>
                <a:gd name="T45" fmla="*/ 216 h 336"/>
                <a:gd name="T46" fmla="*/ 505 w 529"/>
                <a:gd name="T47" fmla="*/ 224 h 336"/>
                <a:gd name="T48" fmla="*/ 505 w 529"/>
                <a:gd name="T49" fmla="*/ 224 h 336"/>
                <a:gd name="T50" fmla="*/ 513 w 529"/>
                <a:gd name="T51" fmla="*/ 240 h 336"/>
                <a:gd name="T52" fmla="*/ 513 w 529"/>
                <a:gd name="T53" fmla="*/ 240 h 336"/>
                <a:gd name="T54" fmla="*/ 513 w 529"/>
                <a:gd name="T55" fmla="*/ 256 h 336"/>
                <a:gd name="T56" fmla="*/ 513 w 529"/>
                <a:gd name="T57" fmla="*/ 280 h 336"/>
                <a:gd name="T58" fmla="*/ 513 w 529"/>
                <a:gd name="T59" fmla="*/ 280 h 336"/>
                <a:gd name="T60" fmla="*/ 521 w 529"/>
                <a:gd name="T61" fmla="*/ 288 h 336"/>
                <a:gd name="T62" fmla="*/ 529 w 529"/>
                <a:gd name="T63" fmla="*/ 304 h 336"/>
                <a:gd name="T64" fmla="*/ 529 w 529"/>
                <a:gd name="T65" fmla="*/ 304 h 336"/>
                <a:gd name="T66" fmla="*/ 529 w 529"/>
                <a:gd name="T67" fmla="*/ 328 h 336"/>
                <a:gd name="T68" fmla="*/ 529 w 529"/>
                <a:gd name="T69" fmla="*/ 336 h 336"/>
                <a:gd name="T70" fmla="*/ 505 w 529"/>
                <a:gd name="T71" fmla="*/ 336 h 336"/>
                <a:gd name="T72" fmla="*/ 296 w 529"/>
                <a:gd name="T73" fmla="*/ 328 h 336"/>
                <a:gd name="T74" fmla="*/ 16 w 529"/>
                <a:gd name="T75" fmla="*/ 312 h 336"/>
                <a:gd name="T76" fmla="*/ 0 w 529"/>
                <a:gd name="T77" fmla="*/ 312 h 3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9"/>
                <a:gd name="T118" fmla="*/ 0 h 336"/>
                <a:gd name="T119" fmla="*/ 529 w 529"/>
                <a:gd name="T120" fmla="*/ 336 h 3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9" h="336">
                  <a:moveTo>
                    <a:pt x="0" y="312"/>
                  </a:moveTo>
                  <a:lnTo>
                    <a:pt x="0" y="304"/>
                  </a:lnTo>
                  <a:lnTo>
                    <a:pt x="0" y="288"/>
                  </a:lnTo>
                  <a:lnTo>
                    <a:pt x="16" y="96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280" y="16"/>
                  </a:lnTo>
                  <a:lnTo>
                    <a:pt x="441" y="24"/>
                  </a:lnTo>
                  <a:lnTo>
                    <a:pt x="473" y="24"/>
                  </a:lnTo>
                  <a:lnTo>
                    <a:pt x="481" y="24"/>
                  </a:lnTo>
                  <a:lnTo>
                    <a:pt x="489" y="56"/>
                  </a:lnTo>
                  <a:lnTo>
                    <a:pt x="489" y="72"/>
                  </a:lnTo>
                  <a:lnTo>
                    <a:pt x="489" y="112"/>
                  </a:lnTo>
                  <a:lnTo>
                    <a:pt x="489" y="136"/>
                  </a:lnTo>
                  <a:lnTo>
                    <a:pt x="497" y="144"/>
                  </a:lnTo>
                  <a:lnTo>
                    <a:pt x="505" y="152"/>
                  </a:lnTo>
                  <a:lnTo>
                    <a:pt x="505" y="184"/>
                  </a:lnTo>
                  <a:lnTo>
                    <a:pt x="505" y="200"/>
                  </a:lnTo>
                  <a:lnTo>
                    <a:pt x="505" y="216"/>
                  </a:lnTo>
                  <a:lnTo>
                    <a:pt x="505" y="224"/>
                  </a:lnTo>
                  <a:lnTo>
                    <a:pt x="513" y="240"/>
                  </a:lnTo>
                  <a:lnTo>
                    <a:pt x="513" y="256"/>
                  </a:lnTo>
                  <a:lnTo>
                    <a:pt x="513" y="280"/>
                  </a:lnTo>
                  <a:lnTo>
                    <a:pt x="521" y="288"/>
                  </a:lnTo>
                  <a:lnTo>
                    <a:pt x="529" y="304"/>
                  </a:lnTo>
                  <a:lnTo>
                    <a:pt x="529" y="328"/>
                  </a:lnTo>
                  <a:lnTo>
                    <a:pt x="529" y="336"/>
                  </a:lnTo>
                  <a:lnTo>
                    <a:pt x="505" y="336"/>
                  </a:lnTo>
                  <a:lnTo>
                    <a:pt x="296" y="328"/>
                  </a:lnTo>
                  <a:lnTo>
                    <a:pt x="16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0" name="Freeform 45"/>
            <p:cNvSpPr>
              <a:spLocks/>
            </p:cNvSpPr>
            <p:nvPr/>
          </p:nvSpPr>
          <p:spPr bwMode="auto">
            <a:xfrm>
              <a:off x="2419" y="1280"/>
              <a:ext cx="561" cy="384"/>
            </a:xfrm>
            <a:custGeom>
              <a:avLst/>
              <a:gdLst>
                <a:gd name="T0" fmla="*/ 432 w 561"/>
                <a:gd name="T1" fmla="*/ 336 h 384"/>
                <a:gd name="T2" fmla="*/ 440 w 561"/>
                <a:gd name="T3" fmla="*/ 344 h 384"/>
                <a:gd name="T4" fmla="*/ 456 w 561"/>
                <a:gd name="T5" fmla="*/ 328 h 384"/>
                <a:gd name="T6" fmla="*/ 497 w 561"/>
                <a:gd name="T7" fmla="*/ 328 h 384"/>
                <a:gd name="T8" fmla="*/ 505 w 561"/>
                <a:gd name="T9" fmla="*/ 336 h 384"/>
                <a:gd name="T10" fmla="*/ 513 w 561"/>
                <a:gd name="T11" fmla="*/ 344 h 384"/>
                <a:gd name="T12" fmla="*/ 529 w 561"/>
                <a:gd name="T13" fmla="*/ 344 h 384"/>
                <a:gd name="T14" fmla="*/ 553 w 561"/>
                <a:gd name="T15" fmla="*/ 376 h 384"/>
                <a:gd name="T16" fmla="*/ 561 w 561"/>
                <a:gd name="T17" fmla="*/ 384 h 384"/>
                <a:gd name="T18" fmla="*/ 561 w 561"/>
                <a:gd name="T19" fmla="*/ 376 h 384"/>
                <a:gd name="T20" fmla="*/ 553 w 561"/>
                <a:gd name="T21" fmla="*/ 360 h 384"/>
                <a:gd name="T22" fmla="*/ 545 w 561"/>
                <a:gd name="T23" fmla="*/ 344 h 384"/>
                <a:gd name="T24" fmla="*/ 561 w 561"/>
                <a:gd name="T25" fmla="*/ 296 h 384"/>
                <a:gd name="T26" fmla="*/ 545 w 561"/>
                <a:gd name="T27" fmla="*/ 296 h 384"/>
                <a:gd name="T28" fmla="*/ 545 w 561"/>
                <a:gd name="T29" fmla="*/ 288 h 384"/>
                <a:gd name="T30" fmla="*/ 553 w 561"/>
                <a:gd name="T31" fmla="*/ 288 h 384"/>
                <a:gd name="T32" fmla="*/ 545 w 561"/>
                <a:gd name="T33" fmla="*/ 272 h 384"/>
                <a:gd name="T34" fmla="*/ 545 w 561"/>
                <a:gd name="T35" fmla="*/ 264 h 384"/>
                <a:gd name="T36" fmla="*/ 561 w 561"/>
                <a:gd name="T37" fmla="*/ 264 h 384"/>
                <a:gd name="T38" fmla="*/ 561 w 561"/>
                <a:gd name="T39" fmla="*/ 80 h 384"/>
                <a:gd name="T40" fmla="*/ 537 w 561"/>
                <a:gd name="T41" fmla="*/ 64 h 384"/>
                <a:gd name="T42" fmla="*/ 529 w 561"/>
                <a:gd name="T43" fmla="*/ 48 h 384"/>
                <a:gd name="T44" fmla="*/ 537 w 561"/>
                <a:gd name="T45" fmla="*/ 40 h 384"/>
                <a:gd name="T46" fmla="*/ 553 w 561"/>
                <a:gd name="T47" fmla="*/ 24 h 384"/>
                <a:gd name="T48" fmla="*/ 553 w 561"/>
                <a:gd name="T49" fmla="*/ 16 h 384"/>
                <a:gd name="T50" fmla="*/ 529 w 561"/>
                <a:gd name="T51" fmla="*/ 24 h 384"/>
                <a:gd name="T52" fmla="*/ 40 w 561"/>
                <a:gd name="T53" fmla="*/ 0 h 384"/>
                <a:gd name="T54" fmla="*/ 24 w 561"/>
                <a:gd name="T55" fmla="*/ 0 h 384"/>
                <a:gd name="T56" fmla="*/ 16 w 561"/>
                <a:gd name="T57" fmla="*/ 96 h 384"/>
                <a:gd name="T58" fmla="*/ 0 w 561"/>
                <a:gd name="T59" fmla="*/ 296 h 384"/>
                <a:gd name="T60" fmla="*/ 208 w 561"/>
                <a:gd name="T61" fmla="*/ 304 h 384"/>
                <a:gd name="T62" fmla="*/ 400 w 561"/>
                <a:gd name="T63" fmla="*/ 312 h 3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1"/>
                <a:gd name="T97" fmla="*/ 0 h 384"/>
                <a:gd name="T98" fmla="*/ 561 w 561"/>
                <a:gd name="T99" fmla="*/ 384 h 3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1" h="384">
                  <a:moveTo>
                    <a:pt x="400" y="312"/>
                  </a:moveTo>
                  <a:lnTo>
                    <a:pt x="432" y="336"/>
                  </a:lnTo>
                  <a:lnTo>
                    <a:pt x="440" y="344"/>
                  </a:lnTo>
                  <a:lnTo>
                    <a:pt x="448" y="336"/>
                  </a:lnTo>
                  <a:lnTo>
                    <a:pt x="456" y="328"/>
                  </a:lnTo>
                  <a:lnTo>
                    <a:pt x="497" y="328"/>
                  </a:lnTo>
                  <a:lnTo>
                    <a:pt x="505" y="336"/>
                  </a:lnTo>
                  <a:lnTo>
                    <a:pt x="513" y="344"/>
                  </a:lnTo>
                  <a:lnTo>
                    <a:pt x="521" y="344"/>
                  </a:lnTo>
                  <a:lnTo>
                    <a:pt x="529" y="344"/>
                  </a:lnTo>
                  <a:lnTo>
                    <a:pt x="545" y="360"/>
                  </a:lnTo>
                  <a:lnTo>
                    <a:pt x="553" y="376"/>
                  </a:lnTo>
                  <a:lnTo>
                    <a:pt x="553" y="384"/>
                  </a:lnTo>
                  <a:lnTo>
                    <a:pt x="561" y="384"/>
                  </a:lnTo>
                  <a:lnTo>
                    <a:pt x="561" y="376"/>
                  </a:lnTo>
                  <a:lnTo>
                    <a:pt x="553" y="360"/>
                  </a:lnTo>
                  <a:lnTo>
                    <a:pt x="545" y="344"/>
                  </a:lnTo>
                  <a:lnTo>
                    <a:pt x="545" y="336"/>
                  </a:lnTo>
                  <a:lnTo>
                    <a:pt x="561" y="296"/>
                  </a:lnTo>
                  <a:lnTo>
                    <a:pt x="545" y="296"/>
                  </a:lnTo>
                  <a:lnTo>
                    <a:pt x="545" y="288"/>
                  </a:lnTo>
                  <a:lnTo>
                    <a:pt x="553" y="288"/>
                  </a:lnTo>
                  <a:lnTo>
                    <a:pt x="553" y="280"/>
                  </a:lnTo>
                  <a:lnTo>
                    <a:pt x="545" y="272"/>
                  </a:lnTo>
                  <a:lnTo>
                    <a:pt x="545" y="264"/>
                  </a:lnTo>
                  <a:lnTo>
                    <a:pt x="561" y="264"/>
                  </a:lnTo>
                  <a:lnTo>
                    <a:pt x="561" y="80"/>
                  </a:lnTo>
                  <a:lnTo>
                    <a:pt x="553" y="80"/>
                  </a:lnTo>
                  <a:lnTo>
                    <a:pt x="537" y="64"/>
                  </a:lnTo>
                  <a:lnTo>
                    <a:pt x="529" y="56"/>
                  </a:lnTo>
                  <a:lnTo>
                    <a:pt x="529" y="48"/>
                  </a:lnTo>
                  <a:lnTo>
                    <a:pt x="537" y="48"/>
                  </a:lnTo>
                  <a:lnTo>
                    <a:pt x="537" y="40"/>
                  </a:lnTo>
                  <a:lnTo>
                    <a:pt x="553" y="24"/>
                  </a:lnTo>
                  <a:lnTo>
                    <a:pt x="545" y="24"/>
                  </a:lnTo>
                  <a:lnTo>
                    <a:pt x="553" y="16"/>
                  </a:lnTo>
                  <a:lnTo>
                    <a:pt x="553" y="24"/>
                  </a:lnTo>
                  <a:lnTo>
                    <a:pt x="529" y="24"/>
                  </a:lnTo>
                  <a:lnTo>
                    <a:pt x="320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96"/>
                  </a:lnTo>
                  <a:lnTo>
                    <a:pt x="0" y="296"/>
                  </a:lnTo>
                  <a:lnTo>
                    <a:pt x="8" y="296"/>
                  </a:lnTo>
                  <a:lnTo>
                    <a:pt x="208" y="304"/>
                  </a:lnTo>
                  <a:lnTo>
                    <a:pt x="352" y="312"/>
                  </a:lnTo>
                  <a:lnTo>
                    <a:pt x="400" y="312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1" name="Freeform 46"/>
            <p:cNvSpPr>
              <a:spLocks/>
            </p:cNvSpPr>
            <p:nvPr/>
          </p:nvSpPr>
          <p:spPr bwMode="auto">
            <a:xfrm>
              <a:off x="2395" y="1576"/>
              <a:ext cx="665" cy="328"/>
            </a:xfrm>
            <a:custGeom>
              <a:avLst/>
              <a:gdLst>
                <a:gd name="T0" fmla="*/ 665 w 665"/>
                <a:gd name="T1" fmla="*/ 328 h 328"/>
                <a:gd name="T2" fmla="*/ 649 w 665"/>
                <a:gd name="T3" fmla="*/ 304 h 328"/>
                <a:gd name="T4" fmla="*/ 649 w 665"/>
                <a:gd name="T5" fmla="*/ 304 h 328"/>
                <a:gd name="T6" fmla="*/ 641 w 665"/>
                <a:gd name="T7" fmla="*/ 296 h 328"/>
                <a:gd name="T8" fmla="*/ 641 w 665"/>
                <a:gd name="T9" fmla="*/ 296 h 328"/>
                <a:gd name="T10" fmla="*/ 641 w 665"/>
                <a:gd name="T11" fmla="*/ 288 h 328"/>
                <a:gd name="T12" fmla="*/ 633 w 665"/>
                <a:gd name="T13" fmla="*/ 264 h 328"/>
                <a:gd name="T14" fmla="*/ 625 w 665"/>
                <a:gd name="T15" fmla="*/ 264 h 328"/>
                <a:gd name="T16" fmla="*/ 625 w 665"/>
                <a:gd name="T17" fmla="*/ 232 h 328"/>
                <a:gd name="T18" fmla="*/ 625 w 665"/>
                <a:gd name="T19" fmla="*/ 224 h 328"/>
                <a:gd name="T20" fmla="*/ 625 w 665"/>
                <a:gd name="T21" fmla="*/ 216 h 328"/>
                <a:gd name="T22" fmla="*/ 625 w 665"/>
                <a:gd name="T23" fmla="*/ 216 h 328"/>
                <a:gd name="T24" fmla="*/ 625 w 665"/>
                <a:gd name="T25" fmla="*/ 208 h 328"/>
                <a:gd name="T26" fmla="*/ 625 w 665"/>
                <a:gd name="T27" fmla="*/ 208 h 328"/>
                <a:gd name="T28" fmla="*/ 617 w 665"/>
                <a:gd name="T29" fmla="*/ 184 h 328"/>
                <a:gd name="T30" fmla="*/ 617 w 665"/>
                <a:gd name="T31" fmla="*/ 176 h 328"/>
                <a:gd name="T32" fmla="*/ 609 w 665"/>
                <a:gd name="T33" fmla="*/ 176 h 328"/>
                <a:gd name="T34" fmla="*/ 609 w 665"/>
                <a:gd name="T35" fmla="*/ 160 h 328"/>
                <a:gd name="T36" fmla="*/ 609 w 665"/>
                <a:gd name="T37" fmla="*/ 128 h 328"/>
                <a:gd name="T38" fmla="*/ 593 w 665"/>
                <a:gd name="T39" fmla="*/ 120 h 328"/>
                <a:gd name="T40" fmla="*/ 585 w 665"/>
                <a:gd name="T41" fmla="*/ 112 h 328"/>
                <a:gd name="T42" fmla="*/ 585 w 665"/>
                <a:gd name="T43" fmla="*/ 104 h 328"/>
                <a:gd name="T44" fmla="*/ 585 w 665"/>
                <a:gd name="T45" fmla="*/ 104 h 328"/>
                <a:gd name="T46" fmla="*/ 585 w 665"/>
                <a:gd name="T47" fmla="*/ 96 h 328"/>
                <a:gd name="T48" fmla="*/ 585 w 665"/>
                <a:gd name="T49" fmla="*/ 88 h 328"/>
                <a:gd name="T50" fmla="*/ 585 w 665"/>
                <a:gd name="T51" fmla="*/ 88 h 328"/>
                <a:gd name="T52" fmla="*/ 585 w 665"/>
                <a:gd name="T53" fmla="*/ 88 h 328"/>
                <a:gd name="T54" fmla="*/ 569 w 665"/>
                <a:gd name="T55" fmla="*/ 72 h 328"/>
                <a:gd name="T56" fmla="*/ 569 w 665"/>
                <a:gd name="T57" fmla="*/ 64 h 328"/>
                <a:gd name="T58" fmla="*/ 553 w 665"/>
                <a:gd name="T59" fmla="*/ 48 h 328"/>
                <a:gd name="T60" fmla="*/ 545 w 665"/>
                <a:gd name="T61" fmla="*/ 48 h 328"/>
                <a:gd name="T62" fmla="*/ 537 w 665"/>
                <a:gd name="T63" fmla="*/ 48 h 328"/>
                <a:gd name="T64" fmla="*/ 529 w 665"/>
                <a:gd name="T65" fmla="*/ 40 h 328"/>
                <a:gd name="T66" fmla="*/ 529 w 665"/>
                <a:gd name="T67" fmla="*/ 40 h 328"/>
                <a:gd name="T68" fmla="*/ 521 w 665"/>
                <a:gd name="T69" fmla="*/ 32 h 328"/>
                <a:gd name="T70" fmla="*/ 521 w 665"/>
                <a:gd name="T71" fmla="*/ 32 h 328"/>
                <a:gd name="T72" fmla="*/ 480 w 665"/>
                <a:gd name="T73" fmla="*/ 32 h 328"/>
                <a:gd name="T74" fmla="*/ 480 w 665"/>
                <a:gd name="T75" fmla="*/ 32 h 328"/>
                <a:gd name="T76" fmla="*/ 472 w 665"/>
                <a:gd name="T77" fmla="*/ 40 h 328"/>
                <a:gd name="T78" fmla="*/ 464 w 665"/>
                <a:gd name="T79" fmla="*/ 48 h 328"/>
                <a:gd name="T80" fmla="*/ 464 w 665"/>
                <a:gd name="T81" fmla="*/ 48 h 328"/>
                <a:gd name="T82" fmla="*/ 456 w 665"/>
                <a:gd name="T83" fmla="*/ 40 h 328"/>
                <a:gd name="T84" fmla="*/ 424 w 665"/>
                <a:gd name="T85" fmla="*/ 16 h 328"/>
                <a:gd name="T86" fmla="*/ 424 w 665"/>
                <a:gd name="T87" fmla="*/ 16 h 328"/>
                <a:gd name="T88" fmla="*/ 301 w 665"/>
                <a:gd name="T89" fmla="*/ 12 h 328"/>
                <a:gd name="T90" fmla="*/ 57 w 665"/>
                <a:gd name="T91" fmla="*/ 0 h 328"/>
                <a:gd name="T92" fmla="*/ 24 w 665"/>
                <a:gd name="T93" fmla="*/ 0 h 328"/>
                <a:gd name="T94" fmla="*/ 24 w 665"/>
                <a:gd name="T95" fmla="*/ 0 h 328"/>
                <a:gd name="T96" fmla="*/ 0 w 665"/>
                <a:gd name="T97" fmla="*/ 200 h 328"/>
                <a:gd name="T98" fmla="*/ 0 w 665"/>
                <a:gd name="T99" fmla="*/ 200 h 328"/>
                <a:gd name="T100" fmla="*/ 160 w 665"/>
                <a:gd name="T101" fmla="*/ 216 h 328"/>
                <a:gd name="T102" fmla="*/ 160 w 665"/>
                <a:gd name="T103" fmla="*/ 216 h 328"/>
                <a:gd name="T104" fmla="*/ 152 w 665"/>
                <a:gd name="T105" fmla="*/ 312 h 328"/>
                <a:gd name="T106" fmla="*/ 152 w 665"/>
                <a:gd name="T107" fmla="*/ 312 h 328"/>
                <a:gd name="T108" fmla="*/ 184 w 665"/>
                <a:gd name="T109" fmla="*/ 320 h 328"/>
                <a:gd name="T110" fmla="*/ 424 w 665"/>
                <a:gd name="T111" fmla="*/ 328 h 328"/>
                <a:gd name="T112" fmla="*/ 649 w 665"/>
                <a:gd name="T113" fmla="*/ 328 h 328"/>
                <a:gd name="T114" fmla="*/ 665 w 665"/>
                <a:gd name="T115" fmla="*/ 328 h 3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5"/>
                <a:gd name="T175" fmla="*/ 0 h 328"/>
                <a:gd name="T176" fmla="*/ 665 w 665"/>
                <a:gd name="T177" fmla="*/ 328 h 3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5" h="328">
                  <a:moveTo>
                    <a:pt x="665" y="328"/>
                  </a:moveTo>
                  <a:lnTo>
                    <a:pt x="649" y="304"/>
                  </a:lnTo>
                  <a:lnTo>
                    <a:pt x="641" y="296"/>
                  </a:lnTo>
                  <a:lnTo>
                    <a:pt x="641" y="288"/>
                  </a:lnTo>
                  <a:lnTo>
                    <a:pt x="633" y="264"/>
                  </a:lnTo>
                  <a:lnTo>
                    <a:pt x="625" y="264"/>
                  </a:lnTo>
                  <a:lnTo>
                    <a:pt x="625" y="232"/>
                  </a:lnTo>
                  <a:lnTo>
                    <a:pt x="625" y="224"/>
                  </a:lnTo>
                  <a:lnTo>
                    <a:pt x="625" y="216"/>
                  </a:lnTo>
                  <a:lnTo>
                    <a:pt x="625" y="208"/>
                  </a:lnTo>
                  <a:lnTo>
                    <a:pt x="617" y="184"/>
                  </a:lnTo>
                  <a:lnTo>
                    <a:pt x="617" y="176"/>
                  </a:lnTo>
                  <a:lnTo>
                    <a:pt x="609" y="176"/>
                  </a:lnTo>
                  <a:lnTo>
                    <a:pt x="609" y="160"/>
                  </a:lnTo>
                  <a:lnTo>
                    <a:pt x="609" y="128"/>
                  </a:lnTo>
                  <a:lnTo>
                    <a:pt x="593" y="120"/>
                  </a:lnTo>
                  <a:lnTo>
                    <a:pt x="585" y="112"/>
                  </a:lnTo>
                  <a:lnTo>
                    <a:pt x="585" y="104"/>
                  </a:lnTo>
                  <a:lnTo>
                    <a:pt x="585" y="96"/>
                  </a:lnTo>
                  <a:lnTo>
                    <a:pt x="585" y="88"/>
                  </a:lnTo>
                  <a:lnTo>
                    <a:pt x="569" y="72"/>
                  </a:lnTo>
                  <a:lnTo>
                    <a:pt x="569" y="64"/>
                  </a:lnTo>
                  <a:lnTo>
                    <a:pt x="553" y="48"/>
                  </a:lnTo>
                  <a:lnTo>
                    <a:pt x="545" y="48"/>
                  </a:lnTo>
                  <a:lnTo>
                    <a:pt x="537" y="48"/>
                  </a:lnTo>
                  <a:lnTo>
                    <a:pt x="529" y="40"/>
                  </a:lnTo>
                  <a:lnTo>
                    <a:pt x="521" y="32"/>
                  </a:lnTo>
                  <a:lnTo>
                    <a:pt x="480" y="32"/>
                  </a:lnTo>
                  <a:lnTo>
                    <a:pt x="472" y="40"/>
                  </a:lnTo>
                  <a:lnTo>
                    <a:pt x="464" y="48"/>
                  </a:lnTo>
                  <a:lnTo>
                    <a:pt x="456" y="40"/>
                  </a:lnTo>
                  <a:lnTo>
                    <a:pt x="424" y="16"/>
                  </a:lnTo>
                  <a:lnTo>
                    <a:pt x="301" y="12"/>
                  </a:lnTo>
                  <a:lnTo>
                    <a:pt x="57" y="0"/>
                  </a:lnTo>
                  <a:lnTo>
                    <a:pt x="24" y="0"/>
                  </a:lnTo>
                  <a:lnTo>
                    <a:pt x="0" y="200"/>
                  </a:lnTo>
                  <a:lnTo>
                    <a:pt x="160" y="216"/>
                  </a:lnTo>
                  <a:lnTo>
                    <a:pt x="152" y="312"/>
                  </a:lnTo>
                  <a:lnTo>
                    <a:pt x="184" y="320"/>
                  </a:lnTo>
                  <a:lnTo>
                    <a:pt x="424" y="328"/>
                  </a:lnTo>
                  <a:lnTo>
                    <a:pt x="649" y="328"/>
                  </a:lnTo>
                  <a:lnTo>
                    <a:pt x="665" y="328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2" name="Freeform 47"/>
            <p:cNvSpPr>
              <a:spLocks/>
            </p:cNvSpPr>
            <p:nvPr/>
          </p:nvSpPr>
          <p:spPr bwMode="auto">
            <a:xfrm>
              <a:off x="2523" y="1888"/>
              <a:ext cx="593" cy="320"/>
            </a:xfrm>
            <a:custGeom>
              <a:avLst/>
              <a:gdLst>
                <a:gd name="T0" fmla="*/ 0 w 593"/>
                <a:gd name="T1" fmla="*/ 312 h 320"/>
                <a:gd name="T2" fmla="*/ 24 w 593"/>
                <a:gd name="T3" fmla="*/ 0 h 320"/>
                <a:gd name="T4" fmla="*/ 24 w 593"/>
                <a:gd name="T5" fmla="*/ 0 h 320"/>
                <a:gd name="T6" fmla="*/ 56 w 593"/>
                <a:gd name="T7" fmla="*/ 8 h 320"/>
                <a:gd name="T8" fmla="*/ 296 w 593"/>
                <a:gd name="T9" fmla="*/ 16 h 320"/>
                <a:gd name="T10" fmla="*/ 521 w 593"/>
                <a:gd name="T11" fmla="*/ 16 h 320"/>
                <a:gd name="T12" fmla="*/ 537 w 593"/>
                <a:gd name="T13" fmla="*/ 16 h 320"/>
                <a:gd name="T14" fmla="*/ 529 w 593"/>
                <a:gd name="T15" fmla="*/ 16 h 320"/>
                <a:gd name="T16" fmla="*/ 545 w 593"/>
                <a:gd name="T17" fmla="*/ 24 h 320"/>
                <a:gd name="T18" fmla="*/ 553 w 593"/>
                <a:gd name="T19" fmla="*/ 32 h 320"/>
                <a:gd name="T20" fmla="*/ 553 w 593"/>
                <a:gd name="T21" fmla="*/ 32 h 320"/>
                <a:gd name="T22" fmla="*/ 561 w 593"/>
                <a:gd name="T23" fmla="*/ 24 h 320"/>
                <a:gd name="T24" fmla="*/ 561 w 593"/>
                <a:gd name="T25" fmla="*/ 32 h 320"/>
                <a:gd name="T26" fmla="*/ 569 w 593"/>
                <a:gd name="T27" fmla="*/ 32 h 320"/>
                <a:gd name="T28" fmla="*/ 569 w 593"/>
                <a:gd name="T29" fmla="*/ 40 h 320"/>
                <a:gd name="T30" fmla="*/ 569 w 593"/>
                <a:gd name="T31" fmla="*/ 48 h 320"/>
                <a:gd name="T32" fmla="*/ 553 w 593"/>
                <a:gd name="T33" fmla="*/ 56 h 320"/>
                <a:gd name="T34" fmla="*/ 553 w 593"/>
                <a:gd name="T35" fmla="*/ 56 h 320"/>
                <a:gd name="T36" fmla="*/ 553 w 593"/>
                <a:gd name="T37" fmla="*/ 64 h 320"/>
                <a:gd name="T38" fmla="*/ 553 w 593"/>
                <a:gd name="T39" fmla="*/ 64 h 320"/>
                <a:gd name="T40" fmla="*/ 569 w 593"/>
                <a:gd name="T41" fmla="*/ 72 h 320"/>
                <a:gd name="T42" fmla="*/ 569 w 593"/>
                <a:gd name="T43" fmla="*/ 80 h 320"/>
                <a:gd name="T44" fmla="*/ 569 w 593"/>
                <a:gd name="T45" fmla="*/ 88 h 320"/>
                <a:gd name="T46" fmla="*/ 569 w 593"/>
                <a:gd name="T47" fmla="*/ 88 h 320"/>
                <a:gd name="T48" fmla="*/ 577 w 593"/>
                <a:gd name="T49" fmla="*/ 104 h 320"/>
                <a:gd name="T50" fmla="*/ 577 w 593"/>
                <a:gd name="T51" fmla="*/ 104 h 320"/>
                <a:gd name="T52" fmla="*/ 593 w 593"/>
                <a:gd name="T53" fmla="*/ 104 h 320"/>
                <a:gd name="T54" fmla="*/ 593 w 593"/>
                <a:gd name="T55" fmla="*/ 104 h 320"/>
                <a:gd name="T56" fmla="*/ 593 w 593"/>
                <a:gd name="T57" fmla="*/ 320 h 320"/>
                <a:gd name="T58" fmla="*/ 593 w 593"/>
                <a:gd name="T59" fmla="*/ 320 h 320"/>
                <a:gd name="T60" fmla="*/ 529 w 593"/>
                <a:gd name="T61" fmla="*/ 320 h 320"/>
                <a:gd name="T62" fmla="*/ 369 w 593"/>
                <a:gd name="T63" fmla="*/ 320 h 320"/>
                <a:gd name="T64" fmla="*/ 56 w 593"/>
                <a:gd name="T65" fmla="*/ 312 h 320"/>
                <a:gd name="T66" fmla="*/ 0 w 593"/>
                <a:gd name="T67" fmla="*/ 312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3"/>
                <a:gd name="T103" fmla="*/ 0 h 320"/>
                <a:gd name="T104" fmla="*/ 593 w 593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3" h="320">
                  <a:moveTo>
                    <a:pt x="0" y="312"/>
                  </a:moveTo>
                  <a:lnTo>
                    <a:pt x="24" y="0"/>
                  </a:lnTo>
                  <a:lnTo>
                    <a:pt x="56" y="8"/>
                  </a:lnTo>
                  <a:lnTo>
                    <a:pt x="296" y="16"/>
                  </a:lnTo>
                  <a:lnTo>
                    <a:pt x="521" y="16"/>
                  </a:lnTo>
                  <a:lnTo>
                    <a:pt x="537" y="16"/>
                  </a:lnTo>
                  <a:lnTo>
                    <a:pt x="529" y="16"/>
                  </a:lnTo>
                  <a:lnTo>
                    <a:pt x="545" y="24"/>
                  </a:lnTo>
                  <a:lnTo>
                    <a:pt x="553" y="32"/>
                  </a:lnTo>
                  <a:lnTo>
                    <a:pt x="561" y="24"/>
                  </a:lnTo>
                  <a:lnTo>
                    <a:pt x="561" y="32"/>
                  </a:lnTo>
                  <a:lnTo>
                    <a:pt x="569" y="32"/>
                  </a:lnTo>
                  <a:lnTo>
                    <a:pt x="569" y="40"/>
                  </a:lnTo>
                  <a:lnTo>
                    <a:pt x="569" y="48"/>
                  </a:lnTo>
                  <a:lnTo>
                    <a:pt x="553" y="56"/>
                  </a:lnTo>
                  <a:lnTo>
                    <a:pt x="553" y="64"/>
                  </a:lnTo>
                  <a:lnTo>
                    <a:pt x="569" y="72"/>
                  </a:lnTo>
                  <a:lnTo>
                    <a:pt x="569" y="80"/>
                  </a:lnTo>
                  <a:lnTo>
                    <a:pt x="569" y="88"/>
                  </a:lnTo>
                  <a:lnTo>
                    <a:pt x="577" y="104"/>
                  </a:lnTo>
                  <a:lnTo>
                    <a:pt x="593" y="104"/>
                  </a:lnTo>
                  <a:lnTo>
                    <a:pt x="593" y="320"/>
                  </a:lnTo>
                  <a:lnTo>
                    <a:pt x="529" y="320"/>
                  </a:lnTo>
                  <a:lnTo>
                    <a:pt x="369" y="320"/>
                  </a:lnTo>
                  <a:lnTo>
                    <a:pt x="56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3" name="Freeform 48"/>
            <p:cNvSpPr>
              <a:spLocks/>
            </p:cNvSpPr>
            <p:nvPr/>
          </p:nvSpPr>
          <p:spPr bwMode="auto">
            <a:xfrm>
              <a:off x="2443" y="2192"/>
              <a:ext cx="697" cy="360"/>
            </a:xfrm>
            <a:custGeom>
              <a:avLst/>
              <a:gdLst>
                <a:gd name="T0" fmla="*/ 240 w 697"/>
                <a:gd name="T1" fmla="*/ 264 h 360"/>
                <a:gd name="T2" fmla="*/ 248 w 697"/>
                <a:gd name="T3" fmla="*/ 264 h 360"/>
                <a:gd name="T4" fmla="*/ 264 w 697"/>
                <a:gd name="T5" fmla="*/ 280 h 360"/>
                <a:gd name="T6" fmla="*/ 272 w 697"/>
                <a:gd name="T7" fmla="*/ 280 h 360"/>
                <a:gd name="T8" fmla="*/ 288 w 697"/>
                <a:gd name="T9" fmla="*/ 280 h 360"/>
                <a:gd name="T10" fmla="*/ 296 w 697"/>
                <a:gd name="T11" fmla="*/ 272 h 360"/>
                <a:gd name="T12" fmla="*/ 312 w 697"/>
                <a:gd name="T13" fmla="*/ 304 h 360"/>
                <a:gd name="T14" fmla="*/ 328 w 697"/>
                <a:gd name="T15" fmla="*/ 304 h 360"/>
                <a:gd name="T16" fmla="*/ 344 w 697"/>
                <a:gd name="T17" fmla="*/ 312 h 360"/>
                <a:gd name="T18" fmla="*/ 360 w 697"/>
                <a:gd name="T19" fmla="*/ 304 h 360"/>
                <a:gd name="T20" fmla="*/ 368 w 697"/>
                <a:gd name="T21" fmla="*/ 320 h 360"/>
                <a:gd name="T22" fmla="*/ 376 w 697"/>
                <a:gd name="T23" fmla="*/ 312 h 360"/>
                <a:gd name="T24" fmla="*/ 384 w 697"/>
                <a:gd name="T25" fmla="*/ 312 h 360"/>
                <a:gd name="T26" fmla="*/ 392 w 697"/>
                <a:gd name="T27" fmla="*/ 304 h 360"/>
                <a:gd name="T28" fmla="*/ 392 w 697"/>
                <a:gd name="T29" fmla="*/ 320 h 360"/>
                <a:gd name="T30" fmla="*/ 408 w 697"/>
                <a:gd name="T31" fmla="*/ 320 h 360"/>
                <a:gd name="T32" fmla="*/ 408 w 697"/>
                <a:gd name="T33" fmla="*/ 328 h 360"/>
                <a:gd name="T34" fmla="*/ 416 w 697"/>
                <a:gd name="T35" fmla="*/ 336 h 360"/>
                <a:gd name="T36" fmla="*/ 424 w 697"/>
                <a:gd name="T37" fmla="*/ 328 h 360"/>
                <a:gd name="T38" fmla="*/ 432 w 697"/>
                <a:gd name="T39" fmla="*/ 328 h 360"/>
                <a:gd name="T40" fmla="*/ 441 w 697"/>
                <a:gd name="T41" fmla="*/ 336 h 360"/>
                <a:gd name="T42" fmla="*/ 449 w 697"/>
                <a:gd name="T43" fmla="*/ 336 h 360"/>
                <a:gd name="T44" fmla="*/ 457 w 697"/>
                <a:gd name="T45" fmla="*/ 344 h 360"/>
                <a:gd name="T46" fmla="*/ 465 w 697"/>
                <a:gd name="T47" fmla="*/ 328 h 360"/>
                <a:gd name="T48" fmla="*/ 473 w 697"/>
                <a:gd name="T49" fmla="*/ 352 h 360"/>
                <a:gd name="T50" fmla="*/ 473 w 697"/>
                <a:gd name="T51" fmla="*/ 352 h 360"/>
                <a:gd name="T52" fmla="*/ 481 w 697"/>
                <a:gd name="T53" fmla="*/ 344 h 360"/>
                <a:gd name="T54" fmla="*/ 489 w 697"/>
                <a:gd name="T55" fmla="*/ 328 h 360"/>
                <a:gd name="T56" fmla="*/ 505 w 697"/>
                <a:gd name="T57" fmla="*/ 336 h 360"/>
                <a:gd name="T58" fmla="*/ 513 w 697"/>
                <a:gd name="T59" fmla="*/ 336 h 360"/>
                <a:gd name="T60" fmla="*/ 513 w 697"/>
                <a:gd name="T61" fmla="*/ 344 h 360"/>
                <a:gd name="T62" fmla="*/ 545 w 697"/>
                <a:gd name="T63" fmla="*/ 360 h 360"/>
                <a:gd name="T64" fmla="*/ 577 w 697"/>
                <a:gd name="T65" fmla="*/ 336 h 360"/>
                <a:gd name="T66" fmla="*/ 585 w 697"/>
                <a:gd name="T67" fmla="*/ 344 h 360"/>
                <a:gd name="T68" fmla="*/ 593 w 697"/>
                <a:gd name="T69" fmla="*/ 336 h 360"/>
                <a:gd name="T70" fmla="*/ 593 w 697"/>
                <a:gd name="T71" fmla="*/ 328 h 360"/>
                <a:gd name="T72" fmla="*/ 593 w 697"/>
                <a:gd name="T73" fmla="*/ 328 h 360"/>
                <a:gd name="T74" fmla="*/ 609 w 697"/>
                <a:gd name="T75" fmla="*/ 344 h 360"/>
                <a:gd name="T76" fmla="*/ 617 w 697"/>
                <a:gd name="T77" fmla="*/ 344 h 360"/>
                <a:gd name="T78" fmla="*/ 641 w 697"/>
                <a:gd name="T79" fmla="*/ 328 h 360"/>
                <a:gd name="T80" fmla="*/ 641 w 697"/>
                <a:gd name="T81" fmla="*/ 336 h 360"/>
                <a:gd name="T82" fmla="*/ 665 w 697"/>
                <a:gd name="T83" fmla="*/ 352 h 360"/>
                <a:gd name="T84" fmla="*/ 689 w 697"/>
                <a:gd name="T85" fmla="*/ 360 h 360"/>
                <a:gd name="T86" fmla="*/ 697 w 697"/>
                <a:gd name="T87" fmla="*/ 184 h 360"/>
                <a:gd name="T88" fmla="*/ 681 w 697"/>
                <a:gd name="T89" fmla="*/ 72 h 360"/>
                <a:gd name="T90" fmla="*/ 673 w 697"/>
                <a:gd name="T91" fmla="*/ 16 h 360"/>
                <a:gd name="T92" fmla="*/ 449 w 697"/>
                <a:gd name="T93" fmla="*/ 16 h 360"/>
                <a:gd name="T94" fmla="*/ 80 w 697"/>
                <a:gd name="T95" fmla="*/ 8 h 360"/>
                <a:gd name="T96" fmla="*/ 8 w 697"/>
                <a:gd name="T97" fmla="*/ 0 h 360"/>
                <a:gd name="T98" fmla="*/ 0 w 697"/>
                <a:gd name="T99" fmla="*/ 48 h 360"/>
                <a:gd name="T100" fmla="*/ 248 w 697"/>
                <a:gd name="T101" fmla="*/ 64 h 3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7"/>
                <a:gd name="T154" fmla="*/ 0 h 360"/>
                <a:gd name="T155" fmla="*/ 697 w 697"/>
                <a:gd name="T156" fmla="*/ 360 h 3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7" h="360">
                  <a:moveTo>
                    <a:pt x="240" y="264"/>
                  </a:moveTo>
                  <a:lnTo>
                    <a:pt x="240" y="264"/>
                  </a:lnTo>
                  <a:lnTo>
                    <a:pt x="248" y="264"/>
                  </a:lnTo>
                  <a:lnTo>
                    <a:pt x="264" y="280"/>
                  </a:lnTo>
                  <a:lnTo>
                    <a:pt x="272" y="280"/>
                  </a:lnTo>
                  <a:lnTo>
                    <a:pt x="288" y="280"/>
                  </a:lnTo>
                  <a:lnTo>
                    <a:pt x="296" y="272"/>
                  </a:lnTo>
                  <a:lnTo>
                    <a:pt x="312" y="304"/>
                  </a:lnTo>
                  <a:lnTo>
                    <a:pt x="328" y="304"/>
                  </a:lnTo>
                  <a:lnTo>
                    <a:pt x="336" y="312"/>
                  </a:lnTo>
                  <a:lnTo>
                    <a:pt x="344" y="312"/>
                  </a:lnTo>
                  <a:lnTo>
                    <a:pt x="344" y="304"/>
                  </a:lnTo>
                  <a:lnTo>
                    <a:pt x="360" y="304"/>
                  </a:lnTo>
                  <a:lnTo>
                    <a:pt x="368" y="312"/>
                  </a:lnTo>
                  <a:lnTo>
                    <a:pt x="368" y="320"/>
                  </a:lnTo>
                  <a:lnTo>
                    <a:pt x="376" y="312"/>
                  </a:lnTo>
                  <a:lnTo>
                    <a:pt x="384" y="312"/>
                  </a:lnTo>
                  <a:lnTo>
                    <a:pt x="392" y="304"/>
                  </a:lnTo>
                  <a:lnTo>
                    <a:pt x="392" y="320"/>
                  </a:lnTo>
                  <a:lnTo>
                    <a:pt x="408" y="320"/>
                  </a:lnTo>
                  <a:lnTo>
                    <a:pt x="408" y="328"/>
                  </a:lnTo>
                  <a:lnTo>
                    <a:pt x="416" y="336"/>
                  </a:lnTo>
                  <a:lnTo>
                    <a:pt x="424" y="328"/>
                  </a:lnTo>
                  <a:lnTo>
                    <a:pt x="432" y="328"/>
                  </a:lnTo>
                  <a:lnTo>
                    <a:pt x="441" y="336"/>
                  </a:lnTo>
                  <a:lnTo>
                    <a:pt x="449" y="336"/>
                  </a:lnTo>
                  <a:lnTo>
                    <a:pt x="449" y="344"/>
                  </a:lnTo>
                  <a:lnTo>
                    <a:pt x="457" y="344"/>
                  </a:lnTo>
                  <a:lnTo>
                    <a:pt x="465" y="336"/>
                  </a:lnTo>
                  <a:lnTo>
                    <a:pt x="465" y="328"/>
                  </a:lnTo>
                  <a:lnTo>
                    <a:pt x="465" y="336"/>
                  </a:lnTo>
                  <a:lnTo>
                    <a:pt x="473" y="352"/>
                  </a:lnTo>
                  <a:lnTo>
                    <a:pt x="481" y="344"/>
                  </a:lnTo>
                  <a:lnTo>
                    <a:pt x="489" y="328"/>
                  </a:lnTo>
                  <a:lnTo>
                    <a:pt x="505" y="336"/>
                  </a:lnTo>
                  <a:lnTo>
                    <a:pt x="513" y="336"/>
                  </a:lnTo>
                  <a:lnTo>
                    <a:pt x="513" y="344"/>
                  </a:lnTo>
                  <a:lnTo>
                    <a:pt x="537" y="352"/>
                  </a:lnTo>
                  <a:lnTo>
                    <a:pt x="545" y="360"/>
                  </a:lnTo>
                  <a:lnTo>
                    <a:pt x="561" y="336"/>
                  </a:lnTo>
                  <a:lnTo>
                    <a:pt x="577" y="336"/>
                  </a:lnTo>
                  <a:lnTo>
                    <a:pt x="577" y="344"/>
                  </a:lnTo>
                  <a:lnTo>
                    <a:pt x="585" y="344"/>
                  </a:lnTo>
                  <a:lnTo>
                    <a:pt x="593" y="336"/>
                  </a:lnTo>
                  <a:lnTo>
                    <a:pt x="593" y="328"/>
                  </a:lnTo>
                  <a:lnTo>
                    <a:pt x="609" y="344"/>
                  </a:lnTo>
                  <a:lnTo>
                    <a:pt x="617" y="344"/>
                  </a:lnTo>
                  <a:lnTo>
                    <a:pt x="625" y="328"/>
                  </a:lnTo>
                  <a:lnTo>
                    <a:pt x="641" y="328"/>
                  </a:lnTo>
                  <a:lnTo>
                    <a:pt x="641" y="336"/>
                  </a:lnTo>
                  <a:lnTo>
                    <a:pt x="665" y="352"/>
                  </a:lnTo>
                  <a:lnTo>
                    <a:pt x="681" y="352"/>
                  </a:lnTo>
                  <a:lnTo>
                    <a:pt x="689" y="360"/>
                  </a:lnTo>
                  <a:lnTo>
                    <a:pt x="697" y="184"/>
                  </a:lnTo>
                  <a:lnTo>
                    <a:pt x="681" y="72"/>
                  </a:lnTo>
                  <a:lnTo>
                    <a:pt x="673" y="16"/>
                  </a:lnTo>
                  <a:lnTo>
                    <a:pt x="609" y="16"/>
                  </a:lnTo>
                  <a:lnTo>
                    <a:pt x="449" y="16"/>
                  </a:lnTo>
                  <a:lnTo>
                    <a:pt x="136" y="8"/>
                  </a:lnTo>
                  <a:lnTo>
                    <a:pt x="80" y="8"/>
                  </a:lnTo>
                  <a:lnTo>
                    <a:pt x="8" y="0"/>
                  </a:lnTo>
                  <a:lnTo>
                    <a:pt x="0" y="48"/>
                  </a:lnTo>
                  <a:lnTo>
                    <a:pt x="248" y="64"/>
                  </a:lnTo>
                  <a:lnTo>
                    <a:pt x="240" y="264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4" name="Freeform 49"/>
            <p:cNvSpPr>
              <a:spLocks/>
            </p:cNvSpPr>
            <p:nvPr/>
          </p:nvSpPr>
          <p:spPr bwMode="auto">
            <a:xfrm>
              <a:off x="2107" y="2240"/>
              <a:ext cx="1113" cy="1104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584" y="216"/>
                </a:cxn>
                <a:cxn ang="0">
                  <a:pos x="632" y="224"/>
                </a:cxn>
                <a:cxn ang="0">
                  <a:pos x="680" y="264"/>
                </a:cxn>
                <a:cxn ang="0">
                  <a:pos x="712" y="264"/>
                </a:cxn>
                <a:cxn ang="0">
                  <a:pos x="744" y="272"/>
                </a:cxn>
                <a:cxn ang="0">
                  <a:pos x="760" y="280"/>
                </a:cxn>
                <a:cxn ang="0">
                  <a:pos x="793" y="296"/>
                </a:cxn>
                <a:cxn ang="0">
                  <a:pos x="817" y="296"/>
                </a:cxn>
                <a:cxn ang="0">
                  <a:pos x="849" y="288"/>
                </a:cxn>
                <a:cxn ang="0">
                  <a:pos x="913" y="296"/>
                </a:cxn>
                <a:cxn ang="0">
                  <a:pos x="929" y="280"/>
                </a:cxn>
                <a:cxn ang="0">
                  <a:pos x="977" y="288"/>
                </a:cxn>
                <a:cxn ang="0">
                  <a:pos x="1033" y="320"/>
                </a:cxn>
                <a:cxn ang="0">
                  <a:pos x="1073" y="472"/>
                </a:cxn>
                <a:cxn ang="0">
                  <a:pos x="1105" y="552"/>
                </a:cxn>
                <a:cxn ang="0">
                  <a:pos x="1105" y="632"/>
                </a:cxn>
                <a:cxn ang="0">
                  <a:pos x="1097" y="680"/>
                </a:cxn>
                <a:cxn ang="0">
                  <a:pos x="1089" y="712"/>
                </a:cxn>
                <a:cxn ang="0">
                  <a:pos x="1017" y="736"/>
                </a:cxn>
                <a:cxn ang="0">
                  <a:pos x="1025" y="728"/>
                </a:cxn>
                <a:cxn ang="0">
                  <a:pos x="1017" y="712"/>
                </a:cxn>
                <a:cxn ang="0">
                  <a:pos x="1001" y="720"/>
                </a:cxn>
                <a:cxn ang="0">
                  <a:pos x="993" y="720"/>
                </a:cxn>
                <a:cxn ang="0">
                  <a:pos x="985" y="768"/>
                </a:cxn>
                <a:cxn ang="0">
                  <a:pos x="969" y="792"/>
                </a:cxn>
                <a:cxn ang="0">
                  <a:pos x="881" y="840"/>
                </a:cxn>
                <a:cxn ang="0">
                  <a:pos x="889" y="824"/>
                </a:cxn>
                <a:cxn ang="0">
                  <a:pos x="873" y="824"/>
                </a:cxn>
                <a:cxn ang="0">
                  <a:pos x="865" y="824"/>
                </a:cxn>
                <a:cxn ang="0">
                  <a:pos x="873" y="840"/>
                </a:cxn>
                <a:cxn ang="0">
                  <a:pos x="841" y="840"/>
                </a:cxn>
                <a:cxn ang="0">
                  <a:pos x="841" y="848"/>
                </a:cxn>
                <a:cxn ang="0">
                  <a:pos x="825" y="872"/>
                </a:cxn>
                <a:cxn ang="0">
                  <a:pos x="801" y="880"/>
                </a:cxn>
                <a:cxn ang="0">
                  <a:pos x="817" y="880"/>
                </a:cxn>
                <a:cxn ang="0">
                  <a:pos x="801" y="904"/>
                </a:cxn>
                <a:cxn ang="0">
                  <a:pos x="785" y="912"/>
                </a:cxn>
                <a:cxn ang="0">
                  <a:pos x="777" y="952"/>
                </a:cxn>
                <a:cxn ang="0">
                  <a:pos x="760" y="960"/>
                </a:cxn>
                <a:cxn ang="0">
                  <a:pos x="760" y="968"/>
                </a:cxn>
                <a:cxn ang="0">
                  <a:pos x="768" y="1008"/>
                </a:cxn>
                <a:cxn ang="0">
                  <a:pos x="793" y="1088"/>
                </a:cxn>
                <a:cxn ang="0">
                  <a:pos x="728" y="1080"/>
                </a:cxn>
                <a:cxn ang="0">
                  <a:pos x="664" y="1064"/>
                </a:cxn>
                <a:cxn ang="0">
                  <a:pos x="624" y="1032"/>
                </a:cxn>
                <a:cxn ang="0">
                  <a:pos x="600" y="968"/>
                </a:cxn>
                <a:cxn ang="0">
                  <a:pos x="576" y="920"/>
                </a:cxn>
                <a:cxn ang="0">
                  <a:pos x="488" y="768"/>
                </a:cxn>
                <a:cxn ang="0">
                  <a:pos x="360" y="680"/>
                </a:cxn>
                <a:cxn ang="0">
                  <a:pos x="328" y="688"/>
                </a:cxn>
                <a:cxn ang="0">
                  <a:pos x="280" y="760"/>
                </a:cxn>
                <a:cxn ang="0">
                  <a:pos x="208" y="728"/>
                </a:cxn>
                <a:cxn ang="0">
                  <a:pos x="152" y="640"/>
                </a:cxn>
                <a:cxn ang="0">
                  <a:pos x="96" y="560"/>
                </a:cxn>
                <a:cxn ang="0">
                  <a:pos x="32" y="496"/>
                </a:cxn>
              </a:cxnLst>
              <a:rect l="0" t="0" r="r" b="b"/>
              <a:pathLst>
                <a:path w="1113" h="1104">
                  <a:moveTo>
                    <a:pt x="0" y="448"/>
                  </a:moveTo>
                  <a:lnTo>
                    <a:pt x="0" y="448"/>
                  </a:lnTo>
                  <a:lnTo>
                    <a:pt x="0" y="432"/>
                  </a:lnTo>
                  <a:lnTo>
                    <a:pt x="0" y="432"/>
                  </a:lnTo>
                  <a:lnTo>
                    <a:pt x="304" y="464"/>
                  </a:lnTo>
                  <a:lnTo>
                    <a:pt x="304" y="464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584" y="16"/>
                  </a:lnTo>
                  <a:lnTo>
                    <a:pt x="584" y="16"/>
                  </a:lnTo>
                  <a:lnTo>
                    <a:pt x="576" y="216"/>
                  </a:lnTo>
                  <a:lnTo>
                    <a:pt x="576" y="216"/>
                  </a:lnTo>
                  <a:lnTo>
                    <a:pt x="584" y="216"/>
                  </a:lnTo>
                  <a:lnTo>
                    <a:pt x="584" y="216"/>
                  </a:lnTo>
                  <a:lnTo>
                    <a:pt x="600" y="232"/>
                  </a:lnTo>
                  <a:lnTo>
                    <a:pt x="600" y="232"/>
                  </a:lnTo>
                  <a:lnTo>
                    <a:pt x="608" y="232"/>
                  </a:lnTo>
                  <a:lnTo>
                    <a:pt x="608" y="232"/>
                  </a:lnTo>
                  <a:lnTo>
                    <a:pt x="624" y="232"/>
                  </a:lnTo>
                  <a:lnTo>
                    <a:pt x="624" y="232"/>
                  </a:lnTo>
                  <a:lnTo>
                    <a:pt x="632" y="224"/>
                  </a:lnTo>
                  <a:lnTo>
                    <a:pt x="632" y="224"/>
                  </a:lnTo>
                  <a:lnTo>
                    <a:pt x="648" y="256"/>
                  </a:lnTo>
                  <a:lnTo>
                    <a:pt x="648" y="256"/>
                  </a:lnTo>
                  <a:lnTo>
                    <a:pt x="664" y="256"/>
                  </a:lnTo>
                  <a:lnTo>
                    <a:pt x="664" y="256"/>
                  </a:lnTo>
                  <a:lnTo>
                    <a:pt x="672" y="264"/>
                  </a:lnTo>
                  <a:lnTo>
                    <a:pt x="680" y="264"/>
                  </a:lnTo>
                  <a:lnTo>
                    <a:pt x="680" y="256"/>
                  </a:lnTo>
                  <a:lnTo>
                    <a:pt x="696" y="256"/>
                  </a:lnTo>
                  <a:lnTo>
                    <a:pt x="704" y="264"/>
                  </a:lnTo>
                  <a:lnTo>
                    <a:pt x="704" y="272"/>
                  </a:lnTo>
                  <a:lnTo>
                    <a:pt x="704" y="272"/>
                  </a:lnTo>
                  <a:lnTo>
                    <a:pt x="712" y="264"/>
                  </a:lnTo>
                  <a:lnTo>
                    <a:pt x="712" y="264"/>
                  </a:lnTo>
                  <a:lnTo>
                    <a:pt x="720" y="264"/>
                  </a:lnTo>
                  <a:lnTo>
                    <a:pt x="720" y="264"/>
                  </a:lnTo>
                  <a:lnTo>
                    <a:pt x="728" y="256"/>
                  </a:lnTo>
                  <a:lnTo>
                    <a:pt x="728" y="256"/>
                  </a:lnTo>
                  <a:lnTo>
                    <a:pt x="728" y="272"/>
                  </a:lnTo>
                  <a:lnTo>
                    <a:pt x="728" y="272"/>
                  </a:lnTo>
                  <a:lnTo>
                    <a:pt x="744" y="272"/>
                  </a:lnTo>
                  <a:lnTo>
                    <a:pt x="744" y="272"/>
                  </a:lnTo>
                  <a:lnTo>
                    <a:pt x="744" y="280"/>
                  </a:lnTo>
                  <a:lnTo>
                    <a:pt x="744" y="280"/>
                  </a:lnTo>
                  <a:lnTo>
                    <a:pt x="752" y="288"/>
                  </a:lnTo>
                  <a:lnTo>
                    <a:pt x="752" y="288"/>
                  </a:lnTo>
                  <a:lnTo>
                    <a:pt x="760" y="280"/>
                  </a:lnTo>
                  <a:lnTo>
                    <a:pt x="760" y="280"/>
                  </a:lnTo>
                  <a:lnTo>
                    <a:pt x="768" y="280"/>
                  </a:lnTo>
                  <a:lnTo>
                    <a:pt x="768" y="280"/>
                  </a:lnTo>
                  <a:lnTo>
                    <a:pt x="777" y="288"/>
                  </a:lnTo>
                  <a:lnTo>
                    <a:pt x="785" y="288"/>
                  </a:lnTo>
                  <a:lnTo>
                    <a:pt x="785" y="288"/>
                  </a:lnTo>
                  <a:lnTo>
                    <a:pt x="785" y="296"/>
                  </a:lnTo>
                  <a:lnTo>
                    <a:pt x="793" y="296"/>
                  </a:lnTo>
                  <a:lnTo>
                    <a:pt x="801" y="288"/>
                  </a:lnTo>
                  <a:lnTo>
                    <a:pt x="801" y="280"/>
                  </a:lnTo>
                  <a:lnTo>
                    <a:pt x="801" y="288"/>
                  </a:lnTo>
                  <a:lnTo>
                    <a:pt x="809" y="304"/>
                  </a:lnTo>
                  <a:lnTo>
                    <a:pt x="809" y="304"/>
                  </a:lnTo>
                  <a:lnTo>
                    <a:pt x="809" y="304"/>
                  </a:lnTo>
                  <a:lnTo>
                    <a:pt x="817" y="296"/>
                  </a:lnTo>
                  <a:lnTo>
                    <a:pt x="817" y="296"/>
                  </a:lnTo>
                  <a:lnTo>
                    <a:pt x="825" y="280"/>
                  </a:lnTo>
                  <a:lnTo>
                    <a:pt x="825" y="280"/>
                  </a:lnTo>
                  <a:lnTo>
                    <a:pt x="841" y="288"/>
                  </a:lnTo>
                  <a:lnTo>
                    <a:pt x="841" y="288"/>
                  </a:lnTo>
                  <a:lnTo>
                    <a:pt x="849" y="288"/>
                  </a:lnTo>
                  <a:lnTo>
                    <a:pt x="849" y="288"/>
                  </a:lnTo>
                  <a:lnTo>
                    <a:pt x="849" y="288"/>
                  </a:lnTo>
                  <a:lnTo>
                    <a:pt x="849" y="296"/>
                  </a:lnTo>
                  <a:lnTo>
                    <a:pt x="873" y="304"/>
                  </a:lnTo>
                  <a:lnTo>
                    <a:pt x="881" y="312"/>
                  </a:lnTo>
                  <a:lnTo>
                    <a:pt x="897" y="288"/>
                  </a:lnTo>
                  <a:lnTo>
                    <a:pt x="913" y="288"/>
                  </a:lnTo>
                  <a:lnTo>
                    <a:pt x="913" y="296"/>
                  </a:lnTo>
                  <a:lnTo>
                    <a:pt x="921" y="296"/>
                  </a:lnTo>
                  <a:lnTo>
                    <a:pt x="921" y="296"/>
                  </a:lnTo>
                  <a:lnTo>
                    <a:pt x="929" y="288"/>
                  </a:lnTo>
                  <a:lnTo>
                    <a:pt x="929" y="280"/>
                  </a:lnTo>
                  <a:lnTo>
                    <a:pt x="929" y="280"/>
                  </a:lnTo>
                  <a:lnTo>
                    <a:pt x="929" y="280"/>
                  </a:lnTo>
                  <a:lnTo>
                    <a:pt x="929" y="280"/>
                  </a:lnTo>
                  <a:lnTo>
                    <a:pt x="929" y="280"/>
                  </a:lnTo>
                  <a:lnTo>
                    <a:pt x="945" y="296"/>
                  </a:lnTo>
                  <a:lnTo>
                    <a:pt x="953" y="296"/>
                  </a:lnTo>
                  <a:lnTo>
                    <a:pt x="953" y="296"/>
                  </a:lnTo>
                  <a:lnTo>
                    <a:pt x="961" y="280"/>
                  </a:lnTo>
                  <a:lnTo>
                    <a:pt x="977" y="280"/>
                  </a:lnTo>
                  <a:lnTo>
                    <a:pt x="977" y="288"/>
                  </a:lnTo>
                  <a:lnTo>
                    <a:pt x="977" y="288"/>
                  </a:lnTo>
                  <a:lnTo>
                    <a:pt x="1001" y="304"/>
                  </a:lnTo>
                  <a:lnTo>
                    <a:pt x="1001" y="304"/>
                  </a:lnTo>
                  <a:lnTo>
                    <a:pt x="1017" y="304"/>
                  </a:lnTo>
                  <a:lnTo>
                    <a:pt x="1025" y="312"/>
                  </a:lnTo>
                  <a:lnTo>
                    <a:pt x="1025" y="312"/>
                  </a:lnTo>
                  <a:lnTo>
                    <a:pt x="1033" y="320"/>
                  </a:lnTo>
                  <a:lnTo>
                    <a:pt x="1033" y="320"/>
                  </a:lnTo>
                  <a:lnTo>
                    <a:pt x="1057" y="320"/>
                  </a:lnTo>
                  <a:lnTo>
                    <a:pt x="1065" y="320"/>
                  </a:lnTo>
                  <a:lnTo>
                    <a:pt x="1065" y="320"/>
                  </a:lnTo>
                  <a:lnTo>
                    <a:pt x="1065" y="376"/>
                  </a:lnTo>
                  <a:lnTo>
                    <a:pt x="1073" y="472"/>
                  </a:lnTo>
                  <a:lnTo>
                    <a:pt x="1073" y="472"/>
                  </a:lnTo>
                  <a:lnTo>
                    <a:pt x="1089" y="496"/>
                  </a:lnTo>
                  <a:lnTo>
                    <a:pt x="1089" y="496"/>
                  </a:lnTo>
                  <a:lnTo>
                    <a:pt x="1089" y="528"/>
                  </a:lnTo>
                  <a:lnTo>
                    <a:pt x="1089" y="528"/>
                  </a:lnTo>
                  <a:lnTo>
                    <a:pt x="1097" y="536"/>
                  </a:lnTo>
                  <a:lnTo>
                    <a:pt x="1097" y="536"/>
                  </a:lnTo>
                  <a:lnTo>
                    <a:pt x="1105" y="552"/>
                  </a:lnTo>
                  <a:lnTo>
                    <a:pt x="1105" y="560"/>
                  </a:lnTo>
                  <a:lnTo>
                    <a:pt x="1113" y="576"/>
                  </a:lnTo>
                  <a:lnTo>
                    <a:pt x="1113" y="600"/>
                  </a:lnTo>
                  <a:lnTo>
                    <a:pt x="1097" y="616"/>
                  </a:lnTo>
                  <a:lnTo>
                    <a:pt x="1097" y="632"/>
                  </a:lnTo>
                  <a:lnTo>
                    <a:pt x="1097" y="632"/>
                  </a:lnTo>
                  <a:lnTo>
                    <a:pt x="1105" y="632"/>
                  </a:lnTo>
                  <a:lnTo>
                    <a:pt x="1097" y="648"/>
                  </a:lnTo>
                  <a:lnTo>
                    <a:pt x="1097" y="648"/>
                  </a:lnTo>
                  <a:lnTo>
                    <a:pt x="1105" y="656"/>
                  </a:lnTo>
                  <a:lnTo>
                    <a:pt x="1105" y="664"/>
                  </a:lnTo>
                  <a:lnTo>
                    <a:pt x="1105" y="672"/>
                  </a:lnTo>
                  <a:lnTo>
                    <a:pt x="1097" y="680"/>
                  </a:lnTo>
                  <a:lnTo>
                    <a:pt x="1097" y="680"/>
                  </a:lnTo>
                  <a:lnTo>
                    <a:pt x="1089" y="680"/>
                  </a:lnTo>
                  <a:lnTo>
                    <a:pt x="1089" y="680"/>
                  </a:lnTo>
                  <a:lnTo>
                    <a:pt x="1081" y="696"/>
                  </a:lnTo>
                  <a:lnTo>
                    <a:pt x="1081" y="696"/>
                  </a:lnTo>
                  <a:lnTo>
                    <a:pt x="1089" y="704"/>
                  </a:lnTo>
                  <a:lnTo>
                    <a:pt x="1089" y="712"/>
                  </a:lnTo>
                  <a:lnTo>
                    <a:pt x="1089" y="712"/>
                  </a:lnTo>
                  <a:lnTo>
                    <a:pt x="1081" y="712"/>
                  </a:lnTo>
                  <a:lnTo>
                    <a:pt x="1081" y="712"/>
                  </a:lnTo>
                  <a:lnTo>
                    <a:pt x="1049" y="728"/>
                  </a:lnTo>
                  <a:lnTo>
                    <a:pt x="1009" y="744"/>
                  </a:lnTo>
                  <a:lnTo>
                    <a:pt x="1009" y="744"/>
                  </a:lnTo>
                  <a:lnTo>
                    <a:pt x="1017" y="736"/>
                  </a:lnTo>
                  <a:lnTo>
                    <a:pt x="1017" y="736"/>
                  </a:lnTo>
                  <a:lnTo>
                    <a:pt x="1033" y="728"/>
                  </a:lnTo>
                  <a:lnTo>
                    <a:pt x="1033" y="728"/>
                  </a:lnTo>
                  <a:lnTo>
                    <a:pt x="1033" y="728"/>
                  </a:lnTo>
                  <a:lnTo>
                    <a:pt x="1033" y="728"/>
                  </a:lnTo>
                  <a:lnTo>
                    <a:pt x="1033" y="728"/>
                  </a:lnTo>
                  <a:lnTo>
                    <a:pt x="1025" y="728"/>
                  </a:lnTo>
                  <a:lnTo>
                    <a:pt x="1025" y="728"/>
                  </a:lnTo>
                  <a:lnTo>
                    <a:pt x="1017" y="728"/>
                  </a:lnTo>
                  <a:lnTo>
                    <a:pt x="1017" y="728"/>
                  </a:lnTo>
                  <a:lnTo>
                    <a:pt x="1009" y="728"/>
                  </a:lnTo>
                  <a:lnTo>
                    <a:pt x="1009" y="728"/>
                  </a:lnTo>
                  <a:lnTo>
                    <a:pt x="1009" y="728"/>
                  </a:lnTo>
                  <a:lnTo>
                    <a:pt x="1017" y="712"/>
                  </a:lnTo>
                  <a:lnTo>
                    <a:pt x="1017" y="712"/>
                  </a:lnTo>
                  <a:lnTo>
                    <a:pt x="1017" y="712"/>
                  </a:lnTo>
                  <a:lnTo>
                    <a:pt x="1017" y="712"/>
                  </a:lnTo>
                  <a:lnTo>
                    <a:pt x="1017" y="704"/>
                  </a:lnTo>
                  <a:lnTo>
                    <a:pt x="1009" y="712"/>
                  </a:lnTo>
                  <a:lnTo>
                    <a:pt x="1001" y="712"/>
                  </a:lnTo>
                  <a:lnTo>
                    <a:pt x="1001" y="720"/>
                  </a:lnTo>
                  <a:lnTo>
                    <a:pt x="1001" y="720"/>
                  </a:lnTo>
                  <a:lnTo>
                    <a:pt x="993" y="720"/>
                  </a:lnTo>
                  <a:lnTo>
                    <a:pt x="993" y="712"/>
                  </a:lnTo>
                  <a:lnTo>
                    <a:pt x="985" y="712"/>
                  </a:lnTo>
                  <a:lnTo>
                    <a:pt x="985" y="712"/>
                  </a:lnTo>
                  <a:lnTo>
                    <a:pt x="985" y="712"/>
                  </a:lnTo>
                  <a:lnTo>
                    <a:pt x="993" y="720"/>
                  </a:lnTo>
                  <a:lnTo>
                    <a:pt x="993" y="720"/>
                  </a:lnTo>
                  <a:lnTo>
                    <a:pt x="985" y="728"/>
                  </a:lnTo>
                  <a:lnTo>
                    <a:pt x="985" y="736"/>
                  </a:lnTo>
                  <a:lnTo>
                    <a:pt x="1001" y="744"/>
                  </a:lnTo>
                  <a:lnTo>
                    <a:pt x="1001" y="744"/>
                  </a:lnTo>
                  <a:lnTo>
                    <a:pt x="1001" y="752"/>
                  </a:lnTo>
                  <a:lnTo>
                    <a:pt x="985" y="768"/>
                  </a:lnTo>
                  <a:lnTo>
                    <a:pt x="985" y="768"/>
                  </a:lnTo>
                  <a:lnTo>
                    <a:pt x="977" y="768"/>
                  </a:lnTo>
                  <a:lnTo>
                    <a:pt x="977" y="768"/>
                  </a:lnTo>
                  <a:lnTo>
                    <a:pt x="969" y="784"/>
                  </a:lnTo>
                  <a:lnTo>
                    <a:pt x="969" y="784"/>
                  </a:lnTo>
                  <a:lnTo>
                    <a:pt x="977" y="784"/>
                  </a:lnTo>
                  <a:lnTo>
                    <a:pt x="977" y="784"/>
                  </a:lnTo>
                  <a:lnTo>
                    <a:pt x="969" y="792"/>
                  </a:lnTo>
                  <a:lnTo>
                    <a:pt x="937" y="816"/>
                  </a:lnTo>
                  <a:lnTo>
                    <a:pt x="921" y="816"/>
                  </a:lnTo>
                  <a:lnTo>
                    <a:pt x="905" y="832"/>
                  </a:lnTo>
                  <a:lnTo>
                    <a:pt x="889" y="840"/>
                  </a:lnTo>
                  <a:lnTo>
                    <a:pt x="881" y="848"/>
                  </a:lnTo>
                  <a:lnTo>
                    <a:pt x="873" y="848"/>
                  </a:lnTo>
                  <a:lnTo>
                    <a:pt x="881" y="840"/>
                  </a:lnTo>
                  <a:lnTo>
                    <a:pt x="889" y="840"/>
                  </a:lnTo>
                  <a:lnTo>
                    <a:pt x="897" y="832"/>
                  </a:lnTo>
                  <a:lnTo>
                    <a:pt x="929" y="808"/>
                  </a:lnTo>
                  <a:lnTo>
                    <a:pt x="929" y="808"/>
                  </a:lnTo>
                  <a:lnTo>
                    <a:pt x="929" y="808"/>
                  </a:lnTo>
                  <a:lnTo>
                    <a:pt x="889" y="832"/>
                  </a:lnTo>
                  <a:lnTo>
                    <a:pt x="889" y="824"/>
                  </a:lnTo>
                  <a:lnTo>
                    <a:pt x="889" y="824"/>
                  </a:lnTo>
                  <a:lnTo>
                    <a:pt x="889" y="824"/>
                  </a:lnTo>
                  <a:lnTo>
                    <a:pt x="889" y="808"/>
                  </a:lnTo>
                  <a:lnTo>
                    <a:pt x="889" y="808"/>
                  </a:lnTo>
                  <a:lnTo>
                    <a:pt x="881" y="824"/>
                  </a:lnTo>
                  <a:lnTo>
                    <a:pt x="873" y="824"/>
                  </a:lnTo>
                  <a:lnTo>
                    <a:pt x="873" y="824"/>
                  </a:lnTo>
                  <a:lnTo>
                    <a:pt x="873" y="816"/>
                  </a:lnTo>
                  <a:lnTo>
                    <a:pt x="873" y="816"/>
                  </a:lnTo>
                  <a:lnTo>
                    <a:pt x="873" y="824"/>
                  </a:lnTo>
                  <a:lnTo>
                    <a:pt x="873" y="824"/>
                  </a:lnTo>
                  <a:lnTo>
                    <a:pt x="865" y="832"/>
                  </a:lnTo>
                  <a:lnTo>
                    <a:pt x="865" y="832"/>
                  </a:lnTo>
                  <a:lnTo>
                    <a:pt x="865" y="824"/>
                  </a:lnTo>
                  <a:lnTo>
                    <a:pt x="857" y="816"/>
                  </a:lnTo>
                  <a:lnTo>
                    <a:pt x="849" y="816"/>
                  </a:lnTo>
                  <a:lnTo>
                    <a:pt x="849" y="816"/>
                  </a:lnTo>
                  <a:lnTo>
                    <a:pt x="857" y="832"/>
                  </a:lnTo>
                  <a:lnTo>
                    <a:pt x="857" y="832"/>
                  </a:lnTo>
                  <a:lnTo>
                    <a:pt x="865" y="840"/>
                  </a:lnTo>
                  <a:lnTo>
                    <a:pt x="873" y="840"/>
                  </a:lnTo>
                  <a:lnTo>
                    <a:pt x="865" y="848"/>
                  </a:lnTo>
                  <a:lnTo>
                    <a:pt x="865" y="848"/>
                  </a:lnTo>
                  <a:lnTo>
                    <a:pt x="857" y="848"/>
                  </a:lnTo>
                  <a:lnTo>
                    <a:pt x="849" y="856"/>
                  </a:lnTo>
                  <a:lnTo>
                    <a:pt x="849" y="856"/>
                  </a:lnTo>
                  <a:lnTo>
                    <a:pt x="841" y="856"/>
                  </a:lnTo>
                  <a:lnTo>
                    <a:pt x="841" y="840"/>
                  </a:lnTo>
                  <a:lnTo>
                    <a:pt x="841" y="840"/>
                  </a:lnTo>
                  <a:lnTo>
                    <a:pt x="833" y="840"/>
                  </a:lnTo>
                  <a:lnTo>
                    <a:pt x="825" y="824"/>
                  </a:lnTo>
                  <a:lnTo>
                    <a:pt x="825" y="824"/>
                  </a:lnTo>
                  <a:lnTo>
                    <a:pt x="833" y="840"/>
                  </a:lnTo>
                  <a:lnTo>
                    <a:pt x="833" y="840"/>
                  </a:lnTo>
                  <a:lnTo>
                    <a:pt x="841" y="848"/>
                  </a:lnTo>
                  <a:lnTo>
                    <a:pt x="841" y="848"/>
                  </a:lnTo>
                  <a:lnTo>
                    <a:pt x="833" y="848"/>
                  </a:lnTo>
                  <a:lnTo>
                    <a:pt x="833" y="848"/>
                  </a:lnTo>
                  <a:lnTo>
                    <a:pt x="833" y="864"/>
                  </a:lnTo>
                  <a:lnTo>
                    <a:pt x="833" y="864"/>
                  </a:lnTo>
                  <a:lnTo>
                    <a:pt x="825" y="872"/>
                  </a:lnTo>
                  <a:lnTo>
                    <a:pt x="825" y="872"/>
                  </a:lnTo>
                  <a:lnTo>
                    <a:pt x="825" y="864"/>
                  </a:lnTo>
                  <a:lnTo>
                    <a:pt x="825" y="864"/>
                  </a:lnTo>
                  <a:lnTo>
                    <a:pt x="817" y="872"/>
                  </a:lnTo>
                  <a:lnTo>
                    <a:pt x="817" y="872"/>
                  </a:lnTo>
                  <a:lnTo>
                    <a:pt x="817" y="872"/>
                  </a:lnTo>
                  <a:lnTo>
                    <a:pt x="817" y="872"/>
                  </a:lnTo>
                  <a:lnTo>
                    <a:pt x="801" y="880"/>
                  </a:lnTo>
                  <a:lnTo>
                    <a:pt x="801" y="880"/>
                  </a:lnTo>
                  <a:lnTo>
                    <a:pt x="801" y="888"/>
                  </a:lnTo>
                  <a:lnTo>
                    <a:pt x="801" y="888"/>
                  </a:lnTo>
                  <a:lnTo>
                    <a:pt x="809" y="880"/>
                  </a:lnTo>
                  <a:lnTo>
                    <a:pt x="809" y="880"/>
                  </a:lnTo>
                  <a:lnTo>
                    <a:pt x="817" y="880"/>
                  </a:lnTo>
                  <a:lnTo>
                    <a:pt x="817" y="880"/>
                  </a:lnTo>
                  <a:lnTo>
                    <a:pt x="817" y="880"/>
                  </a:lnTo>
                  <a:lnTo>
                    <a:pt x="809" y="888"/>
                  </a:lnTo>
                  <a:lnTo>
                    <a:pt x="801" y="904"/>
                  </a:lnTo>
                  <a:lnTo>
                    <a:pt x="801" y="904"/>
                  </a:lnTo>
                  <a:lnTo>
                    <a:pt x="801" y="904"/>
                  </a:lnTo>
                  <a:lnTo>
                    <a:pt x="801" y="904"/>
                  </a:lnTo>
                  <a:lnTo>
                    <a:pt x="801" y="904"/>
                  </a:lnTo>
                  <a:lnTo>
                    <a:pt x="768" y="904"/>
                  </a:lnTo>
                  <a:lnTo>
                    <a:pt x="768" y="904"/>
                  </a:lnTo>
                  <a:lnTo>
                    <a:pt x="777" y="904"/>
                  </a:lnTo>
                  <a:lnTo>
                    <a:pt x="777" y="904"/>
                  </a:lnTo>
                  <a:lnTo>
                    <a:pt x="785" y="904"/>
                  </a:lnTo>
                  <a:lnTo>
                    <a:pt x="785" y="904"/>
                  </a:lnTo>
                  <a:lnTo>
                    <a:pt x="785" y="912"/>
                  </a:lnTo>
                  <a:lnTo>
                    <a:pt x="785" y="920"/>
                  </a:lnTo>
                  <a:lnTo>
                    <a:pt x="793" y="920"/>
                  </a:lnTo>
                  <a:lnTo>
                    <a:pt x="793" y="920"/>
                  </a:lnTo>
                  <a:lnTo>
                    <a:pt x="785" y="952"/>
                  </a:lnTo>
                  <a:lnTo>
                    <a:pt x="777" y="960"/>
                  </a:lnTo>
                  <a:lnTo>
                    <a:pt x="777" y="960"/>
                  </a:lnTo>
                  <a:lnTo>
                    <a:pt x="777" y="952"/>
                  </a:lnTo>
                  <a:lnTo>
                    <a:pt x="777" y="944"/>
                  </a:lnTo>
                  <a:lnTo>
                    <a:pt x="768" y="944"/>
                  </a:lnTo>
                  <a:lnTo>
                    <a:pt x="768" y="944"/>
                  </a:lnTo>
                  <a:lnTo>
                    <a:pt x="768" y="944"/>
                  </a:lnTo>
                  <a:lnTo>
                    <a:pt x="768" y="952"/>
                  </a:lnTo>
                  <a:lnTo>
                    <a:pt x="760" y="960"/>
                  </a:lnTo>
                  <a:lnTo>
                    <a:pt x="760" y="960"/>
                  </a:lnTo>
                  <a:lnTo>
                    <a:pt x="752" y="952"/>
                  </a:lnTo>
                  <a:lnTo>
                    <a:pt x="752" y="952"/>
                  </a:lnTo>
                  <a:lnTo>
                    <a:pt x="752" y="960"/>
                  </a:lnTo>
                  <a:lnTo>
                    <a:pt x="752" y="960"/>
                  </a:lnTo>
                  <a:lnTo>
                    <a:pt x="752" y="960"/>
                  </a:lnTo>
                  <a:lnTo>
                    <a:pt x="760" y="968"/>
                  </a:lnTo>
                  <a:lnTo>
                    <a:pt x="760" y="968"/>
                  </a:lnTo>
                  <a:lnTo>
                    <a:pt x="777" y="968"/>
                  </a:lnTo>
                  <a:lnTo>
                    <a:pt x="777" y="968"/>
                  </a:lnTo>
                  <a:lnTo>
                    <a:pt x="777" y="976"/>
                  </a:lnTo>
                  <a:lnTo>
                    <a:pt x="777" y="976"/>
                  </a:lnTo>
                  <a:lnTo>
                    <a:pt x="768" y="1000"/>
                  </a:lnTo>
                  <a:lnTo>
                    <a:pt x="768" y="1000"/>
                  </a:lnTo>
                  <a:lnTo>
                    <a:pt x="768" y="1008"/>
                  </a:lnTo>
                  <a:lnTo>
                    <a:pt x="785" y="1032"/>
                  </a:lnTo>
                  <a:lnTo>
                    <a:pt x="785" y="1032"/>
                  </a:lnTo>
                  <a:lnTo>
                    <a:pt x="777" y="1056"/>
                  </a:lnTo>
                  <a:lnTo>
                    <a:pt x="777" y="1056"/>
                  </a:lnTo>
                  <a:lnTo>
                    <a:pt x="785" y="1064"/>
                  </a:lnTo>
                  <a:lnTo>
                    <a:pt x="793" y="1080"/>
                  </a:lnTo>
                  <a:lnTo>
                    <a:pt x="793" y="1088"/>
                  </a:lnTo>
                  <a:lnTo>
                    <a:pt x="793" y="1088"/>
                  </a:lnTo>
                  <a:lnTo>
                    <a:pt x="785" y="1096"/>
                  </a:lnTo>
                  <a:lnTo>
                    <a:pt x="777" y="1104"/>
                  </a:lnTo>
                  <a:lnTo>
                    <a:pt x="777" y="1104"/>
                  </a:lnTo>
                  <a:lnTo>
                    <a:pt x="768" y="1096"/>
                  </a:lnTo>
                  <a:lnTo>
                    <a:pt x="752" y="1080"/>
                  </a:lnTo>
                  <a:lnTo>
                    <a:pt x="728" y="1080"/>
                  </a:lnTo>
                  <a:lnTo>
                    <a:pt x="720" y="1080"/>
                  </a:lnTo>
                  <a:lnTo>
                    <a:pt x="704" y="1080"/>
                  </a:lnTo>
                  <a:lnTo>
                    <a:pt x="704" y="1080"/>
                  </a:lnTo>
                  <a:lnTo>
                    <a:pt x="680" y="1064"/>
                  </a:lnTo>
                  <a:lnTo>
                    <a:pt x="680" y="1064"/>
                  </a:lnTo>
                  <a:lnTo>
                    <a:pt x="664" y="1064"/>
                  </a:lnTo>
                  <a:lnTo>
                    <a:pt x="664" y="1064"/>
                  </a:lnTo>
                  <a:lnTo>
                    <a:pt x="664" y="1056"/>
                  </a:lnTo>
                  <a:lnTo>
                    <a:pt x="656" y="1048"/>
                  </a:lnTo>
                  <a:lnTo>
                    <a:pt x="632" y="1048"/>
                  </a:lnTo>
                  <a:lnTo>
                    <a:pt x="624" y="1048"/>
                  </a:lnTo>
                  <a:lnTo>
                    <a:pt x="624" y="1048"/>
                  </a:lnTo>
                  <a:lnTo>
                    <a:pt x="624" y="1032"/>
                  </a:lnTo>
                  <a:lnTo>
                    <a:pt x="624" y="1032"/>
                  </a:lnTo>
                  <a:lnTo>
                    <a:pt x="624" y="1032"/>
                  </a:lnTo>
                  <a:lnTo>
                    <a:pt x="624" y="1032"/>
                  </a:lnTo>
                  <a:lnTo>
                    <a:pt x="616" y="1016"/>
                  </a:lnTo>
                  <a:lnTo>
                    <a:pt x="608" y="984"/>
                  </a:lnTo>
                  <a:lnTo>
                    <a:pt x="600" y="984"/>
                  </a:lnTo>
                  <a:lnTo>
                    <a:pt x="600" y="984"/>
                  </a:lnTo>
                  <a:lnTo>
                    <a:pt x="600" y="968"/>
                  </a:lnTo>
                  <a:lnTo>
                    <a:pt x="600" y="960"/>
                  </a:lnTo>
                  <a:lnTo>
                    <a:pt x="600" y="960"/>
                  </a:lnTo>
                  <a:lnTo>
                    <a:pt x="592" y="952"/>
                  </a:lnTo>
                  <a:lnTo>
                    <a:pt x="592" y="952"/>
                  </a:lnTo>
                  <a:lnTo>
                    <a:pt x="592" y="944"/>
                  </a:lnTo>
                  <a:lnTo>
                    <a:pt x="592" y="920"/>
                  </a:lnTo>
                  <a:lnTo>
                    <a:pt x="576" y="920"/>
                  </a:lnTo>
                  <a:lnTo>
                    <a:pt x="552" y="888"/>
                  </a:lnTo>
                  <a:lnTo>
                    <a:pt x="544" y="864"/>
                  </a:lnTo>
                  <a:lnTo>
                    <a:pt x="536" y="856"/>
                  </a:lnTo>
                  <a:lnTo>
                    <a:pt x="528" y="848"/>
                  </a:lnTo>
                  <a:lnTo>
                    <a:pt x="496" y="776"/>
                  </a:lnTo>
                  <a:lnTo>
                    <a:pt x="488" y="768"/>
                  </a:lnTo>
                  <a:lnTo>
                    <a:pt x="488" y="768"/>
                  </a:lnTo>
                  <a:lnTo>
                    <a:pt x="480" y="744"/>
                  </a:lnTo>
                  <a:lnTo>
                    <a:pt x="456" y="728"/>
                  </a:lnTo>
                  <a:lnTo>
                    <a:pt x="448" y="720"/>
                  </a:lnTo>
                  <a:lnTo>
                    <a:pt x="432" y="696"/>
                  </a:lnTo>
                  <a:lnTo>
                    <a:pt x="400" y="696"/>
                  </a:lnTo>
                  <a:lnTo>
                    <a:pt x="368" y="688"/>
                  </a:lnTo>
                  <a:lnTo>
                    <a:pt x="360" y="680"/>
                  </a:lnTo>
                  <a:lnTo>
                    <a:pt x="360" y="680"/>
                  </a:lnTo>
                  <a:lnTo>
                    <a:pt x="352" y="680"/>
                  </a:lnTo>
                  <a:lnTo>
                    <a:pt x="344" y="696"/>
                  </a:lnTo>
                  <a:lnTo>
                    <a:pt x="336" y="696"/>
                  </a:lnTo>
                  <a:lnTo>
                    <a:pt x="336" y="688"/>
                  </a:lnTo>
                  <a:lnTo>
                    <a:pt x="336" y="688"/>
                  </a:lnTo>
                  <a:lnTo>
                    <a:pt x="328" y="688"/>
                  </a:lnTo>
                  <a:lnTo>
                    <a:pt x="320" y="688"/>
                  </a:lnTo>
                  <a:lnTo>
                    <a:pt x="304" y="704"/>
                  </a:lnTo>
                  <a:lnTo>
                    <a:pt x="304" y="728"/>
                  </a:lnTo>
                  <a:lnTo>
                    <a:pt x="296" y="736"/>
                  </a:lnTo>
                  <a:lnTo>
                    <a:pt x="296" y="744"/>
                  </a:lnTo>
                  <a:lnTo>
                    <a:pt x="288" y="744"/>
                  </a:lnTo>
                  <a:lnTo>
                    <a:pt x="280" y="760"/>
                  </a:lnTo>
                  <a:lnTo>
                    <a:pt x="280" y="760"/>
                  </a:lnTo>
                  <a:lnTo>
                    <a:pt x="280" y="768"/>
                  </a:lnTo>
                  <a:lnTo>
                    <a:pt x="264" y="768"/>
                  </a:lnTo>
                  <a:lnTo>
                    <a:pt x="256" y="760"/>
                  </a:lnTo>
                  <a:lnTo>
                    <a:pt x="216" y="736"/>
                  </a:lnTo>
                  <a:lnTo>
                    <a:pt x="208" y="728"/>
                  </a:lnTo>
                  <a:lnTo>
                    <a:pt x="208" y="728"/>
                  </a:lnTo>
                  <a:lnTo>
                    <a:pt x="192" y="720"/>
                  </a:lnTo>
                  <a:lnTo>
                    <a:pt x="176" y="704"/>
                  </a:lnTo>
                  <a:lnTo>
                    <a:pt x="160" y="688"/>
                  </a:lnTo>
                  <a:lnTo>
                    <a:pt x="152" y="672"/>
                  </a:lnTo>
                  <a:lnTo>
                    <a:pt x="152" y="672"/>
                  </a:lnTo>
                  <a:lnTo>
                    <a:pt x="152" y="648"/>
                  </a:lnTo>
                  <a:lnTo>
                    <a:pt x="152" y="640"/>
                  </a:lnTo>
                  <a:lnTo>
                    <a:pt x="144" y="632"/>
                  </a:lnTo>
                  <a:lnTo>
                    <a:pt x="144" y="632"/>
                  </a:lnTo>
                  <a:lnTo>
                    <a:pt x="136" y="616"/>
                  </a:lnTo>
                  <a:lnTo>
                    <a:pt x="136" y="608"/>
                  </a:lnTo>
                  <a:lnTo>
                    <a:pt x="136" y="608"/>
                  </a:lnTo>
                  <a:lnTo>
                    <a:pt x="128" y="584"/>
                  </a:lnTo>
                  <a:lnTo>
                    <a:pt x="96" y="560"/>
                  </a:lnTo>
                  <a:lnTo>
                    <a:pt x="88" y="552"/>
                  </a:lnTo>
                  <a:lnTo>
                    <a:pt x="80" y="544"/>
                  </a:lnTo>
                  <a:lnTo>
                    <a:pt x="72" y="528"/>
                  </a:lnTo>
                  <a:lnTo>
                    <a:pt x="48" y="496"/>
                  </a:lnTo>
                  <a:lnTo>
                    <a:pt x="48" y="496"/>
                  </a:lnTo>
                  <a:lnTo>
                    <a:pt x="32" y="496"/>
                  </a:lnTo>
                  <a:lnTo>
                    <a:pt x="32" y="496"/>
                  </a:lnTo>
                  <a:lnTo>
                    <a:pt x="16" y="456"/>
                  </a:lnTo>
                  <a:lnTo>
                    <a:pt x="16" y="456"/>
                  </a:lnTo>
                  <a:lnTo>
                    <a:pt x="0" y="456"/>
                  </a:lnTo>
                  <a:lnTo>
                    <a:pt x="0" y="456"/>
                  </a:lnTo>
                  <a:lnTo>
                    <a:pt x="0" y="448"/>
                  </a:lnTo>
                  <a:close/>
                </a:path>
              </a:pathLst>
            </a:custGeom>
            <a:solidFill>
              <a:srgbClr val="DDDDDD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>
              <a:outerShdw dist="76200" dir="54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Freeform 50"/>
            <p:cNvSpPr>
              <a:spLocks/>
            </p:cNvSpPr>
            <p:nvPr/>
          </p:nvSpPr>
          <p:spPr bwMode="auto">
            <a:xfrm>
              <a:off x="2924" y="952"/>
              <a:ext cx="528" cy="592"/>
            </a:xfrm>
            <a:custGeom>
              <a:avLst/>
              <a:gdLst>
                <a:gd name="T0" fmla="*/ 424 w 528"/>
                <a:gd name="T1" fmla="*/ 544 h 592"/>
                <a:gd name="T2" fmla="*/ 376 w 528"/>
                <a:gd name="T3" fmla="*/ 496 h 592"/>
                <a:gd name="T4" fmla="*/ 352 w 528"/>
                <a:gd name="T5" fmla="*/ 488 h 592"/>
                <a:gd name="T6" fmla="*/ 344 w 528"/>
                <a:gd name="T7" fmla="*/ 480 h 592"/>
                <a:gd name="T8" fmla="*/ 336 w 528"/>
                <a:gd name="T9" fmla="*/ 480 h 592"/>
                <a:gd name="T10" fmla="*/ 312 w 528"/>
                <a:gd name="T11" fmla="*/ 464 h 592"/>
                <a:gd name="T12" fmla="*/ 320 w 528"/>
                <a:gd name="T13" fmla="*/ 440 h 592"/>
                <a:gd name="T14" fmla="*/ 312 w 528"/>
                <a:gd name="T15" fmla="*/ 416 h 592"/>
                <a:gd name="T16" fmla="*/ 320 w 528"/>
                <a:gd name="T17" fmla="*/ 392 h 592"/>
                <a:gd name="T18" fmla="*/ 304 w 528"/>
                <a:gd name="T19" fmla="*/ 384 h 592"/>
                <a:gd name="T20" fmla="*/ 304 w 528"/>
                <a:gd name="T21" fmla="*/ 368 h 592"/>
                <a:gd name="T22" fmla="*/ 336 w 528"/>
                <a:gd name="T23" fmla="*/ 336 h 592"/>
                <a:gd name="T24" fmla="*/ 344 w 528"/>
                <a:gd name="T25" fmla="*/ 272 h 592"/>
                <a:gd name="T26" fmla="*/ 376 w 528"/>
                <a:gd name="T27" fmla="*/ 240 h 592"/>
                <a:gd name="T28" fmla="*/ 456 w 528"/>
                <a:gd name="T29" fmla="*/ 152 h 592"/>
                <a:gd name="T30" fmla="*/ 520 w 528"/>
                <a:gd name="T31" fmla="*/ 120 h 592"/>
                <a:gd name="T32" fmla="*/ 520 w 528"/>
                <a:gd name="T33" fmla="*/ 120 h 592"/>
                <a:gd name="T34" fmla="*/ 488 w 528"/>
                <a:gd name="T35" fmla="*/ 120 h 592"/>
                <a:gd name="T36" fmla="*/ 432 w 528"/>
                <a:gd name="T37" fmla="*/ 120 h 592"/>
                <a:gd name="T38" fmla="*/ 424 w 528"/>
                <a:gd name="T39" fmla="*/ 104 h 592"/>
                <a:gd name="T40" fmla="*/ 368 w 528"/>
                <a:gd name="T41" fmla="*/ 120 h 592"/>
                <a:gd name="T42" fmla="*/ 352 w 528"/>
                <a:gd name="T43" fmla="*/ 112 h 592"/>
                <a:gd name="T44" fmla="*/ 328 w 528"/>
                <a:gd name="T45" fmla="*/ 112 h 592"/>
                <a:gd name="T46" fmla="*/ 312 w 528"/>
                <a:gd name="T47" fmla="*/ 88 h 592"/>
                <a:gd name="T48" fmla="*/ 312 w 528"/>
                <a:gd name="T49" fmla="*/ 80 h 592"/>
                <a:gd name="T50" fmla="*/ 288 w 528"/>
                <a:gd name="T51" fmla="*/ 80 h 592"/>
                <a:gd name="T52" fmla="*/ 248 w 528"/>
                <a:gd name="T53" fmla="*/ 88 h 592"/>
                <a:gd name="T54" fmla="*/ 232 w 528"/>
                <a:gd name="T55" fmla="*/ 88 h 592"/>
                <a:gd name="T56" fmla="*/ 200 w 528"/>
                <a:gd name="T57" fmla="*/ 72 h 592"/>
                <a:gd name="T58" fmla="*/ 200 w 528"/>
                <a:gd name="T59" fmla="*/ 64 h 592"/>
                <a:gd name="T60" fmla="*/ 168 w 528"/>
                <a:gd name="T61" fmla="*/ 64 h 592"/>
                <a:gd name="T62" fmla="*/ 168 w 528"/>
                <a:gd name="T63" fmla="*/ 24 h 592"/>
                <a:gd name="T64" fmla="*/ 136 w 528"/>
                <a:gd name="T65" fmla="*/ 0 h 592"/>
                <a:gd name="T66" fmla="*/ 136 w 528"/>
                <a:gd name="T67" fmla="*/ 32 h 592"/>
                <a:gd name="T68" fmla="*/ 0 w 528"/>
                <a:gd name="T69" fmla="*/ 40 h 592"/>
                <a:gd name="T70" fmla="*/ 8 w 528"/>
                <a:gd name="T71" fmla="*/ 72 h 592"/>
                <a:gd name="T72" fmla="*/ 8 w 528"/>
                <a:gd name="T73" fmla="*/ 152 h 592"/>
                <a:gd name="T74" fmla="*/ 24 w 528"/>
                <a:gd name="T75" fmla="*/ 168 h 592"/>
                <a:gd name="T76" fmla="*/ 24 w 528"/>
                <a:gd name="T77" fmla="*/ 232 h 592"/>
                <a:gd name="T78" fmla="*/ 32 w 528"/>
                <a:gd name="T79" fmla="*/ 256 h 592"/>
                <a:gd name="T80" fmla="*/ 32 w 528"/>
                <a:gd name="T81" fmla="*/ 296 h 592"/>
                <a:gd name="T82" fmla="*/ 48 w 528"/>
                <a:gd name="T83" fmla="*/ 320 h 592"/>
                <a:gd name="T84" fmla="*/ 48 w 528"/>
                <a:gd name="T85" fmla="*/ 352 h 592"/>
                <a:gd name="T86" fmla="*/ 32 w 528"/>
                <a:gd name="T87" fmla="*/ 368 h 592"/>
                <a:gd name="T88" fmla="*/ 40 w 528"/>
                <a:gd name="T89" fmla="*/ 400 h 592"/>
                <a:gd name="T90" fmla="*/ 56 w 528"/>
                <a:gd name="T91" fmla="*/ 408 h 592"/>
                <a:gd name="T92" fmla="*/ 56 w 528"/>
                <a:gd name="T93" fmla="*/ 584 h 592"/>
                <a:gd name="T94" fmla="*/ 56 w 528"/>
                <a:gd name="T95" fmla="*/ 592 h 592"/>
                <a:gd name="T96" fmla="*/ 432 w 528"/>
                <a:gd name="T97" fmla="*/ 584 h 5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8"/>
                <a:gd name="T148" fmla="*/ 0 h 592"/>
                <a:gd name="T149" fmla="*/ 528 w 528"/>
                <a:gd name="T150" fmla="*/ 592 h 5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8" h="592">
                  <a:moveTo>
                    <a:pt x="432" y="584"/>
                  </a:moveTo>
                  <a:lnTo>
                    <a:pt x="432" y="576"/>
                  </a:lnTo>
                  <a:lnTo>
                    <a:pt x="424" y="544"/>
                  </a:lnTo>
                  <a:lnTo>
                    <a:pt x="400" y="536"/>
                  </a:lnTo>
                  <a:lnTo>
                    <a:pt x="376" y="512"/>
                  </a:lnTo>
                  <a:lnTo>
                    <a:pt x="376" y="496"/>
                  </a:lnTo>
                  <a:lnTo>
                    <a:pt x="352" y="488"/>
                  </a:lnTo>
                  <a:lnTo>
                    <a:pt x="344" y="480"/>
                  </a:lnTo>
                  <a:lnTo>
                    <a:pt x="336" y="480"/>
                  </a:lnTo>
                  <a:lnTo>
                    <a:pt x="328" y="480"/>
                  </a:lnTo>
                  <a:lnTo>
                    <a:pt x="312" y="464"/>
                  </a:lnTo>
                  <a:lnTo>
                    <a:pt x="312" y="456"/>
                  </a:lnTo>
                  <a:lnTo>
                    <a:pt x="320" y="448"/>
                  </a:lnTo>
                  <a:lnTo>
                    <a:pt x="320" y="440"/>
                  </a:lnTo>
                  <a:lnTo>
                    <a:pt x="312" y="432"/>
                  </a:lnTo>
                  <a:lnTo>
                    <a:pt x="312" y="424"/>
                  </a:lnTo>
                  <a:lnTo>
                    <a:pt x="312" y="416"/>
                  </a:lnTo>
                  <a:lnTo>
                    <a:pt x="320" y="392"/>
                  </a:lnTo>
                  <a:lnTo>
                    <a:pt x="312" y="384"/>
                  </a:lnTo>
                  <a:lnTo>
                    <a:pt x="304" y="384"/>
                  </a:lnTo>
                  <a:lnTo>
                    <a:pt x="304" y="368"/>
                  </a:lnTo>
                  <a:lnTo>
                    <a:pt x="304" y="360"/>
                  </a:lnTo>
                  <a:lnTo>
                    <a:pt x="312" y="352"/>
                  </a:lnTo>
                  <a:lnTo>
                    <a:pt x="336" y="336"/>
                  </a:lnTo>
                  <a:lnTo>
                    <a:pt x="344" y="328"/>
                  </a:lnTo>
                  <a:lnTo>
                    <a:pt x="344" y="272"/>
                  </a:lnTo>
                  <a:lnTo>
                    <a:pt x="336" y="272"/>
                  </a:lnTo>
                  <a:lnTo>
                    <a:pt x="344" y="264"/>
                  </a:lnTo>
                  <a:lnTo>
                    <a:pt x="376" y="240"/>
                  </a:lnTo>
                  <a:lnTo>
                    <a:pt x="416" y="200"/>
                  </a:lnTo>
                  <a:lnTo>
                    <a:pt x="424" y="176"/>
                  </a:lnTo>
                  <a:lnTo>
                    <a:pt x="456" y="152"/>
                  </a:lnTo>
                  <a:lnTo>
                    <a:pt x="488" y="152"/>
                  </a:lnTo>
                  <a:lnTo>
                    <a:pt x="512" y="136"/>
                  </a:lnTo>
                  <a:lnTo>
                    <a:pt x="520" y="120"/>
                  </a:lnTo>
                  <a:lnTo>
                    <a:pt x="528" y="120"/>
                  </a:lnTo>
                  <a:lnTo>
                    <a:pt x="520" y="120"/>
                  </a:lnTo>
                  <a:lnTo>
                    <a:pt x="504" y="128"/>
                  </a:lnTo>
                  <a:lnTo>
                    <a:pt x="496" y="128"/>
                  </a:lnTo>
                  <a:lnTo>
                    <a:pt x="488" y="120"/>
                  </a:lnTo>
                  <a:lnTo>
                    <a:pt x="432" y="120"/>
                  </a:lnTo>
                  <a:lnTo>
                    <a:pt x="432" y="104"/>
                  </a:lnTo>
                  <a:lnTo>
                    <a:pt x="424" y="104"/>
                  </a:lnTo>
                  <a:lnTo>
                    <a:pt x="408" y="128"/>
                  </a:lnTo>
                  <a:lnTo>
                    <a:pt x="384" y="128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12"/>
                  </a:lnTo>
                  <a:lnTo>
                    <a:pt x="352" y="96"/>
                  </a:lnTo>
                  <a:lnTo>
                    <a:pt x="344" y="96"/>
                  </a:lnTo>
                  <a:lnTo>
                    <a:pt x="328" y="112"/>
                  </a:lnTo>
                  <a:lnTo>
                    <a:pt x="320" y="96"/>
                  </a:lnTo>
                  <a:lnTo>
                    <a:pt x="312" y="88"/>
                  </a:lnTo>
                  <a:lnTo>
                    <a:pt x="304" y="88"/>
                  </a:lnTo>
                  <a:lnTo>
                    <a:pt x="304" y="80"/>
                  </a:lnTo>
                  <a:lnTo>
                    <a:pt x="312" y="80"/>
                  </a:lnTo>
                  <a:lnTo>
                    <a:pt x="304" y="80"/>
                  </a:lnTo>
                  <a:lnTo>
                    <a:pt x="288" y="80"/>
                  </a:lnTo>
                  <a:lnTo>
                    <a:pt x="264" y="72"/>
                  </a:lnTo>
                  <a:lnTo>
                    <a:pt x="256" y="72"/>
                  </a:lnTo>
                  <a:lnTo>
                    <a:pt x="248" y="88"/>
                  </a:lnTo>
                  <a:lnTo>
                    <a:pt x="232" y="88"/>
                  </a:lnTo>
                  <a:lnTo>
                    <a:pt x="224" y="72"/>
                  </a:lnTo>
                  <a:lnTo>
                    <a:pt x="200" y="72"/>
                  </a:lnTo>
                  <a:lnTo>
                    <a:pt x="200" y="64"/>
                  </a:lnTo>
                  <a:lnTo>
                    <a:pt x="192" y="72"/>
                  </a:lnTo>
                  <a:lnTo>
                    <a:pt x="176" y="72"/>
                  </a:lnTo>
                  <a:lnTo>
                    <a:pt x="168" y="64"/>
                  </a:lnTo>
                  <a:lnTo>
                    <a:pt x="168" y="56"/>
                  </a:lnTo>
                  <a:lnTo>
                    <a:pt x="168" y="24"/>
                  </a:lnTo>
                  <a:lnTo>
                    <a:pt x="152" y="0"/>
                  </a:lnTo>
                  <a:lnTo>
                    <a:pt x="136" y="0"/>
                  </a:lnTo>
                  <a:lnTo>
                    <a:pt x="136" y="32"/>
                  </a:lnTo>
                  <a:lnTo>
                    <a:pt x="128" y="40"/>
                  </a:lnTo>
                  <a:lnTo>
                    <a:pt x="0" y="40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8" y="128"/>
                  </a:lnTo>
                  <a:lnTo>
                    <a:pt x="8" y="152"/>
                  </a:lnTo>
                  <a:lnTo>
                    <a:pt x="16" y="160"/>
                  </a:lnTo>
                  <a:lnTo>
                    <a:pt x="24" y="168"/>
                  </a:lnTo>
                  <a:lnTo>
                    <a:pt x="24" y="200"/>
                  </a:lnTo>
                  <a:lnTo>
                    <a:pt x="24" y="216"/>
                  </a:lnTo>
                  <a:lnTo>
                    <a:pt x="24" y="232"/>
                  </a:lnTo>
                  <a:lnTo>
                    <a:pt x="24" y="240"/>
                  </a:lnTo>
                  <a:lnTo>
                    <a:pt x="32" y="256"/>
                  </a:lnTo>
                  <a:lnTo>
                    <a:pt x="32" y="272"/>
                  </a:lnTo>
                  <a:lnTo>
                    <a:pt x="32" y="296"/>
                  </a:lnTo>
                  <a:lnTo>
                    <a:pt x="40" y="304"/>
                  </a:lnTo>
                  <a:lnTo>
                    <a:pt x="48" y="320"/>
                  </a:lnTo>
                  <a:lnTo>
                    <a:pt x="48" y="344"/>
                  </a:lnTo>
                  <a:lnTo>
                    <a:pt x="48" y="352"/>
                  </a:lnTo>
                  <a:lnTo>
                    <a:pt x="32" y="368"/>
                  </a:lnTo>
                  <a:lnTo>
                    <a:pt x="24" y="376"/>
                  </a:lnTo>
                  <a:lnTo>
                    <a:pt x="24" y="384"/>
                  </a:lnTo>
                  <a:lnTo>
                    <a:pt x="40" y="400"/>
                  </a:lnTo>
                  <a:lnTo>
                    <a:pt x="48" y="408"/>
                  </a:lnTo>
                  <a:lnTo>
                    <a:pt x="56" y="408"/>
                  </a:lnTo>
                  <a:lnTo>
                    <a:pt x="56" y="448"/>
                  </a:lnTo>
                  <a:lnTo>
                    <a:pt x="48" y="544"/>
                  </a:lnTo>
                  <a:lnTo>
                    <a:pt x="56" y="584"/>
                  </a:lnTo>
                  <a:lnTo>
                    <a:pt x="56" y="592"/>
                  </a:lnTo>
                  <a:lnTo>
                    <a:pt x="136" y="592"/>
                  </a:lnTo>
                  <a:lnTo>
                    <a:pt x="400" y="592"/>
                  </a:lnTo>
                  <a:lnTo>
                    <a:pt x="432" y="584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6" name="Freeform 51"/>
            <p:cNvSpPr>
              <a:spLocks/>
            </p:cNvSpPr>
            <p:nvPr/>
          </p:nvSpPr>
          <p:spPr bwMode="auto">
            <a:xfrm>
              <a:off x="2964" y="1536"/>
              <a:ext cx="480" cy="320"/>
            </a:xfrm>
            <a:custGeom>
              <a:avLst/>
              <a:gdLst>
                <a:gd name="T0" fmla="*/ 56 w 480"/>
                <a:gd name="T1" fmla="*/ 272 h 320"/>
                <a:gd name="T2" fmla="*/ 56 w 480"/>
                <a:gd name="T3" fmla="*/ 256 h 320"/>
                <a:gd name="T4" fmla="*/ 56 w 480"/>
                <a:gd name="T5" fmla="*/ 248 h 320"/>
                <a:gd name="T6" fmla="*/ 48 w 480"/>
                <a:gd name="T7" fmla="*/ 224 h 320"/>
                <a:gd name="T8" fmla="*/ 40 w 480"/>
                <a:gd name="T9" fmla="*/ 216 h 320"/>
                <a:gd name="T10" fmla="*/ 40 w 480"/>
                <a:gd name="T11" fmla="*/ 168 h 320"/>
                <a:gd name="T12" fmla="*/ 16 w 480"/>
                <a:gd name="T13" fmla="*/ 152 h 320"/>
                <a:gd name="T14" fmla="*/ 16 w 480"/>
                <a:gd name="T15" fmla="*/ 144 h 320"/>
                <a:gd name="T16" fmla="*/ 16 w 480"/>
                <a:gd name="T17" fmla="*/ 128 h 320"/>
                <a:gd name="T18" fmla="*/ 16 w 480"/>
                <a:gd name="T19" fmla="*/ 120 h 320"/>
                <a:gd name="T20" fmla="*/ 0 w 480"/>
                <a:gd name="T21" fmla="*/ 88 h 320"/>
                <a:gd name="T22" fmla="*/ 0 w 480"/>
                <a:gd name="T23" fmla="*/ 80 h 320"/>
                <a:gd name="T24" fmla="*/ 16 w 480"/>
                <a:gd name="T25" fmla="*/ 40 h 320"/>
                <a:gd name="T26" fmla="*/ 0 w 480"/>
                <a:gd name="T27" fmla="*/ 40 h 320"/>
                <a:gd name="T28" fmla="*/ 8 w 480"/>
                <a:gd name="T29" fmla="*/ 32 h 320"/>
                <a:gd name="T30" fmla="*/ 8 w 480"/>
                <a:gd name="T31" fmla="*/ 24 h 320"/>
                <a:gd name="T32" fmla="*/ 0 w 480"/>
                <a:gd name="T33" fmla="*/ 8 h 320"/>
                <a:gd name="T34" fmla="*/ 16 w 480"/>
                <a:gd name="T35" fmla="*/ 8 h 320"/>
                <a:gd name="T36" fmla="*/ 360 w 480"/>
                <a:gd name="T37" fmla="*/ 8 h 320"/>
                <a:gd name="T38" fmla="*/ 392 w 480"/>
                <a:gd name="T39" fmla="*/ 0 h 320"/>
                <a:gd name="T40" fmla="*/ 400 w 480"/>
                <a:gd name="T41" fmla="*/ 16 h 320"/>
                <a:gd name="T42" fmla="*/ 400 w 480"/>
                <a:gd name="T43" fmla="*/ 32 h 320"/>
                <a:gd name="T44" fmla="*/ 400 w 480"/>
                <a:gd name="T45" fmla="*/ 56 h 320"/>
                <a:gd name="T46" fmla="*/ 408 w 480"/>
                <a:gd name="T47" fmla="*/ 80 h 320"/>
                <a:gd name="T48" fmla="*/ 408 w 480"/>
                <a:gd name="T49" fmla="*/ 80 h 320"/>
                <a:gd name="T50" fmla="*/ 432 w 480"/>
                <a:gd name="T51" fmla="*/ 88 h 320"/>
                <a:gd name="T52" fmla="*/ 440 w 480"/>
                <a:gd name="T53" fmla="*/ 104 h 320"/>
                <a:gd name="T54" fmla="*/ 456 w 480"/>
                <a:gd name="T55" fmla="*/ 120 h 320"/>
                <a:gd name="T56" fmla="*/ 456 w 480"/>
                <a:gd name="T57" fmla="*/ 128 h 320"/>
                <a:gd name="T58" fmla="*/ 464 w 480"/>
                <a:gd name="T59" fmla="*/ 128 h 320"/>
                <a:gd name="T60" fmla="*/ 480 w 480"/>
                <a:gd name="T61" fmla="*/ 136 h 320"/>
                <a:gd name="T62" fmla="*/ 480 w 480"/>
                <a:gd name="T63" fmla="*/ 160 h 320"/>
                <a:gd name="T64" fmla="*/ 472 w 480"/>
                <a:gd name="T65" fmla="*/ 176 h 320"/>
                <a:gd name="T66" fmla="*/ 464 w 480"/>
                <a:gd name="T67" fmla="*/ 184 h 320"/>
                <a:gd name="T68" fmla="*/ 464 w 480"/>
                <a:gd name="T69" fmla="*/ 200 h 320"/>
                <a:gd name="T70" fmla="*/ 448 w 480"/>
                <a:gd name="T71" fmla="*/ 208 h 320"/>
                <a:gd name="T72" fmla="*/ 416 w 480"/>
                <a:gd name="T73" fmla="*/ 216 h 320"/>
                <a:gd name="T74" fmla="*/ 416 w 480"/>
                <a:gd name="T75" fmla="*/ 240 h 320"/>
                <a:gd name="T76" fmla="*/ 424 w 480"/>
                <a:gd name="T77" fmla="*/ 264 h 320"/>
                <a:gd name="T78" fmla="*/ 416 w 480"/>
                <a:gd name="T79" fmla="*/ 280 h 320"/>
                <a:gd name="T80" fmla="*/ 408 w 480"/>
                <a:gd name="T81" fmla="*/ 296 h 320"/>
                <a:gd name="T82" fmla="*/ 392 w 480"/>
                <a:gd name="T83" fmla="*/ 312 h 320"/>
                <a:gd name="T84" fmla="*/ 400 w 480"/>
                <a:gd name="T85" fmla="*/ 312 h 320"/>
                <a:gd name="T86" fmla="*/ 392 w 480"/>
                <a:gd name="T87" fmla="*/ 320 h 320"/>
                <a:gd name="T88" fmla="*/ 392 w 480"/>
                <a:gd name="T89" fmla="*/ 320 h 320"/>
                <a:gd name="T90" fmla="*/ 368 w 480"/>
                <a:gd name="T91" fmla="*/ 296 h 320"/>
                <a:gd name="T92" fmla="*/ 56 w 480"/>
                <a:gd name="T93" fmla="*/ 304 h 3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80"/>
                <a:gd name="T142" fmla="*/ 0 h 320"/>
                <a:gd name="T143" fmla="*/ 480 w 480"/>
                <a:gd name="T144" fmla="*/ 320 h 3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80" h="320">
                  <a:moveTo>
                    <a:pt x="56" y="304"/>
                  </a:moveTo>
                  <a:lnTo>
                    <a:pt x="56" y="272"/>
                  </a:lnTo>
                  <a:lnTo>
                    <a:pt x="56" y="264"/>
                  </a:lnTo>
                  <a:lnTo>
                    <a:pt x="56" y="256"/>
                  </a:lnTo>
                  <a:lnTo>
                    <a:pt x="56" y="248"/>
                  </a:lnTo>
                  <a:lnTo>
                    <a:pt x="48" y="224"/>
                  </a:lnTo>
                  <a:lnTo>
                    <a:pt x="48" y="216"/>
                  </a:lnTo>
                  <a:lnTo>
                    <a:pt x="40" y="216"/>
                  </a:lnTo>
                  <a:lnTo>
                    <a:pt x="40" y="200"/>
                  </a:lnTo>
                  <a:lnTo>
                    <a:pt x="40" y="168"/>
                  </a:lnTo>
                  <a:lnTo>
                    <a:pt x="24" y="160"/>
                  </a:lnTo>
                  <a:lnTo>
                    <a:pt x="16" y="152"/>
                  </a:lnTo>
                  <a:lnTo>
                    <a:pt x="16" y="144"/>
                  </a:lnTo>
                  <a:lnTo>
                    <a:pt x="16" y="136"/>
                  </a:lnTo>
                  <a:lnTo>
                    <a:pt x="16" y="128"/>
                  </a:lnTo>
                  <a:lnTo>
                    <a:pt x="16" y="120"/>
                  </a:lnTo>
                  <a:lnTo>
                    <a:pt x="8" y="104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8"/>
                  </a:lnTo>
                  <a:lnTo>
                    <a:pt x="96" y="8"/>
                  </a:lnTo>
                  <a:lnTo>
                    <a:pt x="360" y="8"/>
                  </a:lnTo>
                  <a:lnTo>
                    <a:pt x="392" y="0"/>
                  </a:lnTo>
                  <a:lnTo>
                    <a:pt x="400" y="16"/>
                  </a:lnTo>
                  <a:lnTo>
                    <a:pt x="400" y="24"/>
                  </a:lnTo>
                  <a:lnTo>
                    <a:pt x="400" y="32"/>
                  </a:lnTo>
                  <a:lnTo>
                    <a:pt x="400" y="48"/>
                  </a:lnTo>
                  <a:lnTo>
                    <a:pt x="400" y="56"/>
                  </a:lnTo>
                  <a:lnTo>
                    <a:pt x="408" y="72"/>
                  </a:lnTo>
                  <a:lnTo>
                    <a:pt x="408" y="80"/>
                  </a:lnTo>
                  <a:lnTo>
                    <a:pt x="424" y="88"/>
                  </a:lnTo>
                  <a:lnTo>
                    <a:pt x="432" y="88"/>
                  </a:lnTo>
                  <a:lnTo>
                    <a:pt x="440" y="88"/>
                  </a:lnTo>
                  <a:lnTo>
                    <a:pt x="440" y="104"/>
                  </a:lnTo>
                  <a:lnTo>
                    <a:pt x="448" y="104"/>
                  </a:lnTo>
                  <a:lnTo>
                    <a:pt x="456" y="120"/>
                  </a:lnTo>
                  <a:lnTo>
                    <a:pt x="456" y="128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36"/>
                  </a:lnTo>
                  <a:lnTo>
                    <a:pt x="480" y="152"/>
                  </a:lnTo>
                  <a:lnTo>
                    <a:pt x="480" y="160"/>
                  </a:lnTo>
                  <a:lnTo>
                    <a:pt x="472" y="176"/>
                  </a:lnTo>
                  <a:lnTo>
                    <a:pt x="464" y="176"/>
                  </a:lnTo>
                  <a:lnTo>
                    <a:pt x="464" y="184"/>
                  </a:lnTo>
                  <a:lnTo>
                    <a:pt x="464" y="192"/>
                  </a:lnTo>
                  <a:lnTo>
                    <a:pt x="464" y="200"/>
                  </a:lnTo>
                  <a:lnTo>
                    <a:pt x="448" y="200"/>
                  </a:lnTo>
                  <a:lnTo>
                    <a:pt x="448" y="208"/>
                  </a:lnTo>
                  <a:lnTo>
                    <a:pt x="432" y="208"/>
                  </a:lnTo>
                  <a:lnTo>
                    <a:pt x="416" y="216"/>
                  </a:lnTo>
                  <a:lnTo>
                    <a:pt x="416" y="232"/>
                  </a:lnTo>
                  <a:lnTo>
                    <a:pt x="416" y="240"/>
                  </a:lnTo>
                  <a:lnTo>
                    <a:pt x="424" y="256"/>
                  </a:lnTo>
                  <a:lnTo>
                    <a:pt x="424" y="264"/>
                  </a:lnTo>
                  <a:lnTo>
                    <a:pt x="416" y="272"/>
                  </a:lnTo>
                  <a:lnTo>
                    <a:pt x="416" y="280"/>
                  </a:lnTo>
                  <a:lnTo>
                    <a:pt x="416" y="288"/>
                  </a:lnTo>
                  <a:lnTo>
                    <a:pt x="408" y="296"/>
                  </a:lnTo>
                  <a:lnTo>
                    <a:pt x="392" y="296"/>
                  </a:lnTo>
                  <a:lnTo>
                    <a:pt x="392" y="312"/>
                  </a:lnTo>
                  <a:lnTo>
                    <a:pt x="400" y="312"/>
                  </a:lnTo>
                  <a:lnTo>
                    <a:pt x="392" y="320"/>
                  </a:lnTo>
                  <a:lnTo>
                    <a:pt x="376" y="304"/>
                  </a:lnTo>
                  <a:lnTo>
                    <a:pt x="368" y="296"/>
                  </a:lnTo>
                  <a:lnTo>
                    <a:pt x="64" y="304"/>
                  </a:lnTo>
                  <a:lnTo>
                    <a:pt x="56" y="304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7" name="Freeform 52"/>
            <p:cNvSpPr>
              <a:spLocks/>
            </p:cNvSpPr>
            <p:nvPr/>
          </p:nvSpPr>
          <p:spPr bwMode="auto">
            <a:xfrm>
              <a:off x="3028" y="1832"/>
              <a:ext cx="536" cy="464"/>
            </a:xfrm>
            <a:custGeom>
              <a:avLst/>
              <a:gdLst>
                <a:gd name="T0" fmla="*/ 88 w 536"/>
                <a:gd name="T1" fmla="*/ 376 h 464"/>
                <a:gd name="T2" fmla="*/ 88 w 536"/>
                <a:gd name="T3" fmla="*/ 160 h 464"/>
                <a:gd name="T4" fmla="*/ 72 w 536"/>
                <a:gd name="T5" fmla="*/ 160 h 464"/>
                <a:gd name="T6" fmla="*/ 64 w 536"/>
                <a:gd name="T7" fmla="*/ 144 h 464"/>
                <a:gd name="T8" fmla="*/ 64 w 536"/>
                <a:gd name="T9" fmla="*/ 128 h 464"/>
                <a:gd name="T10" fmla="*/ 48 w 536"/>
                <a:gd name="T11" fmla="*/ 120 h 464"/>
                <a:gd name="T12" fmla="*/ 48 w 536"/>
                <a:gd name="T13" fmla="*/ 112 h 464"/>
                <a:gd name="T14" fmla="*/ 64 w 536"/>
                <a:gd name="T15" fmla="*/ 96 h 464"/>
                <a:gd name="T16" fmla="*/ 56 w 536"/>
                <a:gd name="T17" fmla="*/ 88 h 464"/>
                <a:gd name="T18" fmla="*/ 48 w 536"/>
                <a:gd name="T19" fmla="*/ 88 h 464"/>
                <a:gd name="T20" fmla="*/ 40 w 536"/>
                <a:gd name="T21" fmla="*/ 80 h 464"/>
                <a:gd name="T22" fmla="*/ 32 w 536"/>
                <a:gd name="T23" fmla="*/ 72 h 464"/>
                <a:gd name="T24" fmla="*/ 16 w 536"/>
                <a:gd name="T25" fmla="*/ 48 h 464"/>
                <a:gd name="T26" fmla="*/ 8 w 536"/>
                <a:gd name="T27" fmla="*/ 40 h 464"/>
                <a:gd name="T28" fmla="*/ 0 w 536"/>
                <a:gd name="T29" fmla="*/ 8 h 464"/>
                <a:gd name="T30" fmla="*/ 304 w 536"/>
                <a:gd name="T31" fmla="*/ 0 h 464"/>
                <a:gd name="T32" fmla="*/ 312 w 536"/>
                <a:gd name="T33" fmla="*/ 8 h 464"/>
                <a:gd name="T34" fmla="*/ 328 w 536"/>
                <a:gd name="T35" fmla="*/ 24 h 464"/>
                <a:gd name="T36" fmla="*/ 328 w 536"/>
                <a:gd name="T37" fmla="*/ 32 h 464"/>
                <a:gd name="T38" fmla="*/ 320 w 536"/>
                <a:gd name="T39" fmla="*/ 64 h 464"/>
                <a:gd name="T40" fmla="*/ 376 w 536"/>
                <a:gd name="T41" fmla="*/ 128 h 464"/>
                <a:gd name="T42" fmla="*/ 392 w 536"/>
                <a:gd name="T43" fmla="*/ 176 h 464"/>
                <a:gd name="T44" fmla="*/ 408 w 536"/>
                <a:gd name="T45" fmla="*/ 160 h 464"/>
                <a:gd name="T46" fmla="*/ 440 w 536"/>
                <a:gd name="T47" fmla="*/ 176 h 464"/>
                <a:gd name="T48" fmla="*/ 432 w 536"/>
                <a:gd name="T49" fmla="*/ 200 h 464"/>
                <a:gd name="T50" fmla="*/ 424 w 536"/>
                <a:gd name="T51" fmla="*/ 224 h 464"/>
                <a:gd name="T52" fmla="*/ 424 w 536"/>
                <a:gd name="T53" fmla="*/ 240 h 464"/>
                <a:gd name="T54" fmla="*/ 456 w 536"/>
                <a:gd name="T55" fmla="*/ 264 h 464"/>
                <a:gd name="T56" fmla="*/ 456 w 536"/>
                <a:gd name="T57" fmla="*/ 264 h 464"/>
                <a:gd name="T58" fmla="*/ 456 w 536"/>
                <a:gd name="T59" fmla="*/ 272 h 464"/>
                <a:gd name="T60" fmla="*/ 472 w 536"/>
                <a:gd name="T61" fmla="*/ 272 h 464"/>
                <a:gd name="T62" fmla="*/ 480 w 536"/>
                <a:gd name="T63" fmla="*/ 280 h 464"/>
                <a:gd name="T64" fmla="*/ 496 w 536"/>
                <a:gd name="T65" fmla="*/ 288 h 464"/>
                <a:gd name="T66" fmla="*/ 496 w 536"/>
                <a:gd name="T67" fmla="*/ 304 h 464"/>
                <a:gd name="T68" fmla="*/ 504 w 536"/>
                <a:gd name="T69" fmla="*/ 320 h 464"/>
                <a:gd name="T70" fmla="*/ 496 w 536"/>
                <a:gd name="T71" fmla="*/ 336 h 464"/>
                <a:gd name="T72" fmla="*/ 504 w 536"/>
                <a:gd name="T73" fmla="*/ 344 h 464"/>
                <a:gd name="T74" fmla="*/ 512 w 536"/>
                <a:gd name="T75" fmla="*/ 352 h 464"/>
                <a:gd name="T76" fmla="*/ 512 w 536"/>
                <a:gd name="T77" fmla="*/ 360 h 464"/>
                <a:gd name="T78" fmla="*/ 512 w 536"/>
                <a:gd name="T79" fmla="*/ 352 h 464"/>
                <a:gd name="T80" fmla="*/ 512 w 536"/>
                <a:gd name="T81" fmla="*/ 344 h 464"/>
                <a:gd name="T82" fmla="*/ 520 w 536"/>
                <a:gd name="T83" fmla="*/ 352 h 464"/>
                <a:gd name="T84" fmla="*/ 528 w 536"/>
                <a:gd name="T85" fmla="*/ 360 h 464"/>
                <a:gd name="T86" fmla="*/ 536 w 536"/>
                <a:gd name="T87" fmla="*/ 368 h 464"/>
                <a:gd name="T88" fmla="*/ 528 w 536"/>
                <a:gd name="T89" fmla="*/ 368 h 464"/>
                <a:gd name="T90" fmla="*/ 528 w 536"/>
                <a:gd name="T91" fmla="*/ 400 h 464"/>
                <a:gd name="T92" fmla="*/ 520 w 536"/>
                <a:gd name="T93" fmla="*/ 400 h 464"/>
                <a:gd name="T94" fmla="*/ 504 w 536"/>
                <a:gd name="T95" fmla="*/ 408 h 464"/>
                <a:gd name="T96" fmla="*/ 496 w 536"/>
                <a:gd name="T97" fmla="*/ 432 h 464"/>
                <a:gd name="T98" fmla="*/ 496 w 536"/>
                <a:gd name="T99" fmla="*/ 440 h 464"/>
                <a:gd name="T100" fmla="*/ 488 w 536"/>
                <a:gd name="T101" fmla="*/ 440 h 464"/>
                <a:gd name="T102" fmla="*/ 496 w 536"/>
                <a:gd name="T103" fmla="*/ 448 h 464"/>
                <a:gd name="T104" fmla="*/ 496 w 536"/>
                <a:gd name="T105" fmla="*/ 448 h 464"/>
                <a:gd name="T106" fmla="*/ 488 w 536"/>
                <a:gd name="T107" fmla="*/ 464 h 464"/>
                <a:gd name="T108" fmla="*/ 440 w 536"/>
                <a:gd name="T109" fmla="*/ 464 h 464"/>
                <a:gd name="T110" fmla="*/ 440 w 536"/>
                <a:gd name="T111" fmla="*/ 464 h 464"/>
                <a:gd name="T112" fmla="*/ 456 w 536"/>
                <a:gd name="T113" fmla="*/ 432 h 464"/>
                <a:gd name="T114" fmla="*/ 448 w 536"/>
                <a:gd name="T115" fmla="*/ 416 h 464"/>
                <a:gd name="T116" fmla="*/ 440 w 536"/>
                <a:gd name="T117" fmla="*/ 416 h 464"/>
                <a:gd name="T118" fmla="*/ 96 w 536"/>
                <a:gd name="T119" fmla="*/ 432 h 4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36"/>
                <a:gd name="T181" fmla="*/ 0 h 464"/>
                <a:gd name="T182" fmla="*/ 536 w 536"/>
                <a:gd name="T183" fmla="*/ 464 h 4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36" h="464">
                  <a:moveTo>
                    <a:pt x="96" y="432"/>
                  </a:moveTo>
                  <a:lnTo>
                    <a:pt x="88" y="376"/>
                  </a:lnTo>
                  <a:lnTo>
                    <a:pt x="88" y="160"/>
                  </a:lnTo>
                  <a:lnTo>
                    <a:pt x="72" y="160"/>
                  </a:lnTo>
                  <a:lnTo>
                    <a:pt x="64" y="144"/>
                  </a:lnTo>
                  <a:lnTo>
                    <a:pt x="64" y="136"/>
                  </a:lnTo>
                  <a:lnTo>
                    <a:pt x="64" y="128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64" y="104"/>
                  </a:lnTo>
                  <a:lnTo>
                    <a:pt x="64" y="96"/>
                  </a:lnTo>
                  <a:lnTo>
                    <a:pt x="64" y="88"/>
                  </a:lnTo>
                  <a:lnTo>
                    <a:pt x="56" y="88"/>
                  </a:lnTo>
                  <a:lnTo>
                    <a:pt x="56" y="80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24" y="72"/>
                  </a:lnTo>
                  <a:lnTo>
                    <a:pt x="32" y="72"/>
                  </a:lnTo>
                  <a:lnTo>
                    <a:pt x="16" y="48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0" y="8"/>
                  </a:lnTo>
                  <a:lnTo>
                    <a:pt x="304" y="0"/>
                  </a:lnTo>
                  <a:lnTo>
                    <a:pt x="312" y="8"/>
                  </a:lnTo>
                  <a:lnTo>
                    <a:pt x="328" y="24"/>
                  </a:lnTo>
                  <a:lnTo>
                    <a:pt x="328" y="32"/>
                  </a:lnTo>
                  <a:lnTo>
                    <a:pt x="320" y="40"/>
                  </a:lnTo>
                  <a:lnTo>
                    <a:pt x="320" y="64"/>
                  </a:lnTo>
                  <a:lnTo>
                    <a:pt x="344" y="104"/>
                  </a:lnTo>
                  <a:lnTo>
                    <a:pt x="376" y="128"/>
                  </a:lnTo>
                  <a:lnTo>
                    <a:pt x="392" y="136"/>
                  </a:lnTo>
                  <a:lnTo>
                    <a:pt x="392" y="176"/>
                  </a:lnTo>
                  <a:lnTo>
                    <a:pt x="408" y="176"/>
                  </a:lnTo>
                  <a:lnTo>
                    <a:pt x="408" y="160"/>
                  </a:lnTo>
                  <a:lnTo>
                    <a:pt x="424" y="168"/>
                  </a:lnTo>
                  <a:lnTo>
                    <a:pt x="440" y="176"/>
                  </a:lnTo>
                  <a:lnTo>
                    <a:pt x="440" y="184"/>
                  </a:lnTo>
                  <a:lnTo>
                    <a:pt x="432" y="200"/>
                  </a:lnTo>
                  <a:lnTo>
                    <a:pt x="432" y="216"/>
                  </a:lnTo>
                  <a:lnTo>
                    <a:pt x="424" y="224"/>
                  </a:lnTo>
                  <a:lnTo>
                    <a:pt x="424" y="240"/>
                  </a:lnTo>
                  <a:lnTo>
                    <a:pt x="432" y="256"/>
                  </a:lnTo>
                  <a:lnTo>
                    <a:pt x="456" y="264"/>
                  </a:lnTo>
                  <a:lnTo>
                    <a:pt x="456" y="272"/>
                  </a:lnTo>
                  <a:lnTo>
                    <a:pt x="472" y="272"/>
                  </a:lnTo>
                  <a:lnTo>
                    <a:pt x="480" y="280"/>
                  </a:lnTo>
                  <a:lnTo>
                    <a:pt x="496" y="288"/>
                  </a:lnTo>
                  <a:lnTo>
                    <a:pt x="496" y="304"/>
                  </a:lnTo>
                  <a:lnTo>
                    <a:pt x="504" y="320"/>
                  </a:lnTo>
                  <a:lnTo>
                    <a:pt x="496" y="328"/>
                  </a:lnTo>
                  <a:lnTo>
                    <a:pt x="496" y="336"/>
                  </a:lnTo>
                  <a:lnTo>
                    <a:pt x="504" y="344"/>
                  </a:lnTo>
                  <a:lnTo>
                    <a:pt x="512" y="352"/>
                  </a:lnTo>
                  <a:lnTo>
                    <a:pt x="512" y="360"/>
                  </a:lnTo>
                  <a:lnTo>
                    <a:pt x="512" y="352"/>
                  </a:lnTo>
                  <a:lnTo>
                    <a:pt x="512" y="344"/>
                  </a:lnTo>
                  <a:lnTo>
                    <a:pt x="520" y="344"/>
                  </a:lnTo>
                  <a:lnTo>
                    <a:pt x="520" y="352"/>
                  </a:lnTo>
                  <a:lnTo>
                    <a:pt x="528" y="360"/>
                  </a:lnTo>
                  <a:lnTo>
                    <a:pt x="536" y="368"/>
                  </a:lnTo>
                  <a:lnTo>
                    <a:pt x="528" y="368"/>
                  </a:lnTo>
                  <a:lnTo>
                    <a:pt x="528" y="400"/>
                  </a:lnTo>
                  <a:lnTo>
                    <a:pt x="520" y="400"/>
                  </a:lnTo>
                  <a:lnTo>
                    <a:pt x="504" y="408"/>
                  </a:lnTo>
                  <a:lnTo>
                    <a:pt x="496" y="432"/>
                  </a:lnTo>
                  <a:lnTo>
                    <a:pt x="496" y="440"/>
                  </a:lnTo>
                  <a:lnTo>
                    <a:pt x="488" y="440"/>
                  </a:lnTo>
                  <a:lnTo>
                    <a:pt x="496" y="440"/>
                  </a:lnTo>
                  <a:lnTo>
                    <a:pt x="496" y="448"/>
                  </a:lnTo>
                  <a:lnTo>
                    <a:pt x="504" y="448"/>
                  </a:lnTo>
                  <a:lnTo>
                    <a:pt x="496" y="448"/>
                  </a:lnTo>
                  <a:lnTo>
                    <a:pt x="488" y="464"/>
                  </a:lnTo>
                  <a:lnTo>
                    <a:pt x="440" y="464"/>
                  </a:lnTo>
                  <a:lnTo>
                    <a:pt x="448" y="440"/>
                  </a:lnTo>
                  <a:lnTo>
                    <a:pt x="456" y="432"/>
                  </a:lnTo>
                  <a:lnTo>
                    <a:pt x="456" y="424"/>
                  </a:lnTo>
                  <a:lnTo>
                    <a:pt x="448" y="416"/>
                  </a:lnTo>
                  <a:lnTo>
                    <a:pt x="440" y="416"/>
                  </a:lnTo>
                  <a:lnTo>
                    <a:pt x="96" y="432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8" name="Freeform 53"/>
            <p:cNvSpPr>
              <a:spLocks/>
            </p:cNvSpPr>
            <p:nvPr/>
          </p:nvSpPr>
          <p:spPr bwMode="auto">
            <a:xfrm>
              <a:off x="3124" y="2248"/>
              <a:ext cx="400" cy="368"/>
            </a:xfrm>
            <a:custGeom>
              <a:avLst/>
              <a:gdLst>
                <a:gd name="T0" fmla="*/ 296 w 400"/>
                <a:gd name="T1" fmla="*/ 344 h 368"/>
                <a:gd name="T2" fmla="*/ 296 w 400"/>
                <a:gd name="T3" fmla="*/ 336 h 368"/>
                <a:gd name="T4" fmla="*/ 296 w 400"/>
                <a:gd name="T5" fmla="*/ 336 h 368"/>
                <a:gd name="T6" fmla="*/ 288 w 400"/>
                <a:gd name="T7" fmla="*/ 312 h 368"/>
                <a:gd name="T8" fmla="*/ 280 w 400"/>
                <a:gd name="T9" fmla="*/ 304 h 368"/>
                <a:gd name="T10" fmla="*/ 288 w 400"/>
                <a:gd name="T11" fmla="*/ 296 h 368"/>
                <a:gd name="T12" fmla="*/ 288 w 400"/>
                <a:gd name="T13" fmla="*/ 288 h 368"/>
                <a:gd name="T14" fmla="*/ 296 w 400"/>
                <a:gd name="T15" fmla="*/ 288 h 368"/>
                <a:gd name="T16" fmla="*/ 288 w 400"/>
                <a:gd name="T17" fmla="*/ 280 h 368"/>
                <a:gd name="T18" fmla="*/ 296 w 400"/>
                <a:gd name="T19" fmla="*/ 280 h 368"/>
                <a:gd name="T20" fmla="*/ 296 w 400"/>
                <a:gd name="T21" fmla="*/ 272 h 368"/>
                <a:gd name="T22" fmla="*/ 296 w 400"/>
                <a:gd name="T23" fmla="*/ 256 h 368"/>
                <a:gd name="T24" fmla="*/ 304 w 400"/>
                <a:gd name="T25" fmla="*/ 248 h 368"/>
                <a:gd name="T26" fmla="*/ 304 w 400"/>
                <a:gd name="T27" fmla="*/ 248 h 368"/>
                <a:gd name="T28" fmla="*/ 312 w 400"/>
                <a:gd name="T29" fmla="*/ 240 h 368"/>
                <a:gd name="T30" fmla="*/ 312 w 400"/>
                <a:gd name="T31" fmla="*/ 232 h 368"/>
                <a:gd name="T32" fmla="*/ 328 w 400"/>
                <a:gd name="T33" fmla="*/ 216 h 368"/>
                <a:gd name="T34" fmla="*/ 328 w 400"/>
                <a:gd name="T35" fmla="*/ 216 h 368"/>
                <a:gd name="T36" fmla="*/ 336 w 400"/>
                <a:gd name="T37" fmla="*/ 208 h 368"/>
                <a:gd name="T38" fmla="*/ 336 w 400"/>
                <a:gd name="T39" fmla="*/ 184 h 368"/>
                <a:gd name="T40" fmla="*/ 344 w 400"/>
                <a:gd name="T41" fmla="*/ 176 h 368"/>
                <a:gd name="T42" fmla="*/ 352 w 400"/>
                <a:gd name="T43" fmla="*/ 168 h 368"/>
                <a:gd name="T44" fmla="*/ 360 w 400"/>
                <a:gd name="T45" fmla="*/ 152 h 368"/>
                <a:gd name="T46" fmla="*/ 352 w 400"/>
                <a:gd name="T47" fmla="*/ 152 h 368"/>
                <a:gd name="T48" fmla="*/ 360 w 400"/>
                <a:gd name="T49" fmla="*/ 144 h 368"/>
                <a:gd name="T50" fmla="*/ 368 w 400"/>
                <a:gd name="T51" fmla="*/ 136 h 368"/>
                <a:gd name="T52" fmla="*/ 368 w 400"/>
                <a:gd name="T53" fmla="*/ 120 h 368"/>
                <a:gd name="T54" fmla="*/ 368 w 400"/>
                <a:gd name="T55" fmla="*/ 112 h 368"/>
                <a:gd name="T56" fmla="*/ 384 w 400"/>
                <a:gd name="T57" fmla="*/ 88 h 368"/>
                <a:gd name="T58" fmla="*/ 376 w 400"/>
                <a:gd name="T59" fmla="*/ 80 h 368"/>
                <a:gd name="T60" fmla="*/ 384 w 400"/>
                <a:gd name="T61" fmla="*/ 80 h 368"/>
                <a:gd name="T62" fmla="*/ 400 w 400"/>
                <a:gd name="T63" fmla="*/ 64 h 368"/>
                <a:gd name="T64" fmla="*/ 392 w 400"/>
                <a:gd name="T65" fmla="*/ 48 h 368"/>
                <a:gd name="T66" fmla="*/ 344 w 400"/>
                <a:gd name="T67" fmla="*/ 48 h 368"/>
                <a:gd name="T68" fmla="*/ 344 w 400"/>
                <a:gd name="T69" fmla="*/ 48 h 368"/>
                <a:gd name="T70" fmla="*/ 360 w 400"/>
                <a:gd name="T71" fmla="*/ 16 h 368"/>
                <a:gd name="T72" fmla="*/ 352 w 400"/>
                <a:gd name="T73" fmla="*/ 0 h 368"/>
                <a:gd name="T74" fmla="*/ 344 w 400"/>
                <a:gd name="T75" fmla="*/ 0 h 368"/>
                <a:gd name="T76" fmla="*/ 0 w 400"/>
                <a:gd name="T77" fmla="*/ 16 h 368"/>
                <a:gd name="T78" fmla="*/ 0 w 400"/>
                <a:gd name="T79" fmla="*/ 16 h 368"/>
                <a:gd name="T80" fmla="*/ 16 w 400"/>
                <a:gd name="T81" fmla="*/ 128 h 368"/>
                <a:gd name="T82" fmla="*/ 8 w 400"/>
                <a:gd name="T83" fmla="*/ 304 h 368"/>
                <a:gd name="T84" fmla="*/ 16 w 400"/>
                <a:gd name="T85" fmla="*/ 312 h 368"/>
                <a:gd name="T86" fmla="*/ 48 w 400"/>
                <a:gd name="T87" fmla="*/ 312 h 368"/>
                <a:gd name="T88" fmla="*/ 48 w 400"/>
                <a:gd name="T89" fmla="*/ 368 h 368"/>
                <a:gd name="T90" fmla="*/ 288 w 400"/>
                <a:gd name="T91" fmla="*/ 360 h 368"/>
                <a:gd name="T92" fmla="*/ 296 w 400"/>
                <a:gd name="T93" fmla="*/ 344 h 36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0"/>
                <a:gd name="T142" fmla="*/ 0 h 368"/>
                <a:gd name="T143" fmla="*/ 400 w 400"/>
                <a:gd name="T144" fmla="*/ 368 h 36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0" h="368">
                  <a:moveTo>
                    <a:pt x="296" y="344"/>
                  </a:moveTo>
                  <a:lnTo>
                    <a:pt x="296" y="344"/>
                  </a:lnTo>
                  <a:lnTo>
                    <a:pt x="296" y="336"/>
                  </a:lnTo>
                  <a:lnTo>
                    <a:pt x="288" y="320"/>
                  </a:lnTo>
                  <a:lnTo>
                    <a:pt x="288" y="312"/>
                  </a:lnTo>
                  <a:lnTo>
                    <a:pt x="280" y="304"/>
                  </a:lnTo>
                  <a:lnTo>
                    <a:pt x="288" y="296"/>
                  </a:lnTo>
                  <a:lnTo>
                    <a:pt x="288" y="288"/>
                  </a:lnTo>
                  <a:lnTo>
                    <a:pt x="296" y="288"/>
                  </a:lnTo>
                  <a:lnTo>
                    <a:pt x="288" y="280"/>
                  </a:lnTo>
                  <a:lnTo>
                    <a:pt x="296" y="280"/>
                  </a:lnTo>
                  <a:lnTo>
                    <a:pt x="296" y="272"/>
                  </a:lnTo>
                  <a:lnTo>
                    <a:pt x="296" y="264"/>
                  </a:lnTo>
                  <a:lnTo>
                    <a:pt x="296" y="256"/>
                  </a:lnTo>
                  <a:lnTo>
                    <a:pt x="304" y="256"/>
                  </a:lnTo>
                  <a:lnTo>
                    <a:pt x="304" y="248"/>
                  </a:lnTo>
                  <a:lnTo>
                    <a:pt x="312" y="240"/>
                  </a:lnTo>
                  <a:lnTo>
                    <a:pt x="312" y="232"/>
                  </a:lnTo>
                  <a:lnTo>
                    <a:pt x="328" y="216"/>
                  </a:lnTo>
                  <a:lnTo>
                    <a:pt x="336" y="208"/>
                  </a:lnTo>
                  <a:lnTo>
                    <a:pt x="336" y="184"/>
                  </a:lnTo>
                  <a:lnTo>
                    <a:pt x="344" y="176"/>
                  </a:lnTo>
                  <a:lnTo>
                    <a:pt x="352" y="168"/>
                  </a:lnTo>
                  <a:lnTo>
                    <a:pt x="360" y="152"/>
                  </a:lnTo>
                  <a:lnTo>
                    <a:pt x="352" y="152"/>
                  </a:lnTo>
                  <a:lnTo>
                    <a:pt x="360" y="144"/>
                  </a:lnTo>
                  <a:lnTo>
                    <a:pt x="368" y="144"/>
                  </a:lnTo>
                  <a:lnTo>
                    <a:pt x="368" y="136"/>
                  </a:lnTo>
                  <a:lnTo>
                    <a:pt x="368" y="128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76" y="96"/>
                  </a:lnTo>
                  <a:lnTo>
                    <a:pt x="384" y="88"/>
                  </a:lnTo>
                  <a:lnTo>
                    <a:pt x="384" y="80"/>
                  </a:lnTo>
                  <a:lnTo>
                    <a:pt x="376" y="80"/>
                  </a:lnTo>
                  <a:lnTo>
                    <a:pt x="384" y="80"/>
                  </a:lnTo>
                  <a:lnTo>
                    <a:pt x="384" y="72"/>
                  </a:lnTo>
                  <a:lnTo>
                    <a:pt x="400" y="64"/>
                  </a:lnTo>
                  <a:lnTo>
                    <a:pt x="400" y="56"/>
                  </a:lnTo>
                  <a:lnTo>
                    <a:pt x="392" y="48"/>
                  </a:lnTo>
                  <a:lnTo>
                    <a:pt x="344" y="48"/>
                  </a:lnTo>
                  <a:lnTo>
                    <a:pt x="352" y="24"/>
                  </a:lnTo>
                  <a:lnTo>
                    <a:pt x="360" y="16"/>
                  </a:lnTo>
                  <a:lnTo>
                    <a:pt x="360" y="8"/>
                  </a:lnTo>
                  <a:lnTo>
                    <a:pt x="352" y="0"/>
                  </a:lnTo>
                  <a:lnTo>
                    <a:pt x="344" y="0"/>
                  </a:lnTo>
                  <a:lnTo>
                    <a:pt x="0" y="16"/>
                  </a:lnTo>
                  <a:lnTo>
                    <a:pt x="16" y="128"/>
                  </a:lnTo>
                  <a:lnTo>
                    <a:pt x="8" y="304"/>
                  </a:lnTo>
                  <a:lnTo>
                    <a:pt x="16" y="312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368"/>
                  </a:lnTo>
                  <a:lnTo>
                    <a:pt x="288" y="360"/>
                  </a:lnTo>
                  <a:lnTo>
                    <a:pt x="296" y="344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9" name="Freeform 54"/>
            <p:cNvSpPr>
              <a:spLocks/>
            </p:cNvSpPr>
            <p:nvPr/>
          </p:nvSpPr>
          <p:spPr bwMode="auto">
            <a:xfrm>
              <a:off x="3172" y="2608"/>
              <a:ext cx="448" cy="401"/>
            </a:xfrm>
            <a:custGeom>
              <a:avLst/>
              <a:gdLst/>
              <a:ahLst/>
              <a:cxnLst>
                <a:cxn ang="0">
                  <a:pos x="40" y="264"/>
                </a:cxn>
                <a:cxn ang="0">
                  <a:pos x="48" y="208"/>
                </a:cxn>
                <a:cxn ang="0">
                  <a:pos x="24" y="160"/>
                </a:cxn>
                <a:cxn ang="0">
                  <a:pos x="8" y="104"/>
                </a:cxn>
                <a:cxn ang="0">
                  <a:pos x="240" y="0"/>
                </a:cxn>
                <a:cxn ang="0">
                  <a:pos x="248" y="8"/>
                </a:cxn>
                <a:cxn ang="0">
                  <a:pos x="256" y="24"/>
                </a:cxn>
                <a:cxn ang="0">
                  <a:pos x="256" y="40"/>
                </a:cxn>
                <a:cxn ang="0">
                  <a:pos x="256" y="56"/>
                </a:cxn>
                <a:cxn ang="0">
                  <a:pos x="264" y="64"/>
                </a:cxn>
                <a:cxn ang="0">
                  <a:pos x="256" y="80"/>
                </a:cxn>
                <a:cxn ang="0">
                  <a:pos x="248" y="96"/>
                </a:cxn>
                <a:cxn ang="0">
                  <a:pos x="240" y="112"/>
                </a:cxn>
                <a:cxn ang="0">
                  <a:pos x="232" y="144"/>
                </a:cxn>
                <a:cxn ang="0">
                  <a:pos x="224" y="160"/>
                </a:cxn>
                <a:cxn ang="0">
                  <a:pos x="224" y="168"/>
                </a:cxn>
                <a:cxn ang="0">
                  <a:pos x="216" y="192"/>
                </a:cxn>
                <a:cxn ang="0">
                  <a:pos x="376" y="192"/>
                </a:cxn>
                <a:cxn ang="0">
                  <a:pos x="376" y="240"/>
                </a:cxn>
                <a:cxn ang="0">
                  <a:pos x="384" y="280"/>
                </a:cxn>
                <a:cxn ang="0">
                  <a:pos x="360" y="264"/>
                </a:cxn>
                <a:cxn ang="0">
                  <a:pos x="320" y="288"/>
                </a:cxn>
                <a:cxn ang="0">
                  <a:pos x="376" y="288"/>
                </a:cxn>
                <a:cxn ang="0">
                  <a:pos x="392" y="288"/>
                </a:cxn>
                <a:cxn ang="0">
                  <a:pos x="376" y="304"/>
                </a:cxn>
                <a:cxn ang="0">
                  <a:pos x="400" y="304"/>
                </a:cxn>
                <a:cxn ang="0">
                  <a:pos x="408" y="288"/>
                </a:cxn>
                <a:cxn ang="0">
                  <a:pos x="408" y="296"/>
                </a:cxn>
                <a:cxn ang="0">
                  <a:pos x="424" y="312"/>
                </a:cxn>
                <a:cxn ang="0">
                  <a:pos x="408" y="320"/>
                </a:cxn>
                <a:cxn ang="0">
                  <a:pos x="392" y="344"/>
                </a:cxn>
                <a:cxn ang="0">
                  <a:pos x="408" y="360"/>
                </a:cxn>
                <a:cxn ang="0">
                  <a:pos x="440" y="368"/>
                </a:cxn>
                <a:cxn ang="0">
                  <a:pos x="448" y="376"/>
                </a:cxn>
                <a:cxn ang="0">
                  <a:pos x="440" y="392"/>
                </a:cxn>
                <a:cxn ang="0">
                  <a:pos x="424" y="392"/>
                </a:cxn>
                <a:cxn ang="0">
                  <a:pos x="416" y="376"/>
                </a:cxn>
                <a:cxn ang="0">
                  <a:pos x="384" y="368"/>
                </a:cxn>
                <a:cxn ang="0">
                  <a:pos x="368" y="352"/>
                </a:cxn>
                <a:cxn ang="0">
                  <a:pos x="360" y="360"/>
                </a:cxn>
                <a:cxn ang="0">
                  <a:pos x="352" y="368"/>
                </a:cxn>
                <a:cxn ang="0">
                  <a:pos x="352" y="392"/>
                </a:cxn>
                <a:cxn ang="0">
                  <a:pos x="328" y="368"/>
                </a:cxn>
                <a:cxn ang="0">
                  <a:pos x="312" y="368"/>
                </a:cxn>
                <a:cxn ang="0">
                  <a:pos x="288" y="392"/>
                </a:cxn>
                <a:cxn ang="0">
                  <a:pos x="296" y="376"/>
                </a:cxn>
                <a:cxn ang="0">
                  <a:pos x="264" y="384"/>
                </a:cxn>
                <a:cxn ang="0">
                  <a:pos x="248" y="352"/>
                </a:cxn>
                <a:cxn ang="0">
                  <a:pos x="224" y="352"/>
                </a:cxn>
                <a:cxn ang="0">
                  <a:pos x="216" y="328"/>
                </a:cxn>
                <a:cxn ang="0">
                  <a:pos x="200" y="320"/>
                </a:cxn>
                <a:cxn ang="0">
                  <a:pos x="168" y="336"/>
                </a:cxn>
                <a:cxn ang="0">
                  <a:pos x="184" y="352"/>
                </a:cxn>
                <a:cxn ang="0">
                  <a:pos x="88" y="336"/>
                </a:cxn>
                <a:cxn ang="0">
                  <a:pos x="72" y="328"/>
                </a:cxn>
                <a:cxn ang="0">
                  <a:pos x="64" y="312"/>
                </a:cxn>
                <a:cxn ang="0">
                  <a:pos x="64" y="328"/>
                </a:cxn>
                <a:cxn ang="0">
                  <a:pos x="64" y="336"/>
                </a:cxn>
                <a:cxn ang="0">
                  <a:pos x="24" y="336"/>
                </a:cxn>
                <a:cxn ang="0">
                  <a:pos x="40" y="304"/>
                </a:cxn>
              </a:cxnLst>
              <a:rect l="0" t="0" r="r" b="b"/>
              <a:pathLst>
                <a:path w="448" h="400">
                  <a:moveTo>
                    <a:pt x="40" y="304"/>
                  </a:moveTo>
                  <a:lnTo>
                    <a:pt x="40" y="288"/>
                  </a:lnTo>
                  <a:lnTo>
                    <a:pt x="32" y="280"/>
                  </a:lnTo>
                  <a:lnTo>
                    <a:pt x="32" y="280"/>
                  </a:lnTo>
                  <a:lnTo>
                    <a:pt x="40" y="264"/>
                  </a:lnTo>
                  <a:lnTo>
                    <a:pt x="40" y="264"/>
                  </a:lnTo>
                  <a:lnTo>
                    <a:pt x="32" y="264"/>
                  </a:lnTo>
                  <a:lnTo>
                    <a:pt x="32" y="248"/>
                  </a:lnTo>
                  <a:lnTo>
                    <a:pt x="48" y="232"/>
                  </a:lnTo>
                  <a:lnTo>
                    <a:pt x="48" y="208"/>
                  </a:lnTo>
                  <a:lnTo>
                    <a:pt x="40" y="192"/>
                  </a:lnTo>
                  <a:lnTo>
                    <a:pt x="40" y="184"/>
                  </a:lnTo>
                  <a:lnTo>
                    <a:pt x="32" y="168"/>
                  </a:lnTo>
                  <a:lnTo>
                    <a:pt x="32" y="168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24" y="128"/>
                  </a:lnTo>
                  <a:lnTo>
                    <a:pt x="24" y="128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0" y="8"/>
                  </a:lnTo>
                  <a:lnTo>
                    <a:pt x="240" y="8"/>
                  </a:lnTo>
                  <a:lnTo>
                    <a:pt x="240" y="8"/>
                  </a:lnTo>
                  <a:lnTo>
                    <a:pt x="248" y="8"/>
                  </a:lnTo>
                  <a:lnTo>
                    <a:pt x="248" y="8"/>
                  </a:lnTo>
                  <a:lnTo>
                    <a:pt x="248" y="16"/>
                  </a:lnTo>
                  <a:lnTo>
                    <a:pt x="248" y="24"/>
                  </a:lnTo>
                  <a:lnTo>
                    <a:pt x="248" y="24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48" y="32"/>
                  </a:lnTo>
                  <a:lnTo>
                    <a:pt x="248" y="32"/>
                  </a:lnTo>
                  <a:lnTo>
                    <a:pt x="248" y="40"/>
                  </a:lnTo>
                  <a:lnTo>
                    <a:pt x="248" y="40"/>
                  </a:lnTo>
                  <a:lnTo>
                    <a:pt x="256" y="40"/>
                  </a:lnTo>
                  <a:lnTo>
                    <a:pt x="256" y="40"/>
                  </a:lnTo>
                  <a:lnTo>
                    <a:pt x="256" y="48"/>
                  </a:lnTo>
                  <a:lnTo>
                    <a:pt x="256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56" y="64"/>
                  </a:lnTo>
                  <a:lnTo>
                    <a:pt x="264" y="64"/>
                  </a:lnTo>
                  <a:lnTo>
                    <a:pt x="264" y="64"/>
                  </a:lnTo>
                  <a:lnTo>
                    <a:pt x="264" y="72"/>
                  </a:lnTo>
                  <a:lnTo>
                    <a:pt x="264" y="80"/>
                  </a:lnTo>
                  <a:lnTo>
                    <a:pt x="264" y="80"/>
                  </a:lnTo>
                  <a:lnTo>
                    <a:pt x="256" y="80"/>
                  </a:lnTo>
                  <a:lnTo>
                    <a:pt x="248" y="80"/>
                  </a:lnTo>
                  <a:lnTo>
                    <a:pt x="248" y="88"/>
                  </a:lnTo>
                  <a:lnTo>
                    <a:pt x="256" y="88"/>
                  </a:lnTo>
                  <a:lnTo>
                    <a:pt x="256" y="88"/>
                  </a:lnTo>
                  <a:lnTo>
                    <a:pt x="248" y="96"/>
                  </a:lnTo>
                  <a:lnTo>
                    <a:pt x="248" y="104"/>
                  </a:lnTo>
                  <a:lnTo>
                    <a:pt x="248" y="120"/>
                  </a:lnTo>
                  <a:lnTo>
                    <a:pt x="248" y="120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24" y="144"/>
                  </a:lnTo>
                  <a:lnTo>
                    <a:pt x="224" y="144"/>
                  </a:lnTo>
                  <a:lnTo>
                    <a:pt x="232" y="144"/>
                  </a:lnTo>
                  <a:lnTo>
                    <a:pt x="232" y="144"/>
                  </a:lnTo>
                  <a:lnTo>
                    <a:pt x="232" y="144"/>
                  </a:lnTo>
                  <a:lnTo>
                    <a:pt x="224" y="152"/>
                  </a:lnTo>
                  <a:lnTo>
                    <a:pt x="224" y="152"/>
                  </a:lnTo>
                  <a:lnTo>
                    <a:pt x="224" y="160"/>
                  </a:lnTo>
                  <a:lnTo>
                    <a:pt x="224" y="160"/>
                  </a:lnTo>
                  <a:lnTo>
                    <a:pt x="216" y="168"/>
                  </a:lnTo>
                  <a:lnTo>
                    <a:pt x="224" y="168"/>
                  </a:lnTo>
                  <a:lnTo>
                    <a:pt x="224" y="168"/>
                  </a:lnTo>
                  <a:lnTo>
                    <a:pt x="224" y="168"/>
                  </a:lnTo>
                  <a:lnTo>
                    <a:pt x="224" y="176"/>
                  </a:lnTo>
                  <a:lnTo>
                    <a:pt x="208" y="184"/>
                  </a:lnTo>
                  <a:lnTo>
                    <a:pt x="208" y="192"/>
                  </a:lnTo>
                  <a:lnTo>
                    <a:pt x="216" y="192"/>
                  </a:lnTo>
                  <a:lnTo>
                    <a:pt x="216" y="192"/>
                  </a:lnTo>
                  <a:lnTo>
                    <a:pt x="216" y="192"/>
                  </a:lnTo>
                  <a:lnTo>
                    <a:pt x="216" y="200"/>
                  </a:lnTo>
                  <a:lnTo>
                    <a:pt x="216" y="208"/>
                  </a:lnTo>
                  <a:lnTo>
                    <a:pt x="376" y="192"/>
                  </a:lnTo>
                  <a:lnTo>
                    <a:pt x="376" y="192"/>
                  </a:lnTo>
                  <a:lnTo>
                    <a:pt x="376" y="216"/>
                  </a:lnTo>
                  <a:lnTo>
                    <a:pt x="376" y="216"/>
                  </a:lnTo>
                  <a:lnTo>
                    <a:pt x="368" y="224"/>
                  </a:lnTo>
                  <a:lnTo>
                    <a:pt x="368" y="240"/>
                  </a:lnTo>
                  <a:lnTo>
                    <a:pt x="376" y="240"/>
                  </a:lnTo>
                  <a:lnTo>
                    <a:pt x="392" y="264"/>
                  </a:lnTo>
                  <a:lnTo>
                    <a:pt x="392" y="272"/>
                  </a:lnTo>
                  <a:lnTo>
                    <a:pt x="392" y="272"/>
                  </a:lnTo>
                  <a:lnTo>
                    <a:pt x="384" y="280"/>
                  </a:lnTo>
                  <a:lnTo>
                    <a:pt x="384" y="280"/>
                  </a:lnTo>
                  <a:lnTo>
                    <a:pt x="368" y="272"/>
                  </a:lnTo>
                  <a:lnTo>
                    <a:pt x="368" y="272"/>
                  </a:lnTo>
                  <a:lnTo>
                    <a:pt x="360" y="272"/>
                  </a:lnTo>
                  <a:lnTo>
                    <a:pt x="360" y="272"/>
                  </a:lnTo>
                  <a:lnTo>
                    <a:pt x="360" y="264"/>
                  </a:lnTo>
                  <a:lnTo>
                    <a:pt x="352" y="256"/>
                  </a:lnTo>
                  <a:lnTo>
                    <a:pt x="344" y="256"/>
                  </a:lnTo>
                  <a:lnTo>
                    <a:pt x="336" y="264"/>
                  </a:lnTo>
                  <a:lnTo>
                    <a:pt x="328" y="272"/>
                  </a:lnTo>
                  <a:lnTo>
                    <a:pt x="320" y="288"/>
                  </a:lnTo>
                  <a:lnTo>
                    <a:pt x="320" y="296"/>
                  </a:lnTo>
                  <a:lnTo>
                    <a:pt x="344" y="296"/>
                  </a:lnTo>
                  <a:lnTo>
                    <a:pt x="360" y="296"/>
                  </a:lnTo>
                  <a:lnTo>
                    <a:pt x="368" y="288"/>
                  </a:lnTo>
                  <a:lnTo>
                    <a:pt x="376" y="288"/>
                  </a:lnTo>
                  <a:lnTo>
                    <a:pt x="376" y="288"/>
                  </a:lnTo>
                  <a:lnTo>
                    <a:pt x="376" y="288"/>
                  </a:lnTo>
                  <a:lnTo>
                    <a:pt x="384" y="280"/>
                  </a:lnTo>
                  <a:lnTo>
                    <a:pt x="384" y="280"/>
                  </a:lnTo>
                  <a:lnTo>
                    <a:pt x="392" y="288"/>
                  </a:lnTo>
                  <a:lnTo>
                    <a:pt x="392" y="288"/>
                  </a:lnTo>
                  <a:lnTo>
                    <a:pt x="384" y="296"/>
                  </a:lnTo>
                  <a:lnTo>
                    <a:pt x="384" y="296"/>
                  </a:lnTo>
                  <a:lnTo>
                    <a:pt x="376" y="296"/>
                  </a:lnTo>
                  <a:lnTo>
                    <a:pt x="376" y="304"/>
                  </a:lnTo>
                  <a:lnTo>
                    <a:pt x="384" y="304"/>
                  </a:lnTo>
                  <a:lnTo>
                    <a:pt x="392" y="304"/>
                  </a:lnTo>
                  <a:lnTo>
                    <a:pt x="400" y="304"/>
                  </a:lnTo>
                  <a:lnTo>
                    <a:pt x="400" y="304"/>
                  </a:lnTo>
                  <a:lnTo>
                    <a:pt x="400" y="304"/>
                  </a:lnTo>
                  <a:lnTo>
                    <a:pt x="400" y="304"/>
                  </a:lnTo>
                  <a:lnTo>
                    <a:pt x="400" y="296"/>
                  </a:lnTo>
                  <a:lnTo>
                    <a:pt x="400" y="296"/>
                  </a:lnTo>
                  <a:lnTo>
                    <a:pt x="408" y="288"/>
                  </a:lnTo>
                  <a:lnTo>
                    <a:pt x="408" y="288"/>
                  </a:lnTo>
                  <a:lnTo>
                    <a:pt x="408" y="288"/>
                  </a:lnTo>
                  <a:lnTo>
                    <a:pt x="408" y="288"/>
                  </a:lnTo>
                  <a:lnTo>
                    <a:pt x="408" y="296"/>
                  </a:lnTo>
                  <a:lnTo>
                    <a:pt x="408" y="296"/>
                  </a:lnTo>
                  <a:lnTo>
                    <a:pt x="408" y="296"/>
                  </a:lnTo>
                  <a:lnTo>
                    <a:pt x="416" y="296"/>
                  </a:lnTo>
                  <a:lnTo>
                    <a:pt x="408" y="312"/>
                  </a:lnTo>
                  <a:lnTo>
                    <a:pt x="416" y="312"/>
                  </a:lnTo>
                  <a:lnTo>
                    <a:pt x="416" y="312"/>
                  </a:lnTo>
                  <a:lnTo>
                    <a:pt x="424" y="312"/>
                  </a:lnTo>
                  <a:lnTo>
                    <a:pt x="424" y="312"/>
                  </a:lnTo>
                  <a:lnTo>
                    <a:pt x="424" y="320"/>
                  </a:lnTo>
                  <a:lnTo>
                    <a:pt x="424" y="320"/>
                  </a:lnTo>
                  <a:lnTo>
                    <a:pt x="408" y="320"/>
                  </a:lnTo>
                  <a:lnTo>
                    <a:pt x="408" y="320"/>
                  </a:lnTo>
                  <a:lnTo>
                    <a:pt x="408" y="320"/>
                  </a:lnTo>
                  <a:lnTo>
                    <a:pt x="392" y="320"/>
                  </a:lnTo>
                  <a:lnTo>
                    <a:pt x="392" y="320"/>
                  </a:lnTo>
                  <a:lnTo>
                    <a:pt x="392" y="336"/>
                  </a:lnTo>
                  <a:lnTo>
                    <a:pt x="392" y="344"/>
                  </a:lnTo>
                  <a:lnTo>
                    <a:pt x="392" y="352"/>
                  </a:lnTo>
                  <a:lnTo>
                    <a:pt x="400" y="352"/>
                  </a:lnTo>
                  <a:lnTo>
                    <a:pt x="400" y="352"/>
                  </a:lnTo>
                  <a:lnTo>
                    <a:pt x="408" y="352"/>
                  </a:lnTo>
                  <a:lnTo>
                    <a:pt x="408" y="360"/>
                  </a:lnTo>
                  <a:lnTo>
                    <a:pt x="408" y="360"/>
                  </a:lnTo>
                  <a:lnTo>
                    <a:pt x="424" y="360"/>
                  </a:lnTo>
                  <a:lnTo>
                    <a:pt x="424" y="360"/>
                  </a:lnTo>
                  <a:lnTo>
                    <a:pt x="424" y="360"/>
                  </a:lnTo>
                  <a:lnTo>
                    <a:pt x="440" y="368"/>
                  </a:lnTo>
                  <a:lnTo>
                    <a:pt x="440" y="368"/>
                  </a:lnTo>
                  <a:lnTo>
                    <a:pt x="440" y="376"/>
                  </a:lnTo>
                  <a:lnTo>
                    <a:pt x="440" y="376"/>
                  </a:lnTo>
                  <a:lnTo>
                    <a:pt x="448" y="376"/>
                  </a:lnTo>
                  <a:lnTo>
                    <a:pt x="448" y="376"/>
                  </a:lnTo>
                  <a:lnTo>
                    <a:pt x="448" y="384"/>
                  </a:lnTo>
                  <a:lnTo>
                    <a:pt x="448" y="384"/>
                  </a:lnTo>
                  <a:lnTo>
                    <a:pt x="440" y="384"/>
                  </a:lnTo>
                  <a:lnTo>
                    <a:pt x="440" y="384"/>
                  </a:lnTo>
                  <a:lnTo>
                    <a:pt x="440" y="392"/>
                  </a:lnTo>
                  <a:lnTo>
                    <a:pt x="440" y="392"/>
                  </a:lnTo>
                  <a:lnTo>
                    <a:pt x="432" y="384"/>
                  </a:lnTo>
                  <a:lnTo>
                    <a:pt x="432" y="384"/>
                  </a:lnTo>
                  <a:lnTo>
                    <a:pt x="424" y="400"/>
                  </a:lnTo>
                  <a:lnTo>
                    <a:pt x="424" y="392"/>
                  </a:lnTo>
                  <a:lnTo>
                    <a:pt x="424" y="392"/>
                  </a:lnTo>
                  <a:lnTo>
                    <a:pt x="424" y="384"/>
                  </a:lnTo>
                  <a:lnTo>
                    <a:pt x="424" y="384"/>
                  </a:lnTo>
                  <a:lnTo>
                    <a:pt x="416" y="376"/>
                  </a:lnTo>
                  <a:lnTo>
                    <a:pt x="416" y="376"/>
                  </a:lnTo>
                  <a:lnTo>
                    <a:pt x="416" y="376"/>
                  </a:lnTo>
                  <a:lnTo>
                    <a:pt x="416" y="376"/>
                  </a:lnTo>
                  <a:lnTo>
                    <a:pt x="400" y="368"/>
                  </a:lnTo>
                  <a:lnTo>
                    <a:pt x="384" y="368"/>
                  </a:lnTo>
                  <a:lnTo>
                    <a:pt x="384" y="368"/>
                  </a:lnTo>
                  <a:lnTo>
                    <a:pt x="384" y="360"/>
                  </a:lnTo>
                  <a:lnTo>
                    <a:pt x="376" y="352"/>
                  </a:lnTo>
                  <a:lnTo>
                    <a:pt x="368" y="352"/>
                  </a:lnTo>
                  <a:lnTo>
                    <a:pt x="368" y="352"/>
                  </a:lnTo>
                  <a:lnTo>
                    <a:pt x="368" y="352"/>
                  </a:lnTo>
                  <a:lnTo>
                    <a:pt x="352" y="344"/>
                  </a:lnTo>
                  <a:lnTo>
                    <a:pt x="352" y="344"/>
                  </a:lnTo>
                  <a:lnTo>
                    <a:pt x="352" y="344"/>
                  </a:lnTo>
                  <a:lnTo>
                    <a:pt x="360" y="360"/>
                  </a:lnTo>
                  <a:lnTo>
                    <a:pt x="360" y="360"/>
                  </a:lnTo>
                  <a:lnTo>
                    <a:pt x="360" y="368"/>
                  </a:lnTo>
                  <a:lnTo>
                    <a:pt x="360" y="368"/>
                  </a:lnTo>
                  <a:lnTo>
                    <a:pt x="360" y="360"/>
                  </a:lnTo>
                  <a:lnTo>
                    <a:pt x="352" y="360"/>
                  </a:lnTo>
                  <a:lnTo>
                    <a:pt x="352" y="368"/>
                  </a:lnTo>
                  <a:lnTo>
                    <a:pt x="352" y="376"/>
                  </a:lnTo>
                  <a:lnTo>
                    <a:pt x="360" y="384"/>
                  </a:lnTo>
                  <a:lnTo>
                    <a:pt x="360" y="384"/>
                  </a:lnTo>
                  <a:lnTo>
                    <a:pt x="352" y="392"/>
                  </a:lnTo>
                  <a:lnTo>
                    <a:pt x="352" y="392"/>
                  </a:lnTo>
                  <a:lnTo>
                    <a:pt x="344" y="392"/>
                  </a:lnTo>
                  <a:lnTo>
                    <a:pt x="344" y="384"/>
                  </a:lnTo>
                  <a:lnTo>
                    <a:pt x="344" y="384"/>
                  </a:lnTo>
                  <a:lnTo>
                    <a:pt x="336" y="368"/>
                  </a:lnTo>
                  <a:lnTo>
                    <a:pt x="328" y="368"/>
                  </a:lnTo>
                  <a:lnTo>
                    <a:pt x="328" y="368"/>
                  </a:lnTo>
                  <a:lnTo>
                    <a:pt x="320" y="376"/>
                  </a:lnTo>
                  <a:lnTo>
                    <a:pt x="320" y="376"/>
                  </a:lnTo>
                  <a:lnTo>
                    <a:pt x="312" y="368"/>
                  </a:lnTo>
                  <a:lnTo>
                    <a:pt x="312" y="368"/>
                  </a:lnTo>
                  <a:lnTo>
                    <a:pt x="312" y="376"/>
                  </a:lnTo>
                  <a:lnTo>
                    <a:pt x="312" y="376"/>
                  </a:lnTo>
                  <a:lnTo>
                    <a:pt x="304" y="392"/>
                  </a:lnTo>
                  <a:lnTo>
                    <a:pt x="296" y="392"/>
                  </a:lnTo>
                  <a:lnTo>
                    <a:pt x="288" y="392"/>
                  </a:lnTo>
                  <a:lnTo>
                    <a:pt x="288" y="392"/>
                  </a:lnTo>
                  <a:lnTo>
                    <a:pt x="288" y="384"/>
                  </a:lnTo>
                  <a:lnTo>
                    <a:pt x="288" y="376"/>
                  </a:lnTo>
                  <a:lnTo>
                    <a:pt x="296" y="376"/>
                  </a:lnTo>
                  <a:lnTo>
                    <a:pt x="296" y="376"/>
                  </a:lnTo>
                  <a:lnTo>
                    <a:pt x="280" y="376"/>
                  </a:lnTo>
                  <a:lnTo>
                    <a:pt x="280" y="376"/>
                  </a:lnTo>
                  <a:lnTo>
                    <a:pt x="280" y="384"/>
                  </a:lnTo>
                  <a:lnTo>
                    <a:pt x="280" y="384"/>
                  </a:lnTo>
                  <a:lnTo>
                    <a:pt x="264" y="384"/>
                  </a:lnTo>
                  <a:lnTo>
                    <a:pt x="264" y="384"/>
                  </a:lnTo>
                  <a:lnTo>
                    <a:pt x="272" y="376"/>
                  </a:lnTo>
                  <a:lnTo>
                    <a:pt x="272" y="376"/>
                  </a:lnTo>
                  <a:lnTo>
                    <a:pt x="248" y="352"/>
                  </a:lnTo>
                  <a:lnTo>
                    <a:pt x="248" y="352"/>
                  </a:lnTo>
                  <a:lnTo>
                    <a:pt x="248" y="352"/>
                  </a:lnTo>
                  <a:lnTo>
                    <a:pt x="232" y="352"/>
                  </a:lnTo>
                  <a:lnTo>
                    <a:pt x="232" y="352"/>
                  </a:lnTo>
                  <a:lnTo>
                    <a:pt x="224" y="352"/>
                  </a:lnTo>
                  <a:lnTo>
                    <a:pt x="224" y="352"/>
                  </a:lnTo>
                  <a:lnTo>
                    <a:pt x="224" y="344"/>
                  </a:lnTo>
                  <a:lnTo>
                    <a:pt x="224" y="344"/>
                  </a:lnTo>
                  <a:lnTo>
                    <a:pt x="224" y="336"/>
                  </a:lnTo>
                  <a:lnTo>
                    <a:pt x="224" y="336"/>
                  </a:lnTo>
                  <a:lnTo>
                    <a:pt x="216" y="328"/>
                  </a:lnTo>
                  <a:lnTo>
                    <a:pt x="208" y="328"/>
                  </a:lnTo>
                  <a:lnTo>
                    <a:pt x="208" y="336"/>
                  </a:lnTo>
                  <a:lnTo>
                    <a:pt x="200" y="336"/>
                  </a:lnTo>
                  <a:lnTo>
                    <a:pt x="200" y="328"/>
                  </a:lnTo>
                  <a:lnTo>
                    <a:pt x="200" y="320"/>
                  </a:lnTo>
                  <a:lnTo>
                    <a:pt x="200" y="320"/>
                  </a:lnTo>
                  <a:lnTo>
                    <a:pt x="192" y="328"/>
                  </a:lnTo>
                  <a:lnTo>
                    <a:pt x="192" y="328"/>
                  </a:lnTo>
                  <a:lnTo>
                    <a:pt x="176" y="336"/>
                  </a:lnTo>
                  <a:lnTo>
                    <a:pt x="168" y="336"/>
                  </a:lnTo>
                  <a:lnTo>
                    <a:pt x="168" y="336"/>
                  </a:lnTo>
                  <a:lnTo>
                    <a:pt x="184" y="344"/>
                  </a:lnTo>
                  <a:lnTo>
                    <a:pt x="184" y="344"/>
                  </a:lnTo>
                  <a:lnTo>
                    <a:pt x="184" y="352"/>
                  </a:lnTo>
                  <a:lnTo>
                    <a:pt x="184" y="352"/>
                  </a:lnTo>
                  <a:lnTo>
                    <a:pt x="168" y="360"/>
                  </a:lnTo>
                  <a:lnTo>
                    <a:pt x="168" y="360"/>
                  </a:lnTo>
                  <a:lnTo>
                    <a:pt x="144" y="352"/>
                  </a:lnTo>
                  <a:lnTo>
                    <a:pt x="104" y="352"/>
                  </a:lnTo>
                  <a:lnTo>
                    <a:pt x="88" y="336"/>
                  </a:lnTo>
                  <a:lnTo>
                    <a:pt x="88" y="336"/>
                  </a:lnTo>
                  <a:lnTo>
                    <a:pt x="72" y="336"/>
                  </a:lnTo>
                  <a:lnTo>
                    <a:pt x="72" y="336"/>
                  </a:lnTo>
                  <a:lnTo>
                    <a:pt x="72" y="328"/>
                  </a:lnTo>
                  <a:lnTo>
                    <a:pt x="72" y="328"/>
                  </a:lnTo>
                  <a:lnTo>
                    <a:pt x="80" y="320"/>
                  </a:lnTo>
                  <a:lnTo>
                    <a:pt x="80" y="320"/>
                  </a:lnTo>
                  <a:lnTo>
                    <a:pt x="72" y="304"/>
                  </a:lnTo>
                  <a:lnTo>
                    <a:pt x="72" y="304"/>
                  </a:lnTo>
                  <a:lnTo>
                    <a:pt x="64" y="312"/>
                  </a:lnTo>
                  <a:lnTo>
                    <a:pt x="64" y="312"/>
                  </a:lnTo>
                  <a:lnTo>
                    <a:pt x="72" y="320"/>
                  </a:lnTo>
                  <a:lnTo>
                    <a:pt x="64" y="320"/>
                  </a:lnTo>
                  <a:lnTo>
                    <a:pt x="64" y="328"/>
                  </a:lnTo>
                  <a:lnTo>
                    <a:pt x="64" y="328"/>
                  </a:lnTo>
                  <a:lnTo>
                    <a:pt x="72" y="328"/>
                  </a:lnTo>
                  <a:lnTo>
                    <a:pt x="72" y="328"/>
                  </a:lnTo>
                  <a:lnTo>
                    <a:pt x="64" y="336"/>
                  </a:lnTo>
                  <a:lnTo>
                    <a:pt x="64" y="336"/>
                  </a:lnTo>
                  <a:lnTo>
                    <a:pt x="64" y="336"/>
                  </a:lnTo>
                  <a:lnTo>
                    <a:pt x="40" y="336"/>
                  </a:lnTo>
                  <a:lnTo>
                    <a:pt x="32" y="344"/>
                  </a:lnTo>
                  <a:lnTo>
                    <a:pt x="32" y="344"/>
                  </a:lnTo>
                  <a:lnTo>
                    <a:pt x="24" y="336"/>
                  </a:lnTo>
                  <a:lnTo>
                    <a:pt x="24" y="336"/>
                  </a:lnTo>
                  <a:lnTo>
                    <a:pt x="32" y="320"/>
                  </a:lnTo>
                  <a:lnTo>
                    <a:pt x="32" y="320"/>
                  </a:lnTo>
                  <a:lnTo>
                    <a:pt x="32" y="312"/>
                  </a:lnTo>
                  <a:lnTo>
                    <a:pt x="32" y="312"/>
                  </a:lnTo>
                  <a:lnTo>
                    <a:pt x="40" y="304"/>
                  </a:lnTo>
                  <a:close/>
                </a:path>
              </a:pathLst>
            </a:custGeom>
            <a:solidFill>
              <a:srgbClr val="DDDDDD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>
              <a:outerShdw dist="76200" dir="54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0" name="Freeform 55"/>
            <p:cNvSpPr>
              <a:spLocks/>
            </p:cNvSpPr>
            <p:nvPr/>
          </p:nvSpPr>
          <p:spPr bwMode="auto">
            <a:xfrm>
              <a:off x="3228" y="1184"/>
              <a:ext cx="416" cy="456"/>
            </a:xfrm>
            <a:custGeom>
              <a:avLst/>
              <a:gdLst>
                <a:gd name="T0" fmla="*/ 160 w 416"/>
                <a:gd name="T1" fmla="*/ 440 h 456"/>
                <a:gd name="T2" fmla="*/ 144 w 416"/>
                <a:gd name="T3" fmla="*/ 432 h 456"/>
                <a:gd name="T4" fmla="*/ 136 w 416"/>
                <a:gd name="T5" fmla="*/ 400 h 456"/>
                <a:gd name="T6" fmla="*/ 136 w 416"/>
                <a:gd name="T7" fmla="*/ 376 h 456"/>
                <a:gd name="T8" fmla="*/ 128 w 416"/>
                <a:gd name="T9" fmla="*/ 352 h 456"/>
                <a:gd name="T10" fmla="*/ 128 w 416"/>
                <a:gd name="T11" fmla="*/ 344 h 456"/>
                <a:gd name="T12" fmla="*/ 72 w 416"/>
                <a:gd name="T13" fmla="*/ 280 h 456"/>
                <a:gd name="T14" fmla="*/ 48 w 416"/>
                <a:gd name="T15" fmla="*/ 256 h 456"/>
                <a:gd name="T16" fmla="*/ 40 w 416"/>
                <a:gd name="T17" fmla="*/ 248 h 456"/>
                <a:gd name="T18" fmla="*/ 32 w 416"/>
                <a:gd name="T19" fmla="*/ 248 h 456"/>
                <a:gd name="T20" fmla="*/ 8 w 416"/>
                <a:gd name="T21" fmla="*/ 232 h 456"/>
                <a:gd name="T22" fmla="*/ 16 w 416"/>
                <a:gd name="T23" fmla="*/ 216 h 456"/>
                <a:gd name="T24" fmla="*/ 8 w 416"/>
                <a:gd name="T25" fmla="*/ 192 h 456"/>
                <a:gd name="T26" fmla="*/ 16 w 416"/>
                <a:gd name="T27" fmla="*/ 160 h 456"/>
                <a:gd name="T28" fmla="*/ 8 w 416"/>
                <a:gd name="T29" fmla="*/ 152 h 456"/>
                <a:gd name="T30" fmla="*/ 0 w 416"/>
                <a:gd name="T31" fmla="*/ 136 h 456"/>
                <a:gd name="T32" fmla="*/ 8 w 416"/>
                <a:gd name="T33" fmla="*/ 120 h 456"/>
                <a:gd name="T34" fmla="*/ 40 w 416"/>
                <a:gd name="T35" fmla="*/ 96 h 456"/>
                <a:gd name="T36" fmla="*/ 40 w 416"/>
                <a:gd name="T37" fmla="*/ 32 h 456"/>
                <a:gd name="T38" fmla="*/ 56 w 416"/>
                <a:gd name="T39" fmla="*/ 24 h 456"/>
                <a:gd name="T40" fmla="*/ 88 w 416"/>
                <a:gd name="T41" fmla="*/ 24 h 456"/>
                <a:gd name="T42" fmla="*/ 96 w 416"/>
                <a:gd name="T43" fmla="*/ 24 h 456"/>
                <a:gd name="T44" fmla="*/ 136 w 416"/>
                <a:gd name="T45" fmla="*/ 0 h 456"/>
                <a:gd name="T46" fmla="*/ 144 w 416"/>
                <a:gd name="T47" fmla="*/ 8 h 456"/>
                <a:gd name="T48" fmla="*/ 136 w 416"/>
                <a:gd name="T49" fmla="*/ 32 h 456"/>
                <a:gd name="T50" fmla="*/ 136 w 416"/>
                <a:gd name="T51" fmla="*/ 40 h 456"/>
                <a:gd name="T52" fmla="*/ 152 w 416"/>
                <a:gd name="T53" fmla="*/ 32 h 456"/>
                <a:gd name="T54" fmla="*/ 168 w 416"/>
                <a:gd name="T55" fmla="*/ 40 h 456"/>
                <a:gd name="T56" fmla="*/ 192 w 416"/>
                <a:gd name="T57" fmla="*/ 56 h 456"/>
                <a:gd name="T58" fmla="*/ 272 w 416"/>
                <a:gd name="T59" fmla="*/ 72 h 456"/>
                <a:gd name="T60" fmla="*/ 328 w 416"/>
                <a:gd name="T61" fmla="*/ 96 h 456"/>
                <a:gd name="T62" fmla="*/ 336 w 416"/>
                <a:gd name="T63" fmla="*/ 104 h 456"/>
                <a:gd name="T64" fmla="*/ 360 w 416"/>
                <a:gd name="T65" fmla="*/ 136 h 456"/>
                <a:gd name="T66" fmla="*/ 352 w 416"/>
                <a:gd name="T67" fmla="*/ 152 h 456"/>
                <a:gd name="T68" fmla="*/ 368 w 416"/>
                <a:gd name="T69" fmla="*/ 160 h 456"/>
                <a:gd name="T70" fmla="*/ 376 w 416"/>
                <a:gd name="T71" fmla="*/ 176 h 456"/>
                <a:gd name="T72" fmla="*/ 368 w 416"/>
                <a:gd name="T73" fmla="*/ 184 h 456"/>
                <a:gd name="T74" fmla="*/ 360 w 416"/>
                <a:gd name="T75" fmla="*/ 208 h 456"/>
                <a:gd name="T76" fmla="*/ 352 w 416"/>
                <a:gd name="T77" fmla="*/ 232 h 456"/>
                <a:gd name="T78" fmla="*/ 368 w 416"/>
                <a:gd name="T79" fmla="*/ 224 h 456"/>
                <a:gd name="T80" fmla="*/ 376 w 416"/>
                <a:gd name="T81" fmla="*/ 208 h 456"/>
                <a:gd name="T82" fmla="*/ 392 w 416"/>
                <a:gd name="T83" fmla="*/ 192 h 456"/>
                <a:gd name="T84" fmla="*/ 400 w 416"/>
                <a:gd name="T85" fmla="*/ 160 h 456"/>
                <a:gd name="T86" fmla="*/ 416 w 416"/>
                <a:gd name="T87" fmla="*/ 152 h 456"/>
                <a:gd name="T88" fmla="*/ 416 w 416"/>
                <a:gd name="T89" fmla="*/ 160 h 456"/>
                <a:gd name="T90" fmla="*/ 416 w 416"/>
                <a:gd name="T91" fmla="*/ 176 h 456"/>
                <a:gd name="T92" fmla="*/ 408 w 416"/>
                <a:gd name="T93" fmla="*/ 192 h 456"/>
                <a:gd name="T94" fmla="*/ 392 w 416"/>
                <a:gd name="T95" fmla="*/ 256 h 456"/>
                <a:gd name="T96" fmla="*/ 384 w 416"/>
                <a:gd name="T97" fmla="*/ 272 h 456"/>
                <a:gd name="T98" fmla="*/ 384 w 416"/>
                <a:gd name="T99" fmla="*/ 320 h 456"/>
                <a:gd name="T100" fmla="*/ 376 w 416"/>
                <a:gd name="T101" fmla="*/ 352 h 456"/>
                <a:gd name="T102" fmla="*/ 384 w 416"/>
                <a:gd name="T103" fmla="*/ 400 h 456"/>
                <a:gd name="T104" fmla="*/ 384 w 416"/>
                <a:gd name="T105" fmla="*/ 432 h 456"/>
                <a:gd name="T106" fmla="*/ 176 w 416"/>
                <a:gd name="T107" fmla="*/ 456 h 4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6"/>
                <a:gd name="T163" fmla="*/ 0 h 456"/>
                <a:gd name="T164" fmla="*/ 416 w 416"/>
                <a:gd name="T165" fmla="*/ 456 h 45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6" h="456">
                  <a:moveTo>
                    <a:pt x="176" y="448"/>
                  </a:moveTo>
                  <a:lnTo>
                    <a:pt x="168" y="440"/>
                  </a:lnTo>
                  <a:lnTo>
                    <a:pt x="160" y="440"/>
                  </a:lnTo>
                  <a:lnTo>
                    <a:pt x="144" y="432"/>
                  </a:lnTo>
                  <a:lnTo>
                    <a:pt x="144" y="424"/>
                  </a:lnTo>
                  <a:lnTo>
                    <a:pt x="136" y="408"/>
                  </a:lnTo>
                  <a:lnTo>
                    <a:pt x="136" y="400"/>
                  </a:lnTo>
                  <a:lnTo>
                    <a:pt x="136" y="392"/>
                  </a:lnTo>
                  <a:lnTo>
                    <a:pt x="136" y="384"/>
                  </a:lnTo>
                  <a:lnTo>
                    <a:pt x="136" y="376"/>
                  </a:lnTo>
                  <a:lnTo>
                    <a:pt x="136" y="368"/>
                  </a:lnTo>
                  <a:lnTo>
                    <a:pt x="128" y="352"/>
                  </a:lnTo>
                  <a:lnTo>
                    <a:pt x="128" y="344"/>
                  </a:lnTo>
                  <a:lnTo>
                    <a:pt x="120" y="312"/>
                  </a:lnTo>
                  <a:lnTo>
                    <a:pt x="96" y="304"/>
                  </a:lnTo>
                  <a:lnTo>
                    <a:pt x="72" y="280"/>
                  </a:lnTo>
                  <a:lnTo>
                    <a:pt x="72" y="264"/>
                  </a:lnTo>
                  <a:lnTo>
                    <a:pt x="48" y="256"/>
                  </a:lnTo>
                  <a:lnTo>
                    <a:pt x="40" y="248"/>
                  </a:lnTo>
                  <a:lnTo>
                    <a:pt x="32" y="248"/>
                  </a:lnTo>
                  <a:lnTo>
                    <a:pt x="24" y="248"/>
                  </a:lnTo>
                  <a:lnTo>
                    <a:pt x="8" y="232"/>
                  </a:lnTo>
                  <a:lnTo>
                    <a:pt x="8" y="224"/>
                  </a:lnTo>
                  <a:lnTo>
                    <a:pt x="16" y="216"/>
                  </a:lnTo>
                  <a:lnTo>
                    <a:pt x="16" y="208"/>
                  </a:lnTo>
                  <a:lnTo>
                    <a:pt x="8" y="200"/>
                  </a:lnTo>
                  <a:lnTo>
                    <a:pt x="8" y="192"/>
                  </a:lnTo>
                  <a:lnTo>
                    <a:pt x="8" y="184"/>
                  </a:lnTo>
                  <a:lnTo>
                    <a:pt x="16" y="160"/>
                  </a:lnTo>
                  <a:lnTo>
                    <a:pt x="8" y="152"/>
                  </a:lnTo>
                  <a:lnTo>
                    <a:pt x="0" y="152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8" y="120"/>
                  </a:lnTo>
                  <a:lnTo>
                    <a:pt x="32" y="104"/>
                  </a:lnTo>
                  <a:lnTo>
                    <a:pt x="40" y="96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40" y="32"/>
                  </a:lnTo>
                  <a:lnTo>
                    <a:pt x="48" y="24"/>
                  </a:lnTo>
                  <a:lnTo>
                    <a:pt x="56" y="24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112" y="16"/>
                  </a:lnTo>
                  <a:lnTo>
                    <a:pt x="128" y="8"/>
                  </a:lnTo>
                  <a:lnTo>
                    <a:pt x="136" y="0"/>
                  </a:lnTo>
                  <a:lnTo>
                    <a:pt x="144" y="8"/>
                  </a:lnTo>
                  <a:lnTo>
                    <a:pt x="136" y="16"/>
                  </a:lnTo>
                  <a:lnTo>
                    <a:pt x="136" y="24"/>
                  </a:lnTo>
                  <a:lnTo>
                    <a:pt x="136" y="32"/>
                  </a:lnTo>
                  <a:lnTo>
                    <a:pt x="136" y="40"/>
                  </a:lnTo>
                  <a:lnTo>
                    <a:pt x="144" y="32"/>
                  </a:lnTo>
                  <a:lnTo>
                    <a:pt x="152" y="32"/>
                  </a:lnTo>
                  <a:lnTo>
                    <a:pt x="168" y="40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192" y="64"/>
                  </a:lnTo>
                  <a:lnTo>
                    <a:pt x="224" y="64"/>
                  </a:lnTo>
                  <a:lnTo>
                    <a:pt x="272" y="72"/>
                  </a:lnTo>
                  <a:lnTo>
                    <a:pt x="280" y="88"/>
                  </a:lnTo>
                  <a:lnTo>
                    <a:pt x="328" y="96"/>
                  </a:lnTo>
                  <a:lnTo>
                    <a:pt x="336" y="96"/>
                  </a:lnTo>
                  <a:lnTo>
                    <a:pt x="336" y="104"/>
                  </a:lnTo>
                  <a:lnTo>
                    <a:pt x="344" y="104"/>
                  </a:lnTo>
                  <a:lnTo>
                    <a:pt x="360" y="112"/>
                  </a:lnTo>
                  <a:lnTo>
                    <a:pt x="360" y="136"/>
                  </a:lnTo>
                  <a:lnTo>
                    <a:pt x="352" y="144"/>
                  </a:lnTo>
                  <a:lnTo>
                    <a:pt x="352" y="152"/>
                  </a:lnTo>
                  <a:lnTo>
                    <a:pt x="368" y="152"/>
                  </a:lnTo>
                  <a:lnTo>
                    <a:pt x="368" y="160"/>
                  </a:lnTo>
                  <a:lnTo>
                    <a:pt x="368" y="176"/>
                  </a:lnTo>
                  <a:lnTo>
                    <a:pt x="376" y="176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0"/>
                  </a:lnTo>
                  <a:lnTo>
                    <a:pt x="360" y="208"/>
                  </a:lnTo>
                  <a:lnTo>
                    <a:pt x="352" y="216"/>
                  </a:lnTo>
                  <a:lnTo>
                    <a:pt x="352" y="232"/>
                  </a:lnTo>
                  <a:lnTo>
                    <a:pt x="360" y="232"/>
                  </a:lnTo>
                  <a:lnTo>
                    <a:pt x="368" y="224"/>
                  </a:lnTo>
                  <a:lnTo>
                    <a:pt x="376" y="216"/>
                  </a:lnTo>
                  <a:lnTo>
                    <a:pt x="376" y="208"/>
                  </a:lnTo>
                  <a:lnTo>
                    <a:pt x="384" y="192"/>
                  </a:lnTo>
                  <a:lnTo>
                    <a:pt x="392" y="192"/>
                  </a:lnTo>
                  <a:lnTo>
                    <a:pt x="392" y="184"/>
                  </a:lnTo>
                  <a:lnTo>
                    <a:pt x="392" y="176"/>
                  </a:lnTo>
                  <a:lnTo>
                    <a:pt x="400" y="160"/>
                  </a:lnTo>
                  <a:lnTo>
                    <a:pt x="416" y="152"/>
                  </a:lnTo>
                  <a:lnTo>
                    <a:pt x="416" y="160"/>
                  </a:lnTo>
                  <a:lnTo>
                    <a:pt x="416" y="168"/>
                  </a:lnTo>
                  <a:lnTo>
                    <a:pt x="416" y="176"/>
                  </a:lnTo>
                  <a:lnTo>
                    <a:pt x="408" y="184"/>
                  </a:lnTo>
                  <a:lnTo>
                    <a:pt x="408" y="192"/>
                  </a:lnTo>
                  <a:lnTo>
                    <a:pt x="408" y="200"/>
                  </a:lnTo>
                  <a:lnTo>
                    <a:pt x="392" y="232"/>
                  </a:lnTo>
                  <a:lnTo>
                    <a:pt x="392" y="256"/>
                  </a:lnTo>
                  <a:lnTo>
                    <a:pt x="392" y="264"/>
                  </a:lnTo>
                  <a:lnTo>
                    <a:pt x="384" y="272"/>
                  </a:lnTo>
                  <a:lnTo>
                    <a:pt x="376" y="288"/>
                  </a:lnTo>
                  <a:lnTo>
                    <a:pt x="384" y="304"/>
                  </a:lnTo>
                  <a:lnTo>
                    <a:pt x="384" y="320"/>
                  </a:lnTo>
                  <a:lnTo>
                    <a:pt x="376" y="328"/>
                  </a:lnTo>
                  <a:lnTo>
                    <a:pt x="376" y="352"/>
                  </a:lnTo>
                  <a:lnTo>
                    <a:pt x="376" y="384"/>
                  </a:lnTo>
                  <a:lnTo>
                    <a:pt x="384" y="400"/>
                  </a:lnTo>
                  <a:lnTo>
                    <a:pt x="384" y="408"/>
                  </a:lnTo>
                  <a:lnTo>
                    <a:pt x="384" y="416"/>
                  </a:lnTo>
                  <a:lnTo>
                    <a:pt x="384" y="432"/>
                  </a:lnTo>
                  <a:lnTo>
                    <a:pt x="384" y="440"/>
                  </a:lnTo>
                  <a:lnTo>
                    <a:pt x="176" y="456"/>
                  </a:lnTo>
                  <a:lnTo>
                    <a:pt x="176" y="448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1" name="Freeform 56"/>
            <p:cNvSpPr>
              <a:spLocks/>
            </p:cNvSpPr>
            <p:nvPr/>
          </p:nvSpPr>
          <p:spPr bwMode="auto">
            <a:xfrm>
              <a:off x="3348" y="1624"/>
              <a:ext cx="320" cy="568"/>
            </a:xfrm>
            <a:custGeom>
              <a:avLst/>
              <a:gdLst>
                <a:gd name="T0" fmla="*/ 240 w 320"/>
                <a:gd name="T1" fmla="*/ 544 h 568"/>
                <a:gd name="T2" fmla="*/ 264 w 320"/>
                <a:gd name="T3" fmla="*/ 544 h 568"/>
                <a:gd name="T4" fmla="*/ 256 w 320"/>
                <a:gd name="T5" fmla="*/ 520 h 568"/>
                <a:gd name="T6" fmla="*/ 288 w 320"/>
                <a:gd name="T7" fmla="*/ 504 h 568"/>
                <a:gd name="T8" fmla="*/ 280 w 320"/>
                <a:gd name="T9" fmla="*/ 496 h 568"/>
                <a:gd name="T10" fmla="*/ 288 w 320"/>
                <a:gd name="T11" fmla="*/ 480 h 568"/>
                <a:gd name="T12" fmla="*/ 288 w 320"/>
                <a:gd name="T13" fmla="*/ 464 h 568"/>
                <a:gd name="T14" fmla="*/ 296 w 320"/>
                <a:gd name="T15" fmla="*/ 448 h 568"/>
                <a:gd name="T16" fmla="*/ 304 w 320"/>
                <a:gd name="T17" fmla="*/ 424 h 568"/>
                <a:gd name="T18" fmla="*/ 320 w 320"/>
                <a:gd name="T19" fmla="*/ 384 h 568"/>
                <a:gd name="T20" fmla="*/ 320 w 320"/>
                <a:gd name="T21" fmla="*/ 344 h 568"/>
                <a:gd name="T22" fmla="*/ 312 w 320"/>
                <a:gd name="T23" fmla="*/ 320 h 568"/>
                <a:gd name="T24" fmla="*/ 296 w 320"/>
                <a:gd name="T25" fmla="*/ 72 h 568"/>
                <a:gd name="T26" fmla="*/ 280 w 320"/>
                <a:gd name="T27" fmla="*/ 56 h 568"/>
                <a:gd name="T28" fmla="*/ 280 w 320"/>
                <a:gd name="T29" fmla="*/ 40 h 568"/>
                <a:gd name="T30" fmla="*/ 264 w 320"/>
                <a:gd name="T31" fmla="*/ 8 h 568"/>
                <a:gd name="T32" fmla="*/ 56 w 320"/>
                <a:gd name="T33" fmla="*/ 16 h 568"/>
                <a:gd name="T34" fmla="*/ 72 w 320"/>
                <a:gd name="T35" fmla="*/ 32 h 568"/>
                <a:gd name="T36" fmla="*/ 72 w 320"/>
                <a:gd name="T37" fmla="*/ 40 h 568"/>
                <a:gd name="T38" fmla="*/ 96 w 320"/>
                <a:gd name="T39" fmla="*/ 48 h 568"/>
                <a:gd name="T40" fmla="*/ 88 w 320"/>
                <a:gd name="T41" fmla="*/ 88 h 568"/>
                <a:gd name="T42" fmla="*/ 80 w 320"/>
                <a:gd name="T43" fmla="*/ 96 h 568"/>
                <a:gd name="T44" fmla="*/ 64 w 320"/>
                <a:gd name="T45" fmla="*/ 112 h 568"/>
                <a:gd name="T46" fmla="*/ 32 w 320"/>
                <a:gd name="T47" fmla="*/ 128 h 568"/>
                <a:gd name="T48" fmla="*/ 40 w 320"/>
                <a:gd name="T49" fmla="*/ 168 h 568"/>
                <a:gd name="T50" fmla="*/ 32 w 320"/>
                <a:gd name="T51" fmla="*/ 192 h 568"/>
                <a:gd name="T52" fmla="*/ 8 w 320"/>
                <a:gd name="T53" fmla="*/ 208 h 568"/>
                <a:gd name="T54" fmla="*/ 16 w 320"/>
                <a:gd name="T55" fmla="*/ 224 h 568"/>
                <a:gd name="T56" fmla="*/ 8 w 320"/>
                <a:gd name="T57" fmla="*/ 232 h 568"/>
                <a:gd name="T58" fmla="*/ 0 w 320"/>
                <a:gd name="T59" fmla="*/ 248 h 568"/>
                <a:gd name="T60" fmla="*/ 56 w 320"/>
                <a:gd name="T61" fmla="*/ 336 h 568"/>
                <a:gd name="T62" fmla="*/ 88 w 320"/>
                <a:gd name="T63" fmla="*/ 384 h 568"/>
                <a:gd name="T64" fmla="*/ 120 w 320"/>
                <a:gd name="T65" fmla="*/ 384 h 568"/>
                <a:gd name="T66" fmla="*/ 112 w 320"/>
                <a:gd name="T67" fmla="*/ 424 h 568"/>
                <a:gd name="T68" fmla="*/ 104 w 320"/>
                <a:gd name="T69" fmla="*/ 448 h 568"/>
                <a:gd name="T70" fmla="*/ 136 w 320"/>
                <a:gd name="T71" fmla="*/ 472 h 568"/>
                <a:gd name="T72" fmla="*/ 136 w 320"/>
                <a:gd name="T73" fmla="*/ 480 h 568"/>
                <a:gd name="T74" fmla="*/ 160 w 320"/>
                <a:gd name="T75" fmla="*/ 488 h 568"/>
                <a:gd name="T76" fmla="*/ 176 w 320"/>
                <a:gd name="T77" fmla="*/ 496 h 568"/>
                <a:gd name="T78" fmla="*/ 184 w 320"/>
                <a:gd name="T79" fmla="*/ 528 h 568"/>
                <a:gd name="T80" fmla="*/ 176 w 320"/>
                <a:gd name="T81" fmla="*/ 544 h 568"/>
                <a:gd name="T82" fmla="*/ 184 w 320"/>
                <a:gd name="T83" fmla="*/ 552 h 568"/>
                <a:gd name="T84" fmla="*/ 192 w 320"/>
                <a:gd name="T85" fmla="*/ 568 h 568"/>
                <a:gd name="T86" fmla="*/ 192 w 320"/>
                <a:gd name="T87" fmla="*/ 560 h 568"/>
                <a:gd name="T88" fmla="*/ 200 w 320"/>
                <a:gd name="T89" fmla="*/ 560 h 568"/>
                <a:gd name="T90" fmla="*/ 208 w 320"/>
                <a:gd name="T91" fmla="*/ 552 h 5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0"/>
                <a:gd name="T139" fmla="*/ 0 h 568"/>
                <a:gd name="T140" fmla="*/ 320 w 320"/>
                <a:gd name="T141" fmla="*/ 568 h 5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0" h="568">
                  <a:moveTo>
                    <a:pt x="216" y="544"/>
                  </a:moveTo>
                  <a:lnTo>
                    <a:pt x="232" y="544"/>
                  </a:lnTo>
                  <a:lnTo>
                    <a:pt x="240" y="544"/>
                  </a:lnTo>
                  <a:lnTo>
                    <a:pt x="256" y="552"/>
                  </a:lnTo>
                  <a:lnTo>
                    <a:pt x="264" y="552"/>
                  </a:lnTo>
                  <a:lnTo>
                    <a:pt x="264" y="544"/>
                  </a:lnTo>
                  <a:lnTo>
                    <a:pt x="256" y="536"/>
                  </a:lnTo>
                  <a:lnTo>
                    <a:pt x="256" y="520"/>
                  </a:lnTo>
                  <a:lnTo>
                    <a:pt x="272" y="512"/>
                  </a:lnTo>
                  <a:lnTo>
                    <a:pt x="288" y="512"/>
                  </a:lnTo>
                  <a:lnTo>
                    <a:pt x="288" y="504"/>
                  </a:lnTo>
                  <a:lnTo>
                    <a:pt x="280" y="496"/>
                  </a:lnTo>
                  <a:lnTo>
                    <a:pt x="288" y="488"/>
                  </a:lnTo>
                  <a:lnTo>
                    <a:pt x="288" y="480"/>
                  </a:lnTo>
                  <a:lnTo>
                    <a:pt x="288" y="472"/>
                  </a:lnTo>
                  <a:lnTo>
                    <a:pt x="288" y="464"/>
                  </a:lnTo>
                  <a:lnTo>
                    <a:pt x="288" y="456"/>
                  </a:lnTo>
                  <a:lnTo>
                    <a:pt x="296" y="456"/>
                  </a:lnTo>
                  <a:lnTo>
                    <a:pt x="296" y="448"/>
                  </a:lnTo>
                  <a:lnTo>
                    <a:pt x="296" y="432"/>
                  </a:lnTo>
                  <a:lnTo>
                    <a:pt x="304" y="424"/>
                  </a:lnTo>
                  <a:lnTo>
                    <a:pt x="312" y="400"/>
                  </a:lnTo>
                  <a:lnTo>
                    <a:pt x="320" y="392"/>
                  </a:lnTo>
                  <a:lnTo>
                    <a:pt x="320" y="384"/>
                  </a:lnTo>
                  <a:lnTo>
                    <a:pt x="320" y="376"/>
                  </a:lnTo>
                  <a:lnTo>
                    <a:pt x="320" y="360"/>
                  </a:lnTo>
                  <a:lnTo>
                    <a:pt x="320" y="344"/>
                  </a:lnTo>
                  <a:lnTo>
                    <a:pt x="312" y="344"/>
                  </a:lnTo>
                  <a:lnTo>
                    <a:pt x="312" y="336"/>
                  </a:lnTo>
                  <a:lnTo>
                    <a:pt x="312" y="320"/>
                  </a:lnTo>
                  <a:lnTo>
                    <a:pt x="312" y="312"/>
                  </a:lnTo>
                  <a:lnTo>
                    <a:pt x="296" y="72"/>
                  </a:lnTo>
                  <a:lnTo>
                    <a:pt x="288" y="72"/>
                  </a:lnTo>
                  <a:lnTo>
                    <a:pt x="280" y="56"/>
                  </a:lnTo>
                  <a:lnTo>
                    <a:pt x="280" y="48"/>
                  </a:lnTo>
                  <a:lnTo>
                    <a:pt x="280" y="40"/>
                  </a:lnTo>
                  <a:lnTo>
                    <a:pt x="264" y="32"/>
                  </a:lnTo>
                  <a:lnTo>
                    <a:pt x="264" y="16"/>
                  </a:lnTo>
                  <a:lnTo>
                    <a:pt x="264" y="8"/>
                  </a:lnTo>
                  <a:lnTo>
                    <a:pt x="264" y="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72" y="32"/>
                  </a:lnTo>
                  <a:lnTo>
                    <a:pt x="72" y="40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96" y="64"/>
                  </a:lnTo>
                  <a:lnTo>
                    <a:pt x="96" y="72"/>
                  </a:lnTo>
                  <a:lnTo>
                    <a:pt x="88" y="88"/>
                  </a:lnTo>
                  <a:lnTo>
                    <a:pt x="80" y="88"/>
                  </a:lnTo>
                  <a:lnTo>
                    <a:pt x="80" y="96"/>
                  </a:lnTo>
                  <a:lnTo>
                    <a:pt x="80" y="104"/>
                  </a:lnTo>
                  <a:lnTo>
                    <a:pt x="80" y="112"/>
                  </a:lnTo>
                  <a:lnTo>
                    <a:pt x="64" y="112"/>
                  </a:lnTo>
                  <a:lnTo>
                    <a:pt x="64" y="120"/>
                  </a:lnTo>
                  <a:lnTo>
                    <a:pt x="48" y="120"/>
                  </a:lnTo>
                  <a:lnTo>
                    <a:pt x="32" y="128"/>
                  </a:lnTo>
                  <a:lnTo>
                    <a:pt x="32" y="144"/>
                  </a:lnTo>
                  <a:lnTo>
                    <a:pt x="32" y="152"/>
                  </a:lnTo>
                  <a:lnTo>
                    <a:pt x="40" y="168"/>
                  </a:lnTo>
                  <a:lnTo>
                    <a:pt x="40" y="176"/>
                  </a:lnTo>
                  <a:lnTo>
                    <a:pt x="32" y="184"/>
                  </a:lnTo>
                  <a:lnTo>
                    <a:pt x="32" y="192"/>
                  </a:lnTo>
                  <a:lnTo>
                    <a:pt x="32" y="200"/>
                  </a:lnTo>
                  <a:lnTo>
                    <a:pt x="24" y="208"/>
                  </a:lnTo>
                  <a:lnTo>
                    <a:pt x="8" y="208"/>
                  </a:lnTo>
                  <a:lnTo>
                    <a:pt x="8" y="224"/>
                  </a:lnTo>
                  <a:lnTo>
                    <a:pt x="16" y="224"/>
                  </a:lnTo>
                  <a:lnTo>
                    <a:pt x="8" y="232"/>
                  </a:lnTo>
                  <a:lnTo>
                    <a:pt x="8" y="240"/>
                  </a:lnTo>
                  <a:lnTo>
                    <a:pt x="0" y="248"/>
                  </a:lnTo>
                  <a:lnTo>
                    <a:pt x="0" y="272"/>
                  </a:lnTo>
                  <a:lnTo>
                    <a:pt x="24" y="312"/>
                  </a:lnTo>
                  <a:lnTo>
                    <a:pt x="56" y="336"/>
                  </a:lnTo>
                  <a:lnTo>
                    <a:pt x="72" y="344"/>
                  </a:lnTo>
                  <a:lnTo>
                    <a:pt x="72" y="384"/>
                  </a:lnTo>
                  <a:lnTo>
                    <a:pt x="88" y="384"/>
                  </a:lnTo>
                  <a:lnTo>
                    <a:pt x="88" y="368"/>
                  </a:lnTo>
                  <a:lnTo>
                    <a:pt x="104" y="376"/>
                  </a:lnTo>
                  <a:lnTo>
                    <a:pt x="120" y="384"/>
                  </a:lnTo>
                  <a:lnTo>
                    <a:pt x="120" y="392"/>
                  </a:lnTo>
                  <a:lnTo>
                    <a:pt x="112" y="408"/>
                  </a:lnTo>
                  <a:lnTo>
                    <a:pt x="112" y="424"/>
                  </a:lnTo>
                  <a:lnTo>
                    <a:pt x="104" y="432"/>
                  </a:lnTo>
                  <a:lnTo>
                    <a:pt x="104" y="448"/>
                  </a:lnTo>
                  <a:lnTo>
                    <a:pt x="112" y="464"/>
                  </a:lnTo>
                  <a:lnTo>
                    <a:pt x="136" y="472"/>
                  </a:lnTo>
                  <a:lnTo>
                    <a:pt x="136" y="480"/>
                  </a:lnTo>
                  <a:lnTo>
                    <a:pt x="152" y="480"/>
                  </a:lnTo>
                  <a:lnTo>
                    <a:pt x="160" y="488"/>
                  </a:lnTo>
                  <a:lnTo>
                    <a:pt x="176" y="496"/>
                  </a:lnTo>
                  <a:lnTo>
                    <a:pt x="176" y="512"/>
                  </a:lnTo>
                  <a:lnTo>
                    <a:pt x="184" y="528"/>
                  </a:lnTo>
                  <a:lnTo>
                    <a:pt x="176" y="536"/>
                  </a:lnTo>
                  <a:lnTo>
                    <a:pt x="176" y="544"/>
                  </a:lnTo>
                  <a:lnTo>
                    <a:pt x="184" y="552"/>
                  </a:lnTo>
                  <a:lnTo>
                    <a:pt x="192" y="560"/>
                  </a:lnTo>
                  <a:lnTo>
                    <a:pt x="192" y="568"/>
                  </a:lnTo>
                  <a:lnTo>
                    <a:pt x="192" y="560"/>
                  </a:lnTo>
                  <a:lnTo>
                    <a:pt x="192" y="552"/>
                  </a:lnTo>
                  <a:lnTo>
                    <a:pt x="200" y="552"/>
                  </a:lnTo>
                  <a:lnTo>
                    <a:pt x="200" y="560"/>
                  </a:lnTo>
                  <a:lnTo>
                    <a:pt x="208" y="552"/>
                  </a:lnTo>
                  <a:lnTo>
                    <a:pt x="216" y="544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2" name="Freeform 57"/>
            <p:cNvSpPr>
              <a:spLocks/>
            </p:cNvSpPr>
            <p:nvPr/>
          </p:nvSpPr>
          <p:spPr bwMode="auto">
            <a:xfrm>
              <a:off x="3692" y="1264"/>
              <a:ext cx="304" cy="424"/>
            </a:xfrm>
            <a:custGeom>
              <a:avLst/>
              <a:gdLst>
                <a:gd name="T0" fmla="*/ 264 w 304"/>
                <a:gd name="T1" fmla="*/ 376 h 424"/>
                <a:gd name="T2" fmla="*/ 264 w 304"/>
                <a:gd name="T3" fmla="*/ 360 h 424"/>
                <a:gd name="T4" fmla="*/ 280 w 304"/>
                <a:gd name="T5" fmla="*/ 336 h 424"/>
                <a:gd name="T6" fmla="*/ 288 w 304"/>
                <a:gd name="T7" fmla="*/ 320 h 424"/>
                <a:gd name="T8" fmla="*/ 288 w 304"/>
                <a:gd name="T9" fmla="*/ 304 h 424"/>
                <a:gd name="T10" fmla="*/ 296 w 304"/>
                <a:gd name="T11" fmla="*/ 296 h 424"/>
                <a:gd name="T12" fmla="*/ 304 w 304"/>
                <a:gd name="T13" fmla="*/ 304 h 424"/>
                <a:gd name="T14" fmla="*/ 304 w 304"/>
                <a:gd name="T15" fmla="*/ 264 h 424"/>
                <a:gd name="T16" fmla="*/ 264 w 304"/>
                <a:gd name="T17" fmla="*/ 160 h 424"/>
                <a:gd name="T18" fmla="*/ 240 w 304"/>
                <a:gd name="T19" fmla="*/ 168 h 424"/>
                <a:gd name="T20" fmla="*/ 232 w 304"/>
                <a:gd name="T21" fmla="*/ 184 h 424"/>
                <a:gd name="T22" fmla="*/ 216 w 304"/>
                <a:gd name="T23" fmla="*/ 200 h 424"/>
                <a:gd name="T24" fmla="*/ 216 w 304"/>
                <a:gd name="T25" fmla="*/ 216 h 424"/>
                <a:gd name="T26" fmla="*/ 192 w 304"/>
                <a:gd name="T27" fmla="*/ 208 h 424"/>
                <a:gd name="T28" fmla="*/ 192 w 304"/>
                <a:gd name="T29" fmla="*/ 176 h 424"/>
                <a:gd name="T30" fmla="*/ 208 w 304"/>
                <a:gd name="T31" fmla="*/ 168 h 424"/>
                <a:gd name="T32" fmla="*/ 216 w 304"/>
                <a:gd name="T33" fmla="*/ 144 h 424"/>
                <a:gd name="T34" fmla="*/ 224 w 304"/>
                <a:gd name="T35" fmla="*/ 128 h 424"/>
                <a:gd name="T36" fmla="*/ 216 w 304"/>
                <a:gd name="T37" fmla="*/ 80 h 424"/>
                <a:gd name="T38" fmla="*/ 208 w 304"/>
                <a:gd name="T39" fmla="*/ 64 h 424"/>
                <a:gd name="T40" fmla="*/ 216 w 304"/>
                <a:gd name="T41" fmla="*/ 64 h 424"/>
                <a:gd name="T42" fmla="*/ 200 w 304"/>
                <a:gd name="T43" fmla="*/ 40 h 424"/>
                <a:gd name="T44" fmla="*/ 176 w 304"/>
                <a:gd name="T45" fmla="*/ 32 h 424"/>
                <a:gd name="T46" fmla="*/ 160 w 304"/>
                <a:gd name="T47" fmla="*/ 24 h 424"/>
                <a:gd name="T48" fmla="*/ 144 w 304"/>
                <a:gd name="T49" fmla="*/ 16 h 424"/>
                <a:gd name="T50" fmla="*/ 112 w 304"/>
                <a:gd name="T51" fmla="*/ 0 h 424"/>
                <a:gd name="T52" fmla="*/ 104 w 304"/>
                <a:gd name="T53" fmla="*/ 8 h 424"/>
                <a:gd name="T54" fmla="*/ 96 w 304"/>
                <a:gd name="T55" fmla="*/ 8 h 424"/>
                <a:gd name="T56" fmla="*/ 88 w 304"/>
                <a:gd name="T57" fmla="*/ 16 h 424"/>
                <a:gd name="T58" fmla="*/ 96 w 304"/>
                <a:gd name="T59" fmla="*/ 40 h 424"/>
                <a:gd name="T60" fmla="*/ 96 w 304"/>
                <a:gd name="T61" fmla="*/ 48 h 424"/>
                <a:gd name="T62" fmla="*/ 72 w 304"/>
                <a:gd name="T63" fmla="*/ 72 h 424"/>
                <a:gd name="T64" fmla="*/ 64 w 304"/>
                <a:gd name="T65" fmla="*/ 112 h 424"/>
                <a:gd name="T66" fmla="*/ 56 w 304"/>
                <a:gd name="T67" fmla="*/ 112 h 424"/>
                <a:gd name="T68" fmla="*/ 56 w 304"/>
                <a:gd name="T69" fmla="*/ 80 h 424"/>
                <a:gd name="T70" fmla="*/ 56 w 304"/>
                <a:gd name="T71" fmla="*/ 72 h 424"/>
                <a:gd name="T72" fmla="*/ 40 w 304"/>
                <a:gd name="T73" fmla="*/ 96 h 424"/>
                <a:gd name="T74" fmla="*/ 32 w 304"/>
                <a:gd name="T75" fmla="*/ 96 h 424"/>
                <a:gd name="T76" fmla="*/ 24 w 304"/>
                <a:gd name="T77" fmla="*/ 104 h 424"/>
                <a:gd name="T78" fmla="*/ 24 w 304"/>
                <a:gd name="T79" fmla="*/ 120 h 424"/>
                <a:gd name="T80" fmla="*/ 16 w 304"/>
                <a:gd name="T81" fmla="*/ 136 h 424"/>
                <a:gd name="T82" fmla="*/ 8 w 304"/>
                <a:gd name="T83" fmla="*/ 184 h 424"/>
                <a:gd name="T84" fmla="*/ 8 w 304"/>
                <a:gd name="T85" fmla="*/ 208 h 424"/>
                <a:gd name="T86" fmla="*/ 0 w 304"/>
                <a:gd name="T87" fmla="*/ 224 h 424"/>
                <a:gd name="T88" fmla="*/ 32 w 304"/>
                <a:gd name="T89" fmla="*/ 280 h 424"/>
                <a:gd name="T90" fmla="*/ 32 w 304"/>
                <a:gd name="T91" fmla="*/ 368 h 424"/>
                <a:gd name="T92" fmla="*/ 16 w 304"/>
                <a:gd name="T93" fmla="*/ 408 h 424"/>
                <a:gd name="T94" fmla="*/ 0 w 304"/>
                <a:gd name="T95" fmla="*/ 424 h 424"/>
                <a:gd name="T96" fmla="*/ 152 w 304"/>
                <a:gd name="T97" fmla="*/ 408 h 424"/>
                <a:gd name="T98" fmla="*/ 248 w 304"/>
                <a:gd name="T99" fmla="*/ 408 h 4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4"/>
                <a:gd name="T151" fmla="*/ 0 h 424"/>
                <a:gd name="T152" fmla="*/ 304 w 304"/>
                <a:gd name="T153" fmla="*/ 424 h 4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4" h="424">
                  <a:moveTo>
                    <a:pt x="248" y="400"/>
                  </a:moveTo>
                  <a:lnTo>
                    <a:pt x="248" y="392"/>
                  </a:lnTo>
                  <a:lnTo>
                    <a:pt x="264" y="376"/>
                  </a:lnTo>
                  <a:lnTo>
                    <a:pt x="264" y="368"/>
                  </a:lnTo>
                  <a:lnTo>
                    <a:pt x="264" y="360"/>
                  </a:lnTo>
                  <a:lnTo>
                    <a:pt x="264" y="344"/>
                  </a:lnTo>
                  <a:lnTo>
                    <a:pt x="272" y="336"/>
                  </a:lnTo>
                  <a:lnTo>
                    <a:pt x="280" y="336"/>
                  </a:lnTo>
                  <a:lnTo>
                    <a:pt x="288" y="328"/>
                  </a:lnTo>
                  <a:lnTo>
                    <a:pt x="288" y="320"/>
                  </a:lnTo>
                  <a:lnTo>
                    <a:pt x="288" y="312"/>
                  </a:lnTo>
                  <a:lnTo>
                    <a:pt x="288" y="304"/>
                  </a:lnTo>
                  <a:lnTo>
                    <a:pt x="288" y="296"/>
                  </a:lnTo>
                  <a:lnTo>
                    <a:pt x="296" y="296"/>
                  </a:lnTo>
                  <a:lnTo>
                    <a:pt x="304" y="304"/>
                  </a:lnTo>
                  <a:lnTo>
                    <a:pt x="304" y="296"/>
                  </a:lnTo>
                  <a:lnTo>
                    <a:pt x="304" y="264"/>
                  </a:lnTo>
                  <a:lnTo>
                    <a:pt x="296" y="200"/>
                  </a:lnTo>
                  <a:lnTo>
                    <a:pt x="272" y="160"/>
                  </a:lnTo>
                  <a:lnTo>
                    <a:pt x="264" y="160"/>
                  </a:lnTo>
                  <a:lnTo>
                    <a:pt x="256" y="160"/>
                  </a:lnTo>
                  <a:lnTo>
                    <a:pt x="248" y="168"/>
                  </a:lnTo>
                  <a:lnTo>
                    <a:pt x="240" y="168"/>
                  </a:lnTo>
                  <a:lnTo>
                    <a:pt x="232" y="176"/>
                  </a:lnTo>
                  <a:lnTo>
                    <a:pt x="232" y="184"/>
                  </a:lnTo>
                  <a:lnTo>
                    <a:pt x="224" y="200"/>
                  </a:lnTo>
                  <a:lnTo>
                    <a:pt x="216" y="200"/>
                  </a:lnTo>
                  <a:lnTo>
                    <a:pt x="216" y="208"/>
                  </a:lnTo>
                  <a:lnTo>
                    <a:pt x="216" y="216"/>
                  </a:lnTo>
                  <a:lnTo>
                    <a:pt x="208" y="216"/>
                  </a:lnTo>
                  <a:lnTo>
                    <a:pt x="200" y="208"/>
                  </a:lnTo>
                  <a:lnTo>
                    <a:pt x="192" y="208"/>
                  </a:lnTo>
                  <a:lnTo>
                    <a:pt x="192" y="192"/>
                  </a:lnTo>
                  <a:lnTo>
                    <a:pt x="192" y="176"/>
                  </a:lnTo>
                  <a:lnTo>
                    <a:pt x="200" y="176"/>
                  </a:lnTo>
                  <a:lnTo>
                    <a:pt x="208" y="168"/>
                  </a:lnTo>
                  <a:lnTo>
                    <a:pt x="216" y="144"/>
                  </a:lnTo>
                  <a:lnTo>
                    <a:pt x="224" y="136"/>
                  </a:lnTo>
                  <a:lnTo>
                    <a:pt x="224" y="128"/>
                  </a:lnTo>
                  <a:lnTo>
                    <a:pt x="224" y="104"/>
                  </a:lnTo>
                  <a:lnTo>
                    <a:pt x="224" y="96"/>
                  </a:lnTo>
                  <a:lnTo>
                    <a:pt x="216" y="80"/>
                  </a:lnTo>
                  <a:lnTo>
                    <a:pt x="208" y="72"/>
                  </a:lnTo>
                  <a:lnTo>
                    <a:pt x="208" y="64"/>
                  </a:lnTo>
                  <a:lnTo>
                    <a:pt x="216" y="64"/>
                  </a:lnTo>
                  <a:lnTo>
                    <a:pt x="224" y="64"/>
                  </a:lnTo>
                  <a:lnTo>
                    <a:pt x="216" y="56"/>
                  </a:lnTo>
                  <a:lnTo>
                    <a:pt x="200" y="40"/>
                  </a:lnTo>
                  <a:lnTo>
                    <a:pt x="192" y="40"/>
                  </a:lnTo>
                  <a:lnTo>
                    <a:pt x="176" y="32"/>
                  </a:lnTo>
                  <a:lnTo>
                    <a:pt x="168" y="24"/>
                  </a:lnTo>
                  <a:lnTo>
                    <a:pt x="160" y="24"/>
                  </a:lnTo>
                  <a:lnTo>
                    <a:pt x="144" y="16"/>
                  </a:lnTo>
                  <a:lnTo>
                    <a:pt x="128" y="8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96" y="16"/>
                  </a:lnTo>
                  <a:lnTo>
                    <a:pt x="88" y="16"/>
                  </a:lnTo>
                  <a:lnTo>
                    <a:pt x="88" y="32"/>
                  </a:lnTo>
                  <a:lnTo>
                    <a:pt x="96" y="40"/>
                  </a:lnTo>
                  <a:lnTo>
                    <a:pt x="96" y="48"/>
                  </a:lnTo>
                  <a:lnTo>
                    <a:pt x="88" y="48"/>
                  </a:lnTo>
                  <a:lnTo>
                    <a:pt x="72" y="56"/>
                  </a:lnTo>
                  <a:lnTo>
                    <a:pt x="72" y="72"/>
                  </a:lnTo>
                  <a:lnTo>
                    <a:pt x="72" y="96"/>
                  </a:lnTo>
                  <a:lnTo>
                    <a:pt x="72" y="104"/>
                  </a:lnTo>
                  <a:lnTo>
                    <a:pt x="64" y="112"/>
                  </a:lnTo>
                  <a:lnTo>
                    <a:pt x="56" y="112"/>
                  </a:lnTo>
                  <a:lnTo>
                    <a:pt x="56" y="104"/>
                  </a:lnTo>
                  <a:lnTo>
                    <a:pt x="56" y="80"/>
                  </a:lnTo>
                  <a:lnTo>
                    <a:pt x="56" y="72"/>
                  </a:lnTo>
                  <a:lnTo>
                    <a:pt x="48" y="80"/>
                  </a:lnTo>
                  <a:lnTo>
                    <a:pt x="40" y="96"/>
                  </a:lnTo>
                  <a:lnTo>
                    <a:pt x="32" y="96"/>
                  </a:lnTo>
                  <a:lnTo>
                    <a:pt x="24" y="104"/>
                  </a:lnTo>
                  <a:lnTo>
                    <a:pt x="24" y="120"/>
                  </a:lnTo>
                  <a:lnTo>
                    <a:pt x="16" y="120"/>
                  </a:lnTo>
                  <a:lnTo>
                    <a:pt x="16" y="128"/>
                  </a:lnTo>
                  <a:lnTo>
                    <a:pt x="16" y="136"/>
                  </a:lnTo>
                  <a:lnTo>
                    <a:pt x="16" y="152"/>
                  </a:lnTo>
                  <a:lnTo>
                    <a:pt x="8" y="184"/>
                  </a:lnTo>
                  <a:lnTo>
                    <a:pt x="0" y="192"/>
                  </a:lnTo>
                  <a:lnTo>
                    <a:pt x="8" y="208"/>
                  </a:lnTo>
                  <a:lnTo>
                    <a:pt x="8" y="216"/>
                  </a:lnTo>
                  <a:lnTo>
                    <a:pt x="8" y="224"/>
                  </a:lnTo>
                  <a:lnTo>
                    <a:pt x="0" y="224"/>
                  </a:lnTo>
                  <a:lnTo>
                    <a:pt x="0" y="232"/>
                  </a:lnTo>
                  <a:lnTo>
                    <a:pt x="16" y="272"/>
                  </a:lnTo>
                  <a:lnTo>
                    <a:pt x="32" y="280"/>
                  </a:lnTo>
                  <a:lnTo>
                    <a:pt x="40" y="304"/>
                  </a:lnTo>
                  <a:lnTo>
                    <a:pt x="40" y="344"/>
                  </a:lnTo>
                  <a:lnTo>
                    <a:pt x="32" y="368"/>
                  </a:lnTo>
                  <a:lnTo>
                    <a:pt x="24" y="384"/>
                  </a:lnTo>
                  <a:lnTo>
                    <a:pt x="16" y="400"/>
                  </a:lnTo>
                  <a:lnTo>
                    <a:pt x="16" y="408"/>
                  </a:lnTo>
                  <a:lnTo>
                    <a:pt x="8" y="424"/>
                  </a:lnTo>
                  <a:lnTo>
                    <a:pt x="0" y="424"/>
                  </a:lnTo>
                  <a:lnTo>
                    <a:pt x="152" y="408"/>
                  </a:lnTo>
                  <a:lnTo>
                    <a:pt x="152" y="424"/>
                  </a:lnTo>
                  <a:lnTo>
                    <a:pt x="248" y="408"/>
                  </a:lnTo>
                  <a:lnTo>
                    <a:pt x="248" y="400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3" name="Freeform 58"/>
            <p:cNvSpPr>
              <a:spLocks/>
            </p:cNvSpPr>
            <p:nvPr/>
          </p:nvSpPr>
          <p:spPr bwMode="auto">
            <a:xfrm>
              <a:off x="3396" y="1120"/>
              <a:ext cx="456" cy="240"/>
            </a:xfrm>
            <a:custGeom>
              <a:avLst/>
              <a:gdLst>
                <a:gd name="T0" fmla="*/ 24 w 456"/>
                <a:gd name="T1" fmla="*/ 120 h 240"/>
                <a:gd name="T2" fmla="*/ 112 w 456"/>
                <a:gd name="T3" fmla="*/ 152 h 240"/>
                <a:gd name="T4" fmla="*/ 168 w 456"/>
                <a:gd name="T5" fmla="*/ 168 h 240"/>
                <a:gd name="T6" fmla="*/ 192 w 456"/>
                <a:gd name="T7" fmla="*/ 200 h 240"/>
                <a:gd name="T8" fmla="*/ 200 w 456"/>
                <a:gd name="T9" fmla="*/ 216 h 240"/>
                <a:gd name="T10" fmla="*/ 208 w 456"/>
                <a:gd name="T11" fmla="*/ 240 h 240"/>
                <a:gd name="T12" fmla="*/ 216 w 456"/>
                <a:gd name="T13" fmla="*/ 224 h 240"/>
                <a:gd name="T14" fmla="*/ 240 w 456"/>
                <a:gd name="T15" fmla="*/ 176 h 240"/>
                <a:gd name="T16" fmla="*/ 248 w 456"/>
                <a:gd name="T17" fmla="*/ 152 h 240"/>
                <a:gd name="T18" fmla="*/ 248 w 456"/>
                <a:gd name="T19" fmla="*/ 176 h 240"/>
                <a:gd name="T20" fmla="*/ 264 w 456"/>
                <a:gd name="T21" fmla="*/ 160 h 240"/>
                <a:gd name="T22" fmla="*/ 272 w 456"/>
                <a:gd name="T23" fmla="*/ 152 h 240"/>
                <a:gd name="T24" fmla="*/ 272 w 456"/>
                <a:gd name="T25" fmla="*/ 168 h 240"/>
                <a:gd name="T26" fmla="*/ 280 w 456"/>
                <a:gd name="T27" fmla="*/ 168 h 240"/>
                <a:gd name="T28" fmla="*/ 288 w 456"/>
                <a:gd name="T29" fmla="*/ 152 h 240"/>
                <a:gd name="T30" fmla="*/ 320 w 456"/>
                <a:gd name="T31" fmla="*/ 136 h 240"/>
                <a:gd name="T32" fmla="*/ 336 w 456"/>
                <a:gd name="T33" fmla="*/ 136 h 240"/>
                <a:gd name="T34" fmla="*/ 376 w 456"/>
                <a:gd name="T35" fmla="*/ 120 h 240"/>
                <a:gd name="T36" fmla="*/ 400 w 456"/>
                <a:gd name="T37" fmla="*/ 144 h 240"/>
                <a:gd name="T38" fmla="*/ 400 w 456"/>
                <a:gd name="T39" fmla="*/ 128 h 240"/>
                <a:gd name="T40" fmla="*/ 408 w 456"/>
                <a:gd name="T41" fmla="*/ 120 h 240"/>
                <a:gd name="T42" fmla="*/ 432 w 456"/>
                <a:gd name="T43" fmla="*/ 120 h 240"/>
                <a:gd name="T44" fmla="*/ 456 w 456"/>
                <a:gd name="T45" fmla="*/ 112 h 240"/>
                <a:gd name="T46" fmla="*/ 448 w 456"/>
                <a:gd name="T47" fmla="*/ 104 h 240"/>
                <a:gd name="T48" fmla="*/ 432 w 456"/>
                <a:gd name="T49" fmla="*/ 72 h 240"/>
                <a:gd name="T50" fmla="*/ 408 w 456"/>
                <a:gd name="T51" fmla="*/ 80 h 240"/>
                <a:gd name="T52" fmla="*/ 392 w 456"/>
                <a:gd name="T53" fmla="*/ 80 h 240"/>
                <a:gd name="T54" fmla="*/ 376 w 456"/>
                <a:gd name="T55" fmla="*/ 56 h 240"/>
                <a:gd name="T56" fmla="*/ 360 w 456"/>
                <a:gd name="T57" fmla="*/ 56 h 240"/>
                <a:gd name="T58" fmla="*/ 296 w 456"/>
                <a:gd name="T59" fmla="*/ 64 h 240"/>
                <a:gd name="T60" fmla="*/ 264 w 456"/>
                <a:gd name="T61" fmla="*/ 96 h 240"/>
                <a:gd name="T62" fmla="*/ 248 w 456"/>
                <a:gd name="T63" fmla="*/ 96 h 240"/>
                <a:gd name="T64" fmla="*/ 232 w 456"/>
                <a:gd name="T65" fmla="*/ 96 h 240"/>
                <a:gd name="T66" fmla="*/ 208 w 456"/>
                <a:gd name="T67" fmla="*/ 88 h 240"/>
                <a:gd name="T68" fmla="*/ 168 w 456"/>
                <a:gd name="T69" fmla="*/ 56 h 240"/>
                <a:gd name="T70" fmla="*/ 152 w 456"/>
                <a:gd name="T71" fmla="*/ 56 h 240"/>
                <a:gd name="T72" fmla="*/ 136 w 456"/>
                <a:gd name="T73" fmla="*/ 72 h 240"/>
                <a:gd name="T74" fmla="*/ 136 w 456"/>
                <a:gd name="T75" fmla="*/ 56 h 240"/>
                <a:gd name="T76" fmla="*/ 128 w 456"/>
                <a:gd name="T77" fmla="*/ 40 h 240"/>
                <a:gd name="T78" fmla="*/ 136 w 456"/>
                <a:gd name="T79" fmla="*/ 40 h 240"/>
                <a:gd name="T80" fmla="*/ 136 w 456"/>
                <a:gd name="T81" fmla="*/ 48 h 240"/>
                <a:gd name="T82" fmla="*/ 152 w 456"/>
                <a:gd name="T83" fmla="*/ 32 h 240"/>
                <a:gd name="T84" fmla="*/ 168 w 456"/>
                <a:gd name="T85" fmla="*/ 8 h 240"/>
                <a:gd name="T86" fmla="*/ 184 w 456"/>
                <a:gd name="T87" fmla="*/ 0 h 240"/>
                <a:gd name="T88" fmla="*/ 120 w 456"/>
                <a:gd name="T89" fmla="*/ 24 h 240"/>
                <a:gd name="T90" fmla="*/ 96 w 456"/>
                <a:gd name="T91" fmla="*/ 56 h 240"/>
                <a:gd name="T92" fmla="*/ 56 w 456"/>
                <a:gd name="T93" fmla="*/ 72 h 240"/>
                <a:gd name="T94" fmla="*/ 8 w 456"/>
                <a:gd name="T95" fmla="*/ 96 h 2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6"/>
                <a:gd name="T145" fmla="*/ 0 h 240"/>
                <a:gd name="T146" fmla="*/ 456 w 456"/>
                <a:gd name="T147" fmla="*/ 240 h 2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6" h="240">
                  <a:moveTo>
                    <a:pt x="0" y="104"/>
                  </a:moveTo>
                  <a:lnTo>
                    <a:pt x="0" y="104"/>
                  </a:lnTo>
                  <a:lnTo>
                    <a:pt x="16" y="104"/>
                  </a:lnTo>
                  <a:lnTo>
                    <a:pt x="24" y="120"/>
                  </a:lnTo>
                  <a:lnTo>
                    <a:pt x="24" y="128"/>
                  </a:lnTo>
                  <a:lnTo>
                    <a:pt x="56" y="128"/>
                  </a:lnTo>
                  <a:lnTo>
                    <a:pt x="104" y="136"/>
                  </a:lnTo>
                  <a:lnTo>
                    <a:pt x="112" y="152"/>
                  </a:lnTo>
                  <a:lnTo>
                    <a:pt x="160" y="160"/>
                  </a:lnTo>
                  <a:lnTo>
                    <a:pt x="168" y="160"/>
                  </a:lnTo>
                  <a:lnTo>
                    <a:pt x="168" y="168"/>
                  </a:lnTo>
                  <a:lnTo>
                    <a:pt x="176" y="168"/>
                  </a:lnTo>
                  <a:lnTo>
                    <a:pt x="192" y="176"/>
                  </a:lnTo>
                  <a:lnTo>
                    <a:pt x="192" y="200"/>
                  </a:lnTo>
                  <a:lnTo>
                    <a:pt x="184" y="208"/>
                  </a:lnTo>
                  <a:lnTo>
                    <a:pt x="184" y="216"/>
                  </a:lnTo>
                  <a:lnTo>
                    <a:pt x="200" y="216"/>
                  </a:lnTo>
                  <a:lnTo>
                    <a:pt x="200" y="224"/>
                  </a:lnTo>
                  <a:lnTo>
                    <a:pt x="200" y="240"/>
                  </a:lnTo>
                  <a:lnTo>
                    <a:pt x="208" y="240"/>
                  </a:lnTo>
                  <a:lnTo>
                    <a:pt x="216" y="224"/>
                  </a:lnTo>
                  <a:lnTo>
                    <a:pt x="232" y="192"/>
                  </a:lnTo>
                  <a:lnTo>
                    <a:pt x="240" y="176"/>
                  </a:lnTo>
                  <a:lnTo>
                    <a:pt x="240" y="152"/>
                  </a:lnTo>
                  <a:lnTo>
                    <a:pt x="248" y="152"/>
                  </a:lnTo>
                  <a:lnTo>
                    <a:pt x="248" y="160"/>
                  </a:lnTo>
                  <a:lnTo>
                    <a:pt x="248" y="168"/>
                  </a:lnTo>
                  <a:lnTo>
                    <a:pt x="248" y="176"/>
                  </a:lnTo>
                  <a:lnTo>
                    <a:pt x="264" y="160"/>
                  </a:lnTo>
                  <a:lnTo>
                    <a:pt x="272" y="152"/>
                  </a:lnTo>
                  <a:lnTo>
                    <a:pt x="280" y="152"/>
                  </a:lnTo>
                  <a:lnTo>
                    <a:pt x="272" y="160"/>
                  </a:lnTo>
                  <a:lnTo>
                    <a:pt x="272" y="168"/>
                  </a:lnTo>
                  <a:lnTo>
                    <a:pt x="272" y="176"/>
                  </a:lnTo>
                  <a:lnTo>
                    <a:pt x="280" y="168"/>
                  </a:lnTo>
                  <a:lnTo>
                    <a:pt x="288" y="160"/>
                  </a:lnTo>
                  <a:lnTo>
                    <a:pt x="296" y="152"/>
                  </a:lnTo>
                  <a:lnTo>
                    <a:pt x="288" y="152"/>
                  </a:lnTo>
                  <a:lnTo>
                    <a:pt x="288" y="144"/>
                  </a:lnTo>
                  <a:lnTo>
                    <a:pt x="296" y="136"/>
                  </a:lnTo>
                  <a:lnTo>
                    <a:pt x="304" y="136"/>
                  </a:lnTo>
                  <a:lnTo>
                    <a:pt x="320" y="136"/>
                  </a:lnTo>
                  <a:lnTo>
                    <a:pt x="336" y="136"/>
                  </a:lnTo>
                  <a:lnTo>
                    <a:pt x="344" y="120"/>
                  </a:lnTo>
                  <a:lnTo>
                    <a:pt x="376" y="120"/>
                  </a:lnTo>
                  <a:lnTo>
                    <a:pt x="384" y="128"/>
                  </a:lnTo>
                  <a:lnTo>
                    <a:pt x="400" y="136"/>
                  </a:lnTo>
                  <a:lnTo>
                    <a:pt x="400" y="144"/>
                  </a:lnTo>
                  <a:lnTo>
                    <a:pt x="408" y="144"/>
                  </a:lnTo>
                  <a:lnTo>
                    <a:pt x="400" y="128"/>
                  </a:lnTo>
                  <a:lnTo>
                    <a:pt x="408" y="120"/>
                  </a:lnTo>
                  <a:lnTo>
                    <a:pt x="408" y="128"/>
                  </a:lnTo>
                  <a:lnTo>
                    <a:pt x="416" y="128"/>
                  </a:lnTo>
                  <a:lnTo>
                    <a:pt x="424" y="120"/>
                  </a:lnTo>
                  <a:lnTo>
                    <a:pt x="432" y="120"/>
                  </a:lnTo>
                  <a:lnTo>
                    <a:pt x="456" y="120"/>
                  </a:lnTo>
                  <a:lnTo>
                    <a:pt x="456" y="112"/>
                  </a:lnTo>
                  <a:lnTo>
                    <a:pt x="448" y="104"/>
                  </a:lnTo>
                  <a:lnTo>
                    <a:pt x="432" y="104"/>
                  </a:lnTo>
                  <a:lnTo>
                    <a:pt x="432" y="96"/>
                  </a:lnTo>
                  <a:lnTo>
                    <a:pt x="432" y="72"/>
                  </a:lnTo>
                  <a:lnTo>
                    <a:pt x="424" y="72"/>
                  </a:lnTo>
                  <a:lnTo>
                    <a:pt x="416" y="80"/>
                  </a:lnTo>
                  <a:lnTo>
                    <a:pt x="408" y="80"/>
                  </a:lnTo>
                  <a:lnTo>
                    <a:pt x="400" y="80"/>
                  </a:lnTo>
                  <a:lnTo>
                    <a:pt x="392" y="80"/>
                  </a:lnTo>
                  <a:lnTo>
                    <a:pt x="376" y="80"/>
                  </a:lnTo>
                  <a:lnTo>
                    <a:pt x="376" y="72"/>
                  </a:lnTo>
                  <a:lnTo>
                    <a:pt x="376" y="56"/>
                  </a:lnTo>
                  <a:lnTo>
                    <a:pt x="376" y="48"/>
                  </a:lnTo>
                  <a:lnTo>
                    <a:pt x="360" y="56"/>
                  </a:lnTo>
                  <a:lnTo>
                    <a:pt x="344" y="64"/>
                  </a:lnTo>
                  <a:lnTo>
                    <a:pt x="312" y="64"/>
                  </a:lnTo>
                  <a:lnTo>
                    <a:pt x="296" y="64"/>
                  </a:lnTo>
                  <a:lnTo>
                    <a:pt x="264" y="96"/>
                  </a:lnTo>
                  <a:lnTo>
                    <a:pt x="256" y="96"/>
                  </a:lnTo>
                  <a:lnTo>
                    <a:pt x="248" y="96"/>
                  </a:lnTo>
                  <a:lnTo>
                    <a:pt x="248" y="88"/>
                  </a:lnTo>
                  <a:lnTo>
                    <a:pt x="240" y="88"/>
                  </a:lnTo>
                  <a:lnTo>
                    <a:pt x="232" y="88"/>
                  </a:lnTo>
                  <a:lnTo>
                    <a:pt x="232" y="96"/>
                  </a:lnTo>
                  <a:lnTo>
                    <a:pt x="216" y="96"/>
                  </a:lnTo>
                  <a:lnTo>
                    <a:pt x="208" y="88"/>
                  </a:lnTo>
                  <a:lnTo>
                    <a:pt x="208" y="80"/>
                  </a:lnTo>
                  <a:lnTo>
                    <a:pt x="200" y="80"/>
                  </a:lnTo>
                  <a:lnTo>
                    <a:pt x="184" y="56"/>
                  </a:lnTo>
                  <a:lnTo>
                    <a:pt x="168" y="56"/>
                  </a:lnTo>
                  <a:lnTo>
                    <a:pt x="152" y="64"/>
                  </a:lnTo>
                  <a:lnTo>
                    <a:pt x="152" y="56"/>
                  </a:lnTo>
                  <a:lnTo>
                    <a:pt x="144" y="56"/>
                  </a:lnTo>
                  <a:lnTo>
                    <a:pt x="136" y="72"/>
                  </a:lnTo>
                  <a:lnTo>
                    <a:pt x="136" y="48"/>
                  </a:lnTo>
                  <a:lnTo>
                    <a:pt x="136" y="56"/>
                  </a:lnTo>
                  <a:lnTo>
                    <a:pt x="128" y="56"/>
                  </a:lnTo>
                  <a:lnTo>
                    <a:pt x="128" y="48"/>
                  </a:lnTo>
                  <a:lnTo>
                    <a:pt x="128" y="40"/>
                  </a:lnTo>
                  <a:lnTo>
                    <a:pt x="136" y="40"/>
                  </a:lnTo>
                  <a:lnTo>
                    <a:pt x="136" y="48"/>
                  </a:lnTo>
                  <a:lnTo>
                    <a:pt x="144" y="40"/>
                  </a:lnTo>
                  <a:lnTo>
                    <a:pt x="144" y="32"/>
                  </a:lnTo>
                  <a:lnTo>
                    <a:pt x="152" y="32"/>
                  </a:lnTo>
                  <a:lnTo>
                    <a:pt x="168" y="16"/>
                  </a:lnTo>
                  <a:lnTo>
                    <a:pt x="168" y="8"/>
                  </a:lnTo>
                  <a:lnTo>
                    <a:pt x="176" y="8"/>
                  </a:lnTo>
                  <a:lnTo>
                    <a:pt x="184" y="0"/>
                  </a:lnTo>
                  <a:lnTo>
                    <a:pt x="176" y="0"/>
                  </a:lnTo>
                  <a:lnTo>
                    <a:pt x="152" y="0"/>
                  </a:lnTo>
                  <a:lnTo>
                    <a:pt x="128" y="16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96" y="56"/>
                  </a:lnTo>
                  <a:lnTo>
                    <a:pt x="80" y="64"/>
                  </a:lnTo>
                  <a:lnTo>
                    <a:pt x="72" y="72"/>
                  </a:lnTo>
                  <a:lnTo>
                    <a:pt x="64" y="72"/>
                  </a:lnTo>
                  <a:lnTo>
                    <a:pt x="56" y="72"/>
                  </a:lnTo>
                  <a:lnTo>
                    <a:pt x="40" y="80"/>
                  </a:lnTo>
                  <a:lnTo>
                    <a:pt x="32" y="88"/>
                  </a:lnTo>
                  <a:lnTo>
                    <a:pt x="8" y="96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4" name="Freeform 59"/>
            <p:cNvSpPr>
              <a:spLocks/>
            </p:cNvSpPr>
            <p:nvPr/>
          </p:nvSpPr>
          <p:spPr bwMode="auto">
            <a:xfrm>
              <a:off x="3844" y="1608"/>
              <a:ext cx="336" cy="376"/>
            </a:xfrm>
            <a:custGeom>
              <a:avLst/>
              <a:gdLst>
                <a:gd name="T0" fmla="*/ 96 w 336"/>
                <a:gd name="T1" fmla="*/ 64 h 376"/>
                <a:gd name="T2" fmla="*/ 104 w 336"/>
                <a:gd name="T3" fmla="*/ 56 h 376"/>
                <a:gd name="T4" fmla="*/ 136 w 336"/>
                <a:gd name="T5" fmla="*/ 72 h 376"/>
                <a:gd name="T6" fmla="*/ 144 w 336"/>
                <a:gd name="T7" fmla="*/ 72 h 376"/>
                <a:gd name="T8" fmla="*/ 152 w 336"/>
                <a:gd name="T9" fmla="*/ 64 h 376"/>
                <a:gd name="T10" fmla="*/ 160 w 336"/>
                <a:gd name="T11" fmla="*/ 72 h 376"/>
                <a:gd name="T12" fmla="*/ 136 w 336"/>
                <a:gd name="T13" fmla="*/ 80 h 376"/>
                <a:gd name="T14" fmla="*/ 144 w 336"/>
                <a:gd name="T15" fmla="*/ 80 h 376"/>
                <a:gd name="T16" fmla="*/ 160 w 336"/>
                <a:gd name="T17" fmla="*/ 72 h 376"/>
                <a:gd name="T18" fmla="*/ 160 w 336"/>
                <a:gd name="T19" fmla="*/ 72 h 376"/>
                <a:gd name="T20" fmla="*/ 176 w 336"/>
                <a:gd name="T21" fmla="*/ 80 h 376"/>
                <a:gd name="T22" fmla="*/ 200 w 336"/>
                <a:gd name="T23" fmla="*/ 72 h 376"/>
                <a:gd name="T24" fmla="*/ 208 w 336"/>
                <a:gd name="T25" fmla="*/ 64 h 376"/>
                <a:gd name="T26" fmla="*/ 224 w 336"/>
                <a:gd name="T27" fmla="*/ 64 h 376"/>
                <a:gd name="T28" fmla="*/ 280 w 336"/>
                <a:gd name="T29" fmla="*/ 8 h 376"/>
                <a:gd name="T30" fmla="*/ 312 w 336"/>
                <a:gd name="T31" fmla="*/ 0 h 376"/>
                <a:gd name="T32" fmla="*/ 336 w 336"/>
                <a:gd name="T33" fmla="*/ 136 h 376"/>
                <a:gd name="T34" fmla="*/ 328 w 336"/>
                <a:gd name="T35" fmla="*/ 136 h 376"/>
                <a:gd name="T36" fmla="*/ 336 w 336"/>
                <a:gd name="T37" fmla="*/ 152 h 376"/>
                <a:gd name="T38" fmla="*/ 328 w 336"/>
                <a:gd name="T39" fmla="*/ 176 h 376"/>
                <a:gd name="T40" fmla="*/ 328 w 336"/>
                <a:gd name="T41" fmla="*/ 216 h 376"/>
                <a:gd name="T42" fmla="*/ 328 w 336"/>
                <a:gd name="T43" fmla="*/ 240 h 376"/>
                <a:gd name="T44" fmla="*/ 304 w 336"/>
                <a:gd name="T45" fmla="*/ 264 h 376"/>
                <a:gd name="T46" fmla="*/ 288 w 336"/>
                <a:gd name="T47" fmla="*/ 272 h 376"/>
                <a:gd name="T48" fmla="*/ 288 w 336"/>
                <a:gd name="T49" fmla="*/ 272 h 376"/>
                <a:gd name="T50" fmla="*/ 272 w 336"/>
                <a:gd name="T51" fmla="*/ 288 h 376"/>
                <a:gd name="T52" fmla="*/ 264 w 336"/>
                <a:gd name="T53" fmla="*/ 312 h 376"/>
                <a:gd name="T54" fmla="*/ 264 w 336"/>
                <a:gd name="T55" fmla="*/ 328 h 376"/>
                <a:gd name="T56" fmla="*/ 256 w 336"/>
                <a:gd name="T57" fmla="*/ 312 h 376"/>
                <a:gd name="T58" fmla="*/ 240 w 336"/>
                <a:gd name="T59" fmla="*/ 328 h 376"/>
                <a:gd name="T60" fmla="*/ 240 w 336"/>
                <a:gd name="T61" fmla="*/ 344 h 376"/>
                <a:gd name="T62" fmla="*/ 240 w 336"/>
                <a:gd name="T63" fmla="*/ 360 h 376"/>
                <a:gd name="T64" fmla="*/ 224 w 336"/>
                <a:gd name="T65" fmla="*/ 376 h 376"/>
                <a:gd name="T66" fmla="*/ 208 w 336"/>
                <a:gd name="T67" fmla="*/ 376 h 376"/>
                <a:gd name="T68" fmla="*/ 192 w 336"/>
                <a:gd name="T69" fmla="*/ 368 h 376"/>
                <a:gd name="T70" fmla="*/ 192 w 336"/>
                <a:gd name="T71" fmla="*/ 368 h 376"/>
                <a:gd name="T72" fmla="*/ 184 w 336"/>
                <a:gd name="T73" fmla="*/ 352 h 376"/>
                <a:gd name="T74" fmla="*/ 168 w 336"/>
                <a:gd name="T75" fmla="*/ 368 h 376"/>
                <a:gd name="T76" fmla="*/ 144 w 336"/>
                <a:gd name="T77" fmla="*/ 368 h 376"/>
                <a:gd name="T78" fmla="*/ 136 w 336"/>
                <a:gd name="T79" fmla="*/ 360 h 376"/>
                <a:gd name="T80" fmla="*/ 128 w 336"/>
                <a:gd name="T81" fmla="*/ 368 h 376"/>
                <a:gd name="T82" fmla="*/ 120 w 336"/>
                <a:gd name="T83" fmla="*/ 368 h 376"/>
                <a:gd name="T84" fmla="*/ 104 w 336"/>
                <a:gd name="T85" fmla="*/ 360 h 376"/>
                <a:gd name="T86" fmla="*/ 80 w 336"/>
                <a:gd name="T87" fmla="*/ 360 h 376"/>
                <a:gd name="T88" fmla="*/ 80 w 336"/>
                <a:gd name="T89" fmla="*/ 352 h 376"/>
                <a:gd name="T90" fmla="*/ 48 w 336"/>
                <a:gd name="T91" fmla="*/ 336 h 376"/>
                <a:gd name="T92" fmla="*/ 32 w 336"/>
                <a:gd name="T93" fmla="*/ 336 h 376"/>
                <a:gd name="T94" fmla="*/ 0 w 336"/>
                <a:gd name="T95" fmla="*/ 80 h 3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6"/>
                <a:gd name="T145" fmla="*/ 0 h 376"/>
                <a:gd name="T146" fmla="*/ 336 w 336"/>
                <a:gd name="T147" fmla="*/ 376 h 37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6" h="376">
                  <a:moveTo>
                    <a:pt x="96" y="64"/>
                  </a:moveTo>
                  <a:lnTo>
                    <a:pt x="96" y="64"/>
                  </a:lnTo>
                  <a:lnTo>
                    <a:pt x="104" y="64"/>
                  </a:lnTo>
                  <a:lnTo>
                    <a:pt x="104" y="56"/>
                  </a:lnTo>
                  <a:lnTo>
                    <a:pt x="128" y="56"/>
                  </a:lnTo>
                  <a:lnTo>
                    <a:pt x="136" y="72"/>
                  </a:lnTo>
                  <a:lnTo>
                    <a:pt x="144" y="72"/>
                  </a:lnTo>
                  <a:lnTo>
                    <a:pt x="152" y="64"/>
                  </a:lnTo>
                  <a:lnTo>
                    <a:pt x="160" y="72"/>
                  </a:lnTo>
                  <a:lnTo>
                    <a:pt x="144" y="72"/>
                  </a:lnTo>
                  <a:lnTo>
                    <a:pt x="136" y="80"/>
                  </a:lnTo>
                  <a:lnTo>
                    <a:pt x="144" y="80"/>
                  </a:lnTo>
                  <a:lnTo>
                    <a:pt x="152" y="80"/>
                  </a:lnTo>
                  <a:lnTo>
                    <a:pt x="160" y="72"/>
                  </a:lnTo>
                  <a:lnTo>
                    <a:pt x="168" y="80"/>
                  </a:lnTo>
                  <a:lnTo>
                    <a:pt x="176" y="80"/>
                  </a:lnTo>
                  <a:lnTo>
                    <a:pt x="192" y="72"/>
                  </a:lnTo>
                  <a:lnTo>
                    <a:pt x="200" y="72"/>
                  </a:lnTo>
                  <a:lnTo>
                    <a:pt x="208" y="64"/>
                  </a:lnTo>
                  <a:lnTo>
                    <a:pt x="224" y="64"/>
                  </a:lnTo>
                  <a:lnTo>
                    <a:pt x="240" y="48"/>
                  </a:lnTo>
                  <a:lnTo>
                    <a:pt x="280" y="8"/>
                  </a:lnTo>
                  <a:lnTo>
                    <a:pt x="312" y="0"/>
                  </a:lnTo>
                  <a:lnTo>
                    <a:pt x="336" y="136"/>
                  </a:lnTo>
                  <a:lnTo>
                    <a:pt x="328" y="136"/>
                  </a:lnTo>
                  <a:lnTo>
                    <a:pt x="328" y="144"/>
                  </a:lnTo>
                  <a:lnTo>
                    <a:pt x="336" y="152"/>
                  </a:lnTo>
                  <a:lnTo>
                    <a:pt x="336" y="176"/>
                  </a:lnTo>
                  <a:lnTo>
                    <a:pt x="328" y="176"/>
                  </a:lnTo>
                  <a:lnTo>
                    <a:pt x="328" y="216"/>
                  </a:lnTo>
                  <a:lnTo>
                    <a:pt x="328" y="224"/>
                  </a:lnTo>
                  <a:lnTo>
                    <a:pt x="328" y="240"/>
                  </a:lnTo>
                  <a:lnTo>
                    <a:pt x="312" y="256"/>
                  </a:lnTo>
                  <a:lnTo>
                    <a:pt x="304" y="264"/>
                  </a:lnTo>
                  <a:lnTo>
                    <a:pt x="296" y="272"/>
                  </a:lnTo>
                  <a:lnTo>
                    <a:pt x="288" y="272"/>
                  </a:lnTo>
                  <a:lnTo>
                    <a:pt x="272" y="288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56" y="328"/>
                  </a:lnTo>
                  <a:lnTo>
                    <a:pt x="256" y="312"/>
                  </a:lnTo>
                  <a:lnTo>
                    <a:pt x="240" y="312"/>
                  </a:lnTo>
                  <a:lnTo>
                    <a:pt x="240" y="328"/>
                  </a:lnTo>
                  <a:lnTo>
                    <a:pt x="240" y="336"/>
                  </a:lnTo>
                  <a:lnTo>
                    <a:pt x="240" y="344"/>
                  </a:lnTo>
                  <a:lnTo>
                    <a:pt x="240" y="360"/>
                  </a:lnTo>
                  <a:lnTo>
                    <a:pt x="232" y="368"/>
                  </a:lnTo>
                  <a:lnTo>
                    <a:pt x="224" y="376"/>
                  </a:lnTo>
                  <a:lnTo>
                    <a:pt x="216" y="376"/>
                  </a:lnTo>
                  <a:lnTo>
                    <a:pt x="208" y="376"/>
                  </a:lnTo>
                  <a:lnTo>
                    <a:pt x="200" y="368"/>
                  </a:lnTo>
                  <a:lnTo>
                    <a:pt x="192" y="368"/>
                  </a:lnTo>
                  <a:lnTo>
                    <a:pt x="192" y="360"/>
                  </a:lnTo>
                  <a:lnTo>
                    <a:pt x="184" y="352"/>
                  </a:lnTo>
                  <a:lnTo>
                    <a:pt x="176" y="352"/>
                  </a:lnTo>
                  <a:lnTo>
                    <a:pt x="168" y="368"/>
                  </a:lnTo>
                  <a:lnTo>
                    <a:pt x="160" y="368"/>
                  </a:lnTo>
                  <a:lnTo>
                    <a:pt x="144" y="368"/>
                  </a:lnTo>
                  <a:lnTo>
                    <a:pt x="136" y="360"/>
                  </a:lnTo>
                  <a:lnTo>
                    <a:pt x="128" y="360"/>
                  </a:lnTo>
                  <a:lnTo>
                    <a:pt x="128" y="368"/>
                  </a:lnTo>
                  <a:lnTo>
                    <a:pt x="120" y="368"/>
                  </a:lnTo>
                  <a:lnTo>
                    <a:pt x="104" y="360"/>
                  </a:lnTo>
                  <a:lnTo>
                    <a:pt x="80" y="360"/>
                  </a:lnTo>
                  <a:lnTo>
                    <a:pt x="80" y="352"/>
                  </a:lnTo>
                  <a:lnTo>
                    <a:pt x="72" y="336"/>
                  </a:lnTo>
                  <a:lnTo>
                    <a:pt x="48" y="336"/>
                  </a:lnTo>
                  <a:lnTo>
                    <a:pt x="32" y="336"/>
                  </a:lnTo>
                  <a:lnTo>
                    <a:pt x="0" y="80"/>
                  </a:lnTo>
                  <a:lnTo>
                    <a:pt x="96" y="64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5" name="Freeform 60"/>
            <p:cNvSpPr>
              <a:spLocks/>
            </p:cNvSpPr>
            <p:nvPr/>
          </p:nvSpPr>
          <p:spPr bwMode="auto">
            <a:xfrm>
              <a:off x="4204" y="1200"/>
              <a:ext cx="488" cy="432"/>
            </a:xfrm>
            <a:custGeom>
              <a:avLst/>
              <a:gdLst>
                <a:gd name="T0" fmla="*/ 320 w 488"/>
                <a:gd name="T1" fmla="*/ 336 h 432"/>
                <a:gd name="T2" fmla="*/ 336 w 488"/>
                <a:gd name="T3" fmla="*/ 328 h 432"/>
                <a:gd name="T4" fmla="*/ 352 w 488"/>
                <a:gd name="T5" fmla="*/ 344 h 432"/>
                <a:gd name="T6" fmla="*/ 360 w 488"/>
                <a:gd name="T7" fmla="*/ 368 h 432"/>
                <a:gd name="T8" fmla="*/ 376 w 488"/>
                <a:gd name="T9" fmla="*/ 376 h 432"/>
                <a:gd name="T10" fmla="*/ 464 w 488"/>
                <a:gd name="T11" fmla="*/ 408 h 432"/>
                <a:gd name="T12" fmla="*/ 464 w 488"/>
                <a:gd name="T13" fmla="*/ 432 h 432"/>
                <a:gd name="T14" fmla="*/ 472 w 488"/>
                <a:gd name="T15" fmla="*/ 424 h 432"/>
                <a:gd name="T16" fmla="*/ 480 w 488"/>
                <a:gd name="T17" fmla="*/ 400 h 432"/>
                <a:gd name="T18" fmla="*/ 472 w 488"/>
                <a:gd name="T19" fmla="*/ 392 h 432"/>
                <a:gd name="T20" fmla="*/ 488 w 488"/>
                <a:gd name="T21" fmla="*/ 376 h 432"/>
                <a:gd name="T22" fmla="*/ 480 w 488"/>
                <a:gd name="T23" fmla="*/ 368 h 432"/>
                <a:gd name="T24" fmla="*/ 464 w 488"/>
                <a:gd name="T25" fmla="*/ 296 h 432"/>
                <a:gd name="T26" fmla="*/ 464 w 488"/>
                <a:gd name="T27" fmla="*/ 296 h 432"/>
                <a:gd name="T28" fmla="*/ 464 w 488"/>
                <a:gd name="T29" fmla="*/ 224 h 432"/>
                <a:gd name="T30" fmla="*/ 456 w 488"/>
                <a:gd name="T31" fmla="*/ 200 h 432"/>
                <a:gd name="T32" fmla="*/ 448 w 488"/>
                <a:gd name="T33" fmla="*/ 136 h 432"/>
                <a:gd name="T34" fmla="*/ 440 w 488"/>
                <a:gd name="T35" fmla="*/ 144 h 432"/>
                <a:gd name="T36" fmla="*/ 432 w 488"/>
                <a:gd name="T37" fmla="*/ 136 h 432"/>
                <a:gd name="T38" fmla="*/ 424 w 488"/>
                <a:gd name="T39" fmla="*/ 96 h 432"/>
                <a:gd name="T40" fmla="*/ 424 w 488"/>
                <a:gd name="T41" fmla="*/ 72 h 432"/>
                <a:gd name="T42" fmla="*/ 408 w 488"/>
                <a:gd name="T43" fmla="*/ 0 h 432"/>
                <a:gd name="T44" fmla="*/ 320 w 488"/>
                <a:gd name="T45" fmla="*/ 16 h 432"/>
                <a:gd name="T46" fmla="*/ 264 w 488"/>
                <a:gd name="T47" fmla="*/ 72 h 432"/>
                <a:gd name="T48" fmla="*/ 240 w 488"/>
                <a:gd name="T49" fmla="*/ 112 h 432"/>
                <a:gd name="T50" fmla="*/ 216 w 488"/>
                <a:gd name="T51" fmla="*/ 136 h 432"/>
                <a:gd name="T52" fmla="*/ 224 w 488"/>
                <a:gd name="T53" fmla="*/ 136 h 432"/>
                <a:gd name="T54" fmla="*/ 232 w 488"/>
                <a:gd name="T55" fmla="*/ 144 h 432"/>
                <a:gd name="T56" fmla="*/ 232 w 488"/>
                <a:gd name="T57" fmla="*/ 160 h 432"/>
                <a:gd name="T58" fmla="*/ 224 w 488"/>
                <a:gd name="T59" fmla="*/ 160 h 432"/>
                <a:gd name="T60" fmla="*/ 232 w 488"/>
                <a:gd name="T61" fmla="*/ 184 h 432"/>
                <a:gd name="T62" fmla="*/ 232 w 488"/>
                <a:gd name="T63" fmla="*/ 192 h 432"/>
                <a:gd name="T64" fmla="*/ 208 w 488"/>
                <a:gd name="T65" fmla="*/ 208 h 432"/>
                <a:gd name="T66" fmla="*/ 184 w 488"/>
                <a:gd name="T67" fmla="*/ 232 h 432"/>
                <a:gd name="T68" fmla="*/ 176 w 488"/>
                <a:gd name="T69" fmla="*/ 232 h 432"/>
                <a:gd name="T70" fmla="*/ 160 w 488"/>
                <a:gd name="T71" fmla="*/ 232 h 432"/>
                <a:gd name="T72" fmla="*/ 152 w 488"/>
                <a:gd name="T73" fmla="*/ 240 h 432"/>
                <a:gd name="T74" fmla="*/ 136 w 488"/>
                <a:gd name="T75" fmla="*/ 240 h 432"/>
                <a:gd name="T76" fmla="*/ 128 w 488"/>
                <a:gd name="T77" fmla="*/ 232 h 432"/>
                <a:gd name="T78" fmla="*/ 48 w 488"/>
                <a:gd name="T79" fmla="*/ 256 h 432"/>
                <a:gd name="T80" fmla="*/ 40 w 488"/>
                <a:gd name="T81" fmla="*/ 264 h 432"/>
                <a:gd name="T82" fmla="*/ 48 w 488"/>
                <a:gd name="T83" fmla="*/ 280 h 432"/>
                <a:gd name="T84" fmla="*/ 56 w 488"/>
                <a:gd name="T85" fmla="*/ 296 h 432"/>
                <a:gd name="T86" fmla="*/ 56 w 488"/>
                <a:gd name="T87" fmla="*/ 304 h 432"/>
                <a:gd name="T88" fmla="*/ 56 w 488"/>
                <a:gd name="T89" fmla="*/ 312 h 432"/>
                <a:gd name="T90" fmla="*/ 40 w 488"/>
                <a:gd name="T91" fmla="*/ 328 h 432"/>
                <a:gd name="T92" fmla="*/ 32 w 488"/>
                <a:gd name="T93" fmla="*/ 344 h 432"/>
                <a:gd name="T94" fmla="*/ 32 w 488"/>
                <a:gd name="T95" fmla="*/ 344 h 432"/>
                <a:gd name="T96" fmla="*/ 8 w 488"/>
                <a:gd name="T97" fmla="*/ 368 h 432"/>
                <a:gd name="T98" fmla="*/ 0 w 488"/>
                <a:gd name="T99" fmla="*/ 368 h 432"/>
                <a:gd name="T100" fmla="*/ 8 w 488"/>
                <a:gd name="T101" fmla="*/ 392 h 4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8"/>
                <a:gd name="T154" fmla="*/ 0 h 432"/>
                <a:gd name="T155" fmla="*/ 488 w 488"/>
                <a:gd name="T156" fmla="*/ 432 h 4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8" h="432">
                  <a:moveTo>
                    <a:pt x="112" y="376"/>
                  </a:moveTo>
                  <a:lnTo>
                    <a:pt x="320" y="336"/>
                  </a:lnTo>
                  <a:lnTo>
                    <a:pt x="328" y="328"/>
                  </a:lnTo>
                  <a:lnTo>
                    <a:pt x="336" y="328"/>
                  </a:lnTo>
                  <a:lnTo>
                    <a:pt x="344" y="344"/>
                  </a:lnTo>
                  <a:lnTo>
                    <a:pt x="352" y="344"/>
                  </a:lnTo>
                  <a:lnTo>
                    <a:pt x="360" y="352"/>
                  </a:lnTo>
                  <a:lnTo>
                    <a:pt x="360" y="368"/>
                  </a:lnTo>
                  <a:lnTo>
                    <a:pt x="368" y="376"/>
                  </a:lnTo>
                  <a:lnTo>
                    <a:pt x="376" y="376"/>
                  </a:lnTo>
                  <a:lnTo>
                    <a:pt x="392" y="384"/>
                  </a:lnTo>
                  <a:lnTo>
                    <a:pt x="464" y="408"/>
                  </a:lnTo>
                  <a:lnTo>
                    <a:pt x="464" y="432"/>
                  </a:lnTo>
                  <a:lnTo>
                    <a:pt x="472" y="424"/>
                  </a:lnTo>
                  <a:lnTo>
                    <a:pt x="480" y="400"/>
                  </a:lnTo>
                  <a:lnTo>
                    <a:pt x="472" y="392"/>
                  </a:lnTo>
                  <a:lnTo>
                    <a:pt x="488" y="376"/>
                  </a:lnTo>
                  <a:lnTo>
                    <a:pt x="480" y="368"/>
                  </a:lnTo>
                  <a:lnTo>
                    <a:pt x="464" y="296"/>
                  </a:lnTo>
                  <a:lnTo>
                    <a:pt x="464" y="224"/>
                  </a:lnTo>
                  <a:lnTo>
                    <a:pt x="456" y="200"/>
                  </a:lnTo>
                  <a:lnTo>
                    <a:pt x="448" y="152"/>
                  </a:lnTo>
                  <a:lnTo>
                    <a:pt x="448" y="136"/>
                  </a:lnTo>
                  <a:lnTo>
                    <a:pt x="440" y="136"/>
                  </a:lnTo>
                  <a:lnTo>
                    <a:pt x="440" y="144"/>
                  </a:lnTo>
                  <a:lnTo>
                    <a:pt x="432" y="136"/>
                  </a:lnTo>
                  <a:lnTo>
                    <a:pt x="424" y="96"/>
                  </a:lnTo>
                  <a:lnTo>
                    <a:pt x="424" y="72"/>
                  </a:lnTo>
                  <a:lnTo>
                    <a:pt x="416" y="56"/>
                  </a:lnTo>
                  <a:lnTo>
                    <a:pt x="408" y="0"/>
                  </a:lnTo>
                  <a:lnTo>
                    <a:pt x="320" y="16"/>
                  </a:lnTo>
                  <a:lnTo>
                    <a:pt x="296" y="24"/>
                  </a:lnTo>
                  <a:lnTo>
                    <a:pt x="264" y="72"/>
                  </a:lnTo>
                  <a:lnTo>
                    <a:pt x="248" y="96"/>
                  </a:lnTo>
                  <a:lnTo>
                    <a:pt x="240" y="112"/>
                  </a:lnTo>
                  <a:lnTo>
                    <a:pt x="216" y="136"/>
                  </a:lnTo>
                  <a:lnTo>
                    <a:pt x="224" y="136"/>
                  </a:lnTo>
                  <a:lnTo>
                    <a:pt x="232" y="144"/>
                  </a:lnTo>
                  <a:lnTo>
                    <a:pt x="232" y="160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2" y="184"/>
                  </a:lnTo>
                  <a:lnTo>
                    <a:pt x="232" y="192"/>
                  </a:lnTo>
                  <a:lnTo>
                    <a:pt x="224" y="192"/>
                  </a:lnTo>
                  <a:lnTo>
                    <a:pt x="208" y="208"/>
                  </a:lnTo>
                  <a:lnTo>
                    <a:pt x="200" y="224"/>
                  </a:lnTo>
                  <a:lnTo>
                    <a:pt x="184" y="232"/>
                  </a:lnTo>
                  <a:lnTo>
                    <a:pt x="176" y="232"/>
                  </a:lnTo>
                  <a:lnTo>
                    <a:pt x="168" y="232"/>
                  </a:lnTo>
                  <a:lnTo>
                    <a:pt x="160" y="232"/>
                  </a:lnTo>
                  <a:lnTo>
                    <a:pt x="152" y="240"/>
                  </a:lnTo>
                  <a:lnTo>
                    <a:pt x="136" y="240"/>
                  </a:lnTo>
                  <a:lnTo>
                    <a:pt x="128" y="232"/>
                  </a:lnTo>
                  <a:lnTo>
                    <a:pt x="80" y="232"/>
                  </a:lnTo>
                  <a:lnTo>
                    <a:pt x="48" y="256"/>
                  </a:lnTo>
                  <a:lnTo>
                    <a:pt x="40" y="264"/>
                  </a:lnTo>
                  <a:lnTo>
                    <a:pt x="40" y="272"/>
                  </a:lnTo>
                  <a:lnTo>
                    <a:pt x="48" y="280"/>
                  </a:lnTo>
                  <a:lnTo>
                    <a:pt x="56" y="288"/>
                  </a:lnTo>
                  <a:lnTo>
                    <a:pt x="56" y="296"/>
                  </a:lnTo>
                  <a:lnTo>
                    <a:pt x="56" y="304"/>
                  </a:lnTo>
                  <a:lnTo>
                    <a:pt x="56" y="312"/>
                  </a:lnTo>
                  <a:lnTo>
                    <a:pt x="48" y="320"/>
                  </a:lnTo>
                  <a:lnTo>
                    <a:pt x="40" y="328"/>
                  </a:lnTo>
                  <a:lnTo>
                    <a:pt x="32" y="344"/>
                  </a:lnTo>
                  <a:lnTo>
                    <a:pt x="24" y="352"/>
                  </a:lnTo>
                  <a:lnTo>
                    <a:pt x="8" y="368"/>
                  </a:lnTo>
                  <a:lnTo>
                    <a:pt x="0" y="368"/>
                  </a:lnTo>
                  <a:lnTo>
                    <a:pt x="8" y="392"/>
                  </a:lnTo>
                  <a:lnTo>
                    <a:pt x="112" y="376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6" name="Freeform 61"/>
            <p:cNvSpPr>
              <a:spLocks/>
            </p:cNvSpPr>
            <p:nvPr/>
          </p:nvSpPr>
          <p:spPr bwMode="auto">
            <a:xfrm>
              <a:off x="3636" y="1672"/>
              <a:ext cx="240" cy="432"/>
            </a:xfrm>
            <a:custGeom>
              <a:avLst/>
              <a:gdLst>
                <a:gd name="T0" fmla="*/ 0 w 240"/>
                <a:gd name="T1" fmla="*/ 424 h 432"/>
                <a:gd name="T2" fmla="*/ 0 w 240"/>
                <a:gd name="T3" fmla="*/ 408 h 432"/>
                <a:gd name="T4" fmla="*/ 8 w 240"/>
                <a:gd name="T5" fmla="*/ 400 h 432"/>
                <a:gd name="T6" fmla="*/ 8 w 240"/>
                <a:gd name="T7" fmla="*/ 384 h 432"/>
                <a:gd name="T8" fmla="*/ 24 w 240"/>
                <a:gd name="T9" fmla="*/ 352 h 432"/>
                <a:gd name="T10" fmla="*/ 32 w 240"/>
                <a:gd name="T11" fmla="*/ 336 h 432"/>
                <a:gd name="T12" fmla="*/ 32 w 240"/>
                <a:gd name="T13" fmla="*/ 312 h 432"/>
                <a:gd name="T14" fmla="*/ 24 w 240"/>
                <a:gd name="T15" fmla="*/ 296 h 432"/>
                <a:gd name="T16" fmla="*/ 24 w 240"/>
                <a:gd name="T17" fmla="*/ 272 h 432"/>
                <a:gd name="T18" fmla="*/ 24 w 240"/>
                <a:gd name="T19" fmla="*/ 264 h 432"/>
                <a:gd name="T20" fmla="*/ 8 w 240"/>
                <a:gd name="T21" fmla="*/ 32 h 432"/>
                <a:gd name="T22" fmla="*/ 24 w 240"/>
                <a:gd name="T23" fmla="*/ 32 h 432"/>
                <a:gd name="T24" fmla="*/ 56 w 240"/>
                <a:gd name="T25" fmla="*/ 16 h 432"/>
                <a:gd name="T26" fmla="*/ 208 w 240"/>
                <a:gd name="T27" fmla="*/ 0 h 432"/>
                <a:gd name="T28" fmla="*/ 208 w 240"/>
                <a:gd name="T29" fmla="*/ 16 h 432"/>
                <a:gd name="T30" fmla="*/ 240 w 240"/>
                <a:gd name="T31" fmla="*/ 272 h 432"/>
                <a:gd name="T32" fmla="*/ 232 w 240"/>
                <a:gd name="T33" fmla="*/ 288 h 432"/>
                <a:gd name="T34" fmla="*/ 240 w 240"/>
                <a:gd name="T35" fmla="*/ 304 h 432"/>
                <a:gd name="T36" fmla="*/ 216 w 240"/>
                <a:gd name="T37" fmla="*/ 312 h 432"/>
                <a:gd name="T38" fmla="*/ 192 w 240"/>
                <a:gd name="T39" fmla="*/ 312 h 432"/>
                <a:gd name="T40" fmla="*/ 200 w 240"/>
                <a:gd name="T41" fmla="*/ 328 h 432"/>
                <a:gd name="T42" fmla="*/ 192 w 240"/>
                <a:gd name="T43" fmla="*/ 344 h 432"/>
                <a:gd name="T44" fmla="*/ 176 w 240"/>
                <a:gd name="T45" fmla="*/ 360 h 432"/>
                <a:gd name="T46" fmla="*/ 168 w 240"/>
                <a:gd name="T47" fmla="*/ 384 h 432"/>
                <a:gd name="T48" fmla="*/ 144 w 240"/>
                <a:gd name="T49" fmla="*/ 392 h 432"/>
                <a:gd name="T50" fmla="*/ 136 w 240"/>
                <a:gd name="T51" fmla="*/ 376 h 432"/>
                <a:gd name="T52" fmla="*/ 120 w 240"/>
                <a:gd name="T53" fmla="*/ 400 h 432"/>
                <a:gd name="T54" fmla="*/ 112 w 240"/>
                <a:gd name="T55" fmla="*/ 416 h 432"/>
                <a:gd name="T56" fmla="*/ 104 w 240"/>
                <a:gd name="T57" fmla="*/ 400 h 432"/>
                <a:gd name="T58" fmla="*/ 80 w 240"/>
                <a:gd name="T59" fmla="*/ 416 h 432"/>
                <a:gd name="T60" fmla="*/ 72 w 240"/>
                <a:gd name="T61" fmla="*/ 424 h 432"/>
                <a:gd name="T62" fmla="*/ 48 w 240"/>
                <a:gd name="T63" fmla="*/ 408 h 432"/>
                <a:gd name="T64" fmla="*/ 40 w 240"/>
                <a:gd name="T65" fmla="*/ 416 h 432"/>
                <a:gd name="T66" fmla="*/ 40 w 240"/>
                <a:gd name="T67" fmla="*/ 408 h 432"/>
                <a:gd name="T68" fmla="*/ 40 w 240"/>
                <a:gd name="T69" fmla="*/ 424 h 432"/>
                <a:gd name="T70" fmla="*/ 32 w 240"/>
                <a:gd name="T71" fmla="*/ 424 h 432"/>
                <a:gd name="T72" fmla="*/ 24 w 240"/>
                <a:gd name="T73" fmla="*/ 416 h 432"/>
                <a:gd name="T74" fmla="*/ 8 w 240"/>
                <a:gd name="T75" fmla="*/ 416 h 432"/>
                <a:gd name="T76" fmla="*/ 8 w 240"/>
                <a:gd name="T77" fmla="*/ 416 h 432"/>
                <a:gd name="T78" fmla="*/ 8 w 240"/>
                <a:gd name="T79" fmla="*/ 432 h 432"/>
                <a:gd name="T80" fmla="*/ 8 w 240"/>
                <a:gd name="T81" fmla="*/ 432 h 4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0"/>
                <a:gd name="T124" fmla="*/ 0 h 432"/>
                <a:gd name="T125" fmla="*/ 240 w 240"/>
                <a:gd name="T126" fmla="*/ 432 h 4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0" h="432">
                  <a:moveTo>
                    <a:pt x="0" y="424"/>
                  </a:moveTo>
                  <a:lnTo>
                    <a:pt x="0" y="424"/>
                  </a:lnTo>
                  <a:lnTo>
                    <a:pt x="0" y="416"/>
                  </a:lnTo>
                  <a:lnTo>
                    <a:pt x="0" y="408"/>
                  </a:lnTo>
                  <a:lnTo>
                    <a:pt x="8" y="408"/>
                  </a:lnTo>
                  <a:lnTo>
                    <a:pt x="8" y="400"/>
                  </a:lnTo>
                  <a:lnTo>
                    <a:pt x="8" y="384"/>
                  </a:lnTo>
                  <a:lnTo>
                    <a:pt x="16" y="376"/>
                  </a:lnTo>
                  <a:lnTo>
                    <a:pt x="24" y="352"/>
                  </a:lnTo>
                  <a:lnTo>
                    <a:pt x="32" y="344"/>
                  </a:lnTo>
                  <a:lnTo>
                    <a:pt x="32" y="336"/>
                  </a:lnTo>
                  <a:lnTo>
                    <a:pt x="32" y="328"/>
                  </a:lnTo>
                  <a:lnTo>
                    <a:pt x="32" y="312"/>
                  </a:lnTo>
                  <a:lnTo>
                    <a:pt x="32" y="296"/>
                  </a:lnTo>
                  <a:lnTo>
                    <a:pt x="24" y="296"/>
                  </a:lnTo>
                  <a:lnTo>
                    <a:pt x="24" y="288"/>
                  </a:lnTo>
                  <a:lnTo>
                    <a:pt x="24" y="272"/>
                  </a:lnTo>
                  <a:lnTo>
                    <a:pt x="24" y="26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56" y="16"/>
                  </a:lnTo>
                  <a:lnTo>
                    <a:pt x="208" y="0"/>
                  </a:lnTo>
                  <a:lnTo>
                    <a:pt x="208" y="16"/>
                  </a:lnTo>
                  <a:lnTo>
                    <a:pt x="240" y="272"/>
                  </a:lnTo>
                  <a:lnTo>
                    <a:pt x="232" y="280"/>
                  </a:lnTo>
                  <a:lnTo>
                    <a:pt x="232" y="288"/>
                  </a:lnTo>
                  <a:lnTo>
                    <a:pt x="240" y="296"/>
                  </a:lnTo>
                  <a:lnTo>
                    <a:pt x="240" y="304"/>
                  </a:lnTo>
                  <a:lnTo>
                    <a:pt x="224" y="304"/>
                  </a:lnTo>
                  <a:lnTo>
                    <a:pt x="216" y="312"/>
                  </a:lnTo>
                  <a:lnTo>
                    <a:pt x="208" y="312"/>
                  </a:lnTo>
                  <a:lnTo>
                    <a:pt x="192" y="312"/>
                  </a:lnTo>
                  <a:lnTo>
                    <a:pt x="192" y="328"/>
                  </a:lnTo>
                  <a:lnTo>
                    <a:pt x="200" y="328"/>
                  </a:lnTo>
                  <a:lnTo>
                    <a:pt x="200" y="336"/>
                  </a:lnTo>
                  <a:lnTo>
                    <a:pt x="192" y="344"/>
                  </a:lnTo>
                  <a:lnTo>
                    <a:pt x="184" y="360"/>
                  </a:lnTo>
                  <a:lnTo>
                    <a:pt x="176" y="360"/>
                  </a:lnTo>
                  <a:lnTo>
                    <a:pt x="168" y="360"/>
                  </a:lnTo>
                  <a:lnTo>
                    <a:pt x="168" y="384"/>
                  </a:lnTo>
                  <a:lnTo>
                    <a:pt x="160" y="392"/>
                  </a:lnTo>
                  <a:lnTo>
                    <a:pt x="144" y="392"/>
                  </a:lnTo>
                  <a:lnTo>
                    <a:pt x="136" y="384"/>
                  </a:lnTo>
                  <a:lnTo>
                    <a:pt x="136" y="376"/>
                  </a:lnTo>
                  <a:lnTo>
                    <a:pt x="128" y="376"/>
                  </a:lnTo>
                  <a:lnTo>
                    <a:pt x="120" y="400"/>
                  </a:lnTo>
                  <a:lnTo>
                    <a:pt x="120" y="416"/>
                  </a:lnTo>
                  <a:lnTo>
                    <a:pt x="112" y="416"/>
                  </a:lnTo>
                  <a:lnTo>
                    <a:pt x="104" y="408"/>
                  </a:lnTo>
                  <a:lnTo>
                    <a:pt x="104" y="400"/>
                  </a:lnTo>
                  <a:lnTo>
                    <a:pt x="96" y="400"/>
                  </a:lnTo>
                  <a:lnTo>
                    <a:pt x="80" y="416"/>
                  </a:lnTo>
                  <a:lnTo>
                    <a:pt x="80" y="424"/>
                  </a:lnTo>
                  <a:lnTo>
                    <a:pt x="72" y="424"/>
                  </a:lnTo>
                  <a:lnTo>
                    <a:pt x="56" y="408"/>
                  </a:lnTo>
                  <a:lnTo>
                    <a:pt x="48" y="408"/>
                  </a:lnTo>
                  <a:lnTo>
                    <a:pt x="40" y="416"/>
                  </a:lnTo>
                  <a:lnTo>
                    <a:pt x="40" y="408"/>
                  </a:lnTo>
                  <a:lnTo>
                    <a:pt x="40" y="416"/>
                  </a:lnTo>
                  <a:lnTo>
                    <a:pt x="40" y="424"/>
                  </a:lnTo>
                  <a:lnTo>
                    <a:pt x="32" y="424"/>
                  </a:lnTo>
                  <a:lnTo>
                    <a:pt x="24" y="416"/>
                  </a:lnTo>
                  <a:lnTo>
                    <a:pt x="16" y="416"/>
                  </a:lnTo>
                  <a:lnTo>
                    <a:pt x="8" y="416"/>
                  </a:lnTo>
                  <a:lnTo>
                    <a:pt x="8" y="424"/>
                  </a:lnTo>
                  <a:lnTo>
                    <a:pt x="8" y="432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7" name="Freeform 62"/>
            <p:cNvSpPr>
              <a:spLocks/>
            </p:cNvSpPr>
            <p:nvPr/>
          </p:nvSpPr>
          <p:spPr bwMode="auto">
            <a:xfrm>
              <a:off x="4156" y="1528"/>
              <a:ext cx="464" cy="304"/>
            </a:xfrm>
            <a:custGeom>
              <a:avLst/>
              <a:gdLst>
                <a:gd name="T0" fmla="*/ 120 w 464"/>
                <a:gd name="T1" fmla="*/ 288 h 304"/>
                <a:gd name="T2" fmla="*/ 400 w 464"/>
                <a:gd name="T3" fmla="*/ 240 h 304"/>
                <a:gd name="T4" fmla="*/ 400 w 464"/>
                <a:gd name="T5" fmla="*/ 240 h 304"/>
                <a:gd name="T6" fmla="*/ 400 w 464"/>
                <a:gd name="T7" fmla="*/ 216 h 304"/>
                <a:gd name="T8" fmla="*/ 416 w 464"/>
                <a:gd name="T9" fmla="*/ 216 h 304"/>
                <a:gd name="T10" fmla="*/ 424 w 464"/>
                <a:gd name="T11" fmla="*/ 224 h 304"/>
                <a:gd name="T12" fmla="*/ 424 w 464"/>
                <a:gd name="T13" fmla="*/ 224 h 304"/>
                <a:gd name="T14" fmla="*/ 440 w 464"/>
                <a:gd name="T15" fmla="*/ 208 h 304"/>
                <a:gd name="T16" fmla="*/ 440 w 464"/>
                <a:gd name="T17" fmla="*/ 208 h 304"/>
                <a:gd name="T18" fmla="*/ 440 w 464"/>
                <a:gd name="T19" fmla="*/ 200 h 304"/>
                <a:gd name="T20" fmla="*/ 456 w 464"/>
                <a:gd name="T21" fmla="*/ 184 h 304"/>
                <a:gd name="T22" fmla="*/ 464 w 464"/>
                <a:gd name="T23" fmla="*/ 176 h 304"/>
                <a:gd name="T24" fmla="*/ 464 w 464"/>
                <a:gd name="T25" fmla="*/ 176 h 304"/>
                <a:gd name="T26" fmla="*/ 464 w 464"/>
                <a:gd name="T27" fmla="*/ 168 h 304"/>
                <a:gd name="T28" fmla="*/ 464 w 464"/>
                <a:gd name="T29" fmla="*/ 168 h 304"/>
                <a:gd name="T30" fmla="*/ 432 w 464"/>
                <a:gd name="T31" fmla="*/ 144 h 304"/>
                <a:gd name="T32" fmla="*/ 416 w 464"/>
                <a:gd name="T33" fmla="*/ 136 h 304"/>
                <a:gd name="T34" fmla="*/ 416 w 464"/>
                <a:gd name="T35" fmla="*/ 120 h 304"/>
                <a:gd name="T36" fmla="*/ 424 w 464"/>
                <a:gd name="T37" fmla="*/ 120 h 304"/>
                <a:gd name="T38" fmla="*/ 424 w 464"/>
                <a:gd name="T39" fmla="*/ 112 h 304"/>
                <a:gd name="T40" fmla="*/ 424 w 464"/>
                <a:gd name="T41" fmla="*/ 112 h 304"/>
                <a:gd name="T42" fmla="*/ 416 w 464"/>
                <a:gd name="T43" fmla="*/ 96 h 304"/>
                <a:gd name="T44" fmla="*/ 416 w 464"/>
                <a:gd name="T45" fmla="*/ 96 h 304"/>
                <a:gd name="T46" fmla="*/ 432 w 464"/>
                <a:gd name="T47" fmla="*/ 80 h 304"/>
                <a:gd name="T48" fmla="*/ 432 w 464"/>
                <a:gd name="T49" fmla="*/ 80 h 304"/>
                <a:gd name="T50" fmla="*/ 432 w 464"/>
                <a:gd name="T51" fmla="*/ 64 h 304"/>
                <a:gd name="T52" fmla="*/ 440 w 464"/>
                <a:gd name="T53" fmla="*/ 56 h 304"/>
                <a:gd name="T54" fmla="*/ 440 w 464"/>
                <a:gd name="T55" fmla="*/ 56 h 304"/>
                <a:gd name="T56" fmla="*/ 424 w 464"/>
                <a:gd name="T57" fmla="*/ 48 h 304"/>
                <a:gd name="T58" fmla="*/ 416 w 464"/>
                <a:gd name="T59" fmla="*/ 48 h 304"/>
                <a:gd name="T60" fmla="*/ 408 w 464"/>
                <a:gd name="T61" fmla="*/ 40 h 304"/>
                <a:gd name="T62" fmla="*/ 408 w 464"/>
                <a:gd name="T63" fmla="*/ 24 h 304"/>
                <a:gd name="T64" fmla="*/ 400 w 464"/>
                <a:gd name="T65" fmla="*/ 16 h 304"/>
                <a:gd name="T66" fmla="*/ 392 w 464"/>
                <a:gd name="T67" fmla="*/ 16 h 304"/>
                <a:gd name="T68" fmla="*/ 384 w 464"/>
                <a:gd name="T69" fmla="*/ 0 h 304"/>
                <a:gd name="T70" fmla="*/ 376 w 464"/>
                <a:gd name="T71" fmla="*/ 0 h 304"/>
                <a:gd name="T72" fmla="*/ 328 w 464"/>
                <a:gd name="T73" fmla="*/ 8 h 304"/>
                <a:gd name="T74" fmla="*/ 216 w 464"/>
                <a:gd name="T75" fmla="*/ 32 h 304"/>
                <a:gd name="T76" fmla="*/ 96 w 464"/>
                <a:gd name="T77" fmla="*/ 56 h 304"/>
                <a:gd name="T78" fmla="*/ 56 w 464"/>
                <a:gd name="T79" fmla="*/ 64 h 304"/>
                <a:gd name="T80" fmla="*/ 56 w 464"/>
                <a:gd name="T81" fmla="*/ 64 h 304"/>
                <a:gd name="T82" fmla="*/ 48 w 464"/>
                <a:gd name="T83" fmla="*/ 40 h 304"/>
                <a:gd name="T84" fmla="*/ 48 w 464"/>
                <a:gd name="T85" fmla="*/ 40 h 304"/>
                <a:gd name="T86" fmla="*/ 40 w 464"/>
                <a:gd name="T87" fmla="*/ 48 h 304"/>
                <a:gd name="T88" fmla="*/ 16 w 464"/>
                <a:gd name="T89" fmla="*/ 72 h 304"/>
                <a:gd name="T90" fmla="*/ 0 w 464"/>
                <a:gd name="T91" fmla="*/ 80 h 304"/>
                <a:gd name="T92" fmla="*/ 0 w 464"/>
                <a:gd name="T93" fmla="*/ 80 h 304"/>
                <a:gd name="T94" fmla="*/ 24 w 464"/>
                <a:gd name="T95" fmla="*/ 216 h 304"/>
                <a:gd name="T96" fmla="*/ 40 w 464"/>
                <a:gd name="T97" fmla="*/ 304 h 304"/>
                <a:gd name="T98" fmla="*/ 40 w 464"/>
                <a:gd name="T99" fmla="*/ 304 h 304"/>
                <a:gd name="T100" fmla="*/ 120 w 464"/>
                <a:gd name="T101" fmla="*/ 288 h 30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64"/>
                <a:gd name="T154" fmla="*/ 0 h 304"/>
                <a:gd name="T155" fmla="*/ 464 w 464"/>
                <a:gd name="T156" fmla="*/ 304 h 30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64" h="304">
                  <a:moveTo>
                    <a:pt x="120" y="288"/>
                  </a:moveTo>
                  <a:lnTo>
                    <a:pt x="400" y="240"/>
                  </a:lnTo>
                  <a:lnTo>
                    <a:pt x="400" y="216"/>
                  </a:lnTo>
                  <a:lnTo>
                    <a:pt x="416" y="216"/>
                  </a:lnTo>
                  <a:lnTo>
                    <a:pt x="424" y="224"/>
                  </a:lnTo>
                  <a:lnTo>
                    <a:pt x="440" y="208"/>
                  </a:lnTo>
                  <a:lnTo>
                    <a:pt x="440" y="200"/>
                  </a:lnTo>
                  <a:lnTo>
                    <a:pt x="456" y="184"/>
                  </a:lnTo>
                  <a:lnTo>
                    <a:pt x="464" y="176"/>
                  </a:lnTo>
                  <a:lnTo>
                    <a:pt x="464" y="168"/>
                  </a:lnTo>
                  <a:lnTo>
                    <a:pt x="432" y="144"/>
                  </a:lnTo>
                  <a:lnTo>
                    <a:pt x="416" y="136"/>
                  </a:lnTo>
                  <a:lnTo>
                    <a:pt x="416" y="120"/>
                  </a:lnTo>
                  <a:lnTo>
                    <a:pt x="424" y="120"/>
                  </a:lnTo>
                  <a:lnTo>
                    <a:pt x="424" y="112"/>
                  </a:lnTo>
                  <a:lnTo>
                    <a:pt x="416" y="96"/>
                  </a:lnTo>
                  <a:lnTo>
                    <a:pt x="432" y="80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24" y="48"/>
                  </a:lnTo>
                  <a:lnTo>
                    <a:pt x="416" y="48"/>
                  </a:lnTo>
                  <a:lnTo>
                    <a:pt x="408" y="40"/>
                  </a:lnTo>
                  <a:lnTo>
                    <a:pt x="408" y="24"/>
                  </a:lnTo>
                  <a:lnTo>
                    <a:pt x="400" y="16"/>
                  </a:lnTo>
                  <a:lnTo>
                    <a:pt x="392" y="16"/>
                  </a:lnTo>
                  <a:lnTo>
                    <a:pt x="384" y="0"/>
                  </a:lnTo>
                  <a:lnTo>
                    <a:pt x="376" y="0"/>
                  </a:lnTo>
                  <a:lnTo>
                    <a:pt x="328" y="8"/>
                  </a:lnTo>
                  <a:lnTo>
                    <a:pt x="216" y="32"/>
                  </a:lnTo>
                  <a:lnTo>
                    <a:pt x="96" y="56"/>
                  </a:lnTo>
                  <a:lnTo>
                    <a:pt x="56" y="64"/>
                  </a:lnTo>
                  <a:lnTo>
                    <a:pt x="48" y="40"/>
                  </a:lnTo>
                  <a:lnTo>
                    <a:pt x="40" y="48"/>
                  </a:lnTo>
                  <a:lnTo>
                    <a:pt x="16" y="72"/>
                  </a:lnTo>
                  <a:lnTo>
                    <a:pt x="0" y="80"/>
                  </a:lnTo>
                  <a:lnTo>
                    <a:pt x="24" y="216"/>
                  </a:lnTo>
                  <a:lnTo>
                    <a:pt x="40" y="304"/>
                  </a:lnTo>
                  <a:lnTo>
                    <a:pt x="120" y="288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8" name="Freeform 63"/>
            <p:cNvSpPr>
              <a:spLocks/>
            </p:cNvSpPr>
            <p:nvPr/>
          </p:nvSpPr>
          <p:spPr bwMode="auto">
            <a:xfrm>
              <a:off x="4612" y="1168"/>
              <a:ext cx="128" cy="256"/>
            </a:xfrm>
            <a:custGeom>
              <a:avLst/>
              <a:gdLst>
                <a:gd name="T0" fmla="*/ 48 w 128"/>
                <a:gd name="T1" fmla="*/ 232 h 256"/>
                <a:gd name="T2" fmla="*/ 40 w 128"/>
                <a:gd name="T3" fmla="*/ 184 h 256"/>
                <a:gd name="T4" fmla="*/ 40 w 128"/>
                <a:gd name="T5" fmla="*/ 168 h 256"/>
                <a:gd name="T6" fmla="*/ 32 w 128"/>
                <a:gd name="T7" fmla="*/ 168 h 256"/>
                <a:gd name="T8" fmla="*/ 32 w 128"/>
                <a:gd name="T9" fmla="*/ 176 h 256"/>
                <a:gd name="T10" fmla="*/ 32 w 128"/>
                <a:gd name="T11" fmla="*/ 176 h 256"/>
                <a:gd name="T12" fmla="*/ 24 w 128"/>
                <a:gd name="T13" fmla="*/ 168 h 256"/>
                <a:gd name="T14" fmla="*/ 24 w 128"/>
                <a:gd name="T15" fmla="*/ 168 h 256"/>
                <a:gd name="T16" fmla="*/ 16 w 128"/>
                <a:gd name="T17" fmla="*/ 128 h 256"/>
                <a:gd name="T18" fmla="*/ 16 w 128"/>
                <a:gd name="T19" fmla="*/ 104 h 256"/>
                <a:gd name="T20" fmla="*/ 16 w 128"/>
                <a:gd name="T21" fmla="*/ 104 h 256"/>
                <a:gd name="T22" fmla="*/ 8 w 128"/>
                <a:gd name="T23" fmla="*/ 88 h 256"/>
                <a:gd name="T24" fmla="*/ 0 w 128"/>
                <a:gd name="T25" fmla="*/ 32 h 256"/>
                <a:gd name="T26" fmla="*/ 0 w 128"/>
                <a:gd name="T27" fmla="*/ 32 h 256"/>
                <a:gd name="T28" fmla="*/ 128 w 128"/>
                <a:gd name="T29" fmla="*/ 0 h 256"/>
                <a:gd name="T30" fmla="*/ 128 w 128"/>
                <a:gd name="T31" fmla="*/ 0 h 256"/>
                <a:gd name="T32" fmla="*/ 128 w 128"/>
                <a:gd name="T33" fmla="*/ 8 h 256"/>
                <a:gd name="T34" fmla="*/ 128 w 128"/>
                <a:gd name="T35" fmla="*/ 8 h 256"/>
                <a:gd name="T36" fmla="*/ 128 w 128"/>
                <a:gd name="T37" fmla="*/ 16 h 256"/>
                <a:gd name="T38" fmla="*/ 120 w 128"/>
                <a:gd name="T39" fmla="*/ 24 h 256"/>
                <a:gd name="T40" fmla="*/ 120 w 128"/>
                <a:gd name="T41" fmla="*/ 24 h 256"/>
                <a:gd name="T42" fmla="*/ 128 w 128"/>
                <a:gd name="T43" fmla="*/ 32 h 256"/>
                <a:gd name="T44" fmla="*/ 128 w 128"/>
                <a:gd name="T45" fmla="*/ 56 h 256"/>
                <a:gd name="T46" fmla="*/ 128 w 128"/>
                <a:gd name="T47" fmla="*/ 64 h 256"/>
                <a:gd name="T48" fmla="*/ 112 w 128"/>
                <a:gd name="T49" fmla="*/ 72 h 256"/>
                <a:gd name="T50" fmla="*/ 112 w 128"/>
                <a:gd name="T51" fmla="*/ 72 h 256"/>
                <a:gd name="T52" fmla="*/ 112 w 128"/>
                <a:gd name="T53" fmla="*/ 72 h 256"/>
                <a:gd name="T54" fmla="*/ 112 w 128"/>
                <a:gd name="T55" fmla="*/ 72 h 256"/>
                <a:gd name="T56" fmla="*/ 104 w 128"/>
                <a:gd name="T57" fmla="*/ 80 h 256"/>
                <a:gd name="T58" fmla="*/ 104 w 128"/>
                <a:gd name="T59" fmla="*/ 80 h 256"/>
                <a:gd name="T60" fmla="*/ 112 w 128"/>
                <a:gd name="T61" fmla="*/ 88 h 256"/>
                <a:gd name="T62" fmla="*/ 112 w 128"/>
                <a:gd name="T63" fmla="*/ 104 h 256"/>
                <a:gd name="T64" fmla="*/ 112 w 128"/>
                <a:gd name="T65" fmla="*/ 128 h 256"/>
                <a:gd name="T66" fmla="*/ 104 w 128"/>
                <a:gd name="T67" fmla="*/ 136 h 256"/>
                <a:gd name="T68" fmla="*/ 104 w 128"/>
                <a:gd name="T69" fmla="*/ 144 h 256"/>
                <a:gd name="T70" fmla="*/ 104 w 128"/>
                <a:gd name="T71" fmla="*/ 152 h 256"/>
                <a:gd name="T72" fmla="*/ 96 w 128"/>
                <a:gd name="T73" fmla="*/ 160 h 256"/>
                <a:gd name="T74" fmla="*/ 96 w 128"/>
                <a:gd name="T75" fmla="*/ 176 h 256"/>
                <a:gd name="T76" fmla="*/ 104 w 128"/>
                <a:gd name="T77" fmla="*/ 184 h 256"/>
                <a:gd name="T78" fmla="*/ 104 w 128"/>
                <a:gd name="T79" fmla="*/ 192 h 256"/>
                <a:gd name="T80" fmla="*/ 112 w 128"/>
                <a:gd name="T81" fmla="*/ 208 h 256"/>
                <a:gd name="T82" fmla="*/ 112 w 128"/>
                <a:gd name="T83" fmla="*/ 216 h 256"/>
                <a:gd name="T84" fmla="*/ 104 w 128"/>
                <a:gd name="T85" fmla="*/ 224 h 256"/>
                <a:gd name="T86" fmla="*/ 104 w 128"/>
                <a:gd name="T87" fmla="*/ 240 h 256"/>
                <a:gd name="T88" fmla="*/ 112 w 128"/>
                <a:gd name="T89" fmla="*/ 240 h 256"/>
                <a:gd name="T90" fmla="*/ 112 w 128"/>
                <a:gd name="T91" fmla="*/ 240 h 256"/>
                <a:gd name="T92" fmla="*/ 56 w 128"/>
                <a:gd name="T93" fmla="*/ 256 h 256"/>
                <a:gd name="T94" fmla="*/ 56 w 128"/>
                <a:gd name="T95" fmla="*/ 256 h 256"/>
                <a:gd name="T96" fmla="*/ 48 w 128"/>
                <a:gd name="T97" fmla="*/ 232 h 2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8"/>
                <a:gd name="T148" fmla="*/ 0 h 256"/>
                <a:gd name="T149" fmla="*/ 128 w 128"/>
                <a:gd name="T150" fmla="*/ 256 h 2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8" h="256">
                  <a:moveTo>
                    <a:pt x="48" y="232"/>
                  </a:moveTo>
                  <a:lnTo>
                    <a:pt x="40" y="184"/>
                  </a:lnTo>
                  <a:lnTo>
                    <a:pt x="40" y="168"/>
                  </a:lnTo>
                  <a:lnTo>
                    <a:pt x="32" y="168"/>
                  </a:lnTo>
                  <a:lnTo>
                    <a:pt x="32" y="176"/>
                  </a:lnTo>
                  <a:lnTo>
                    <a:pt x="24" y="168"/>
                  </a:lnTo>
                  <a:lnTo>
                    <a:pt x="16" y="128"/>
                  </a:lnTo>
                  <a:lnTo>
                    <a:pt x="16" y="104"/>
                  </a:lnTo>
                  <a:lnTo>
                    <a:pt x="8" y="88"/>
                  </a:lnTo>
                  <a:lnTo>
                    <a:pt x="0" y="32"/>
                  </a:lnTo>
                  <a:lnTo>
                    <a:pt x="128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20" y="24"/>
                  </a:lnTo>
                  <a:lnTo>
                    <a:pt x="128" y="32"/>
                  </a:lnTo>
                  <a:lnTo>
                    <a:pt x="128" y="56"/>
                  </a:lnTo>
                  <a:lnTo>
                    <a:pt x="128" y="64"/>
                  </a:lnTo>
                  <a:lnTo>
                    <a:pt x="112" y="72"/>
                  </a:lnTo>
                  <a:lnTo>
                    <a:pt x="104" y="80"/>
                  </a:lnTo>
                  <a:lnTo>
                    <a:pt x="112" y="88"/>
                  </a:lnTo>
                  <a:lnTo>
                    <a:pt x="112" y="104"/>
                  </a:lnTo>
                  <a:lnTo>
                    <a:pt x="112" y="128"/>
                  </a:lnTo>
                  <a:lnTo>
                    <a:pt x="104" y="136"/>
                  </a:lnTo>
                  <a:lnTo>
                    <a:pt x="104" y="144"/>
                  </a:lnTo>
                  <a:lnTo>
                    <a:pt x="104" y="152"/>
                  </a:lnTo>
                  <a:lnTo>
                    <a:pt x="96" y="160"/>
                  </a:lnTo>
                  <a:lnTo>
                    <a:pt x="96" y="176"/>
                  </a:lnTo>
                  <a:lnTo>
                    <a:pt x="104" y="184"/>
                  </a:lnTo>
                  <a:lnTo>
                    <a:pt x="104" y="192"/>
                  </a:lnTo>
                  <a:lnTo>
                    <a:pt x="112" y="208"/>
                  </a:lnTo>
                  <a:lnTo>
                    <a:pt x="112" y="216"/>
                  </a:lnTo>
                  <a:lnTo>
                    <a:pt x="104" y="224"/>
                  </a:lnTo>
                  <a:lnTo>
                    <a:pt x="104" y="240"/>
                  </a:lnTo>
                  <a:lnTo>
                    <a:pt x="112" y="240"/>
                  </a:lnTo>
                  <a:lnTo>
                    <a:pt x="56" y="256"/>
                  </a:lnTo>
                  <a:lnTo>
                    <a:pt x="48" y="232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9" name="Freeform 64"/>
            <p:cNvSpPr>
              <a:spLocks/>
            </p:cNvSpPr>
            <p:nvPr/>
          </p:nvSpPr>
          <p:spPr bwMode="auto">
            <a:xfrm>
              <a:off x="3276" y="968"/>
              <a:ext cx="552" cy="256"/>
            </a:xfrm>
            <a:custGeom>
              <a:avLst/>
              <a:gdLst>
                <a:gd name="T0" fmla="*/ 520 w 552"/>
                <a:gd name="T1" fmla="*/ 232 h 256"/>
                <a:gd name="T2" fmla="*/ 496 w 552"/>
                <a:gd name="T3" fmla="*/ 232 h 256"/>
                <a:gd name="T4" fmla="*/ 496 w 552"/>
                <a:gd name="T5" fmla="*/ 200 h 256"/>
                <a:gd name="T6" fmla="*/ 432 w 552"/>
                <a:gd name="T7" fmla="*/ 216 h 256"/>
                <a:gd name="T8" fmla="*/ 384 w 552"/>
                <a:gd name="T9" fmla="*/ 248 h 256"/>
                <a:gd name="T10" fmla="*/ 368 w 552"/>
                <a:gd name="T11" fmla="*/ 248 h 256"/>
                <a:gd name="T12" fmla="*/ 360 w 552"/>
                <a:gd name="T13" fmla="*/ 240 h 256"/>
                <a:gd name="T14" fmla="*/ 336 w 552"/>
                <a:gd name="T15" fmla="*/ 248 h 256"/>
                <a:gd name="T16" fmla="*/ 320 w 552"/>
                <a:gd name="T17" fmla="*/ 232 h 256"/>
                <a:gd name="T18" fmla="*/ 272 w 552"/>
                <a:gd name="T19" fmla="*/ 216 h 256"/>
                <a:gd name="T20" fmla="*/ 272 w 552"/>
                <a:gd name="T21" fmla="*/ 208 h 256"/>
                <a:gd name="T22" fmla="*/ 256 w 552"/>
                <a:gd name="T23" fmla="*/ 224 h 256"/>
                <a:gd name="T24" fmla="*/ 248 w 552"/>
                <a:gd name="T25" fmla="*/ 200 h 256"/>
                <a:gd name="T26" fmla="*/ 256 w 552"/>
                <a:gd name="T27" fmla="*/ 192 h 256"/>
                <a:gd name="T28" fmla="*/ 256 w 552"/>
                <a:gd name="T29" fmla="*/ 192 h 256"/>
                <a:gd name="T30" fmla="*/ 264 w 552"/>
                <a:gd name="T31" fmla="*/ 192 h 256"/>
                <a:gd name="T32" fmla="*/ 288 w 552"/>
                <a:gd name="T33" fmla="*/ 168 h 256"/>
                <a:gd name="T34" fmla="*/ 296 w 552"/>
                <a:gd name="T35" fmla="*/ 160 h 256"/>
                <a:gd name="T36" fmla="*/ 272 w 552"/>
                <a:gd name="T37" fmla="*/ 152 h 256"/>
                <a:gd name="T38" fmla="*/ 232 w 552"/>
                <a:gd name="T39" fmla="*/ 176 h 256"/>
                <a:gd name="T40" fmla="*/ 192 w 552"/>
                <a:gd name="T41" fmla="*/ 224 h 256"/>
                <a:gd name="T42" fmla="*/ 160 w 552"/>
                <a:gd name="T43" fmla="*/ 232 h 256"/>
                <a:gd name="T44" fmla="*/ 120 w 552"/>
                <a:gd name="T45" fmla="*/ 256 h 256"/>
                <a:gd name="T46" fmla="*/ 88 w 552"/>
                <a:gd name="T47" fmla="*/ 256 h 256"/>
                <a:gd name="T48" fmla="*/ 88 w 552"/>
                <a:gd name="T49" fmla="*/ 248 h 256"/>
                <a:gd name="T50" fmla="*/ 96 w 552"/>
                <a:gd name="T51" fmla="*/ 224 h 256"/>
                <a:gd name="T52" fmla="*/ 56 w 552"/>
                <a:gd name="T53" fmla="*/ 232 h 256"/>
                <a:gd name="T54" fmla="*/ 32 w 552"/>
                <a:gd name="T55" fmla="*/ 240 h 256"/>
                <a:gd name="T56" fmla="*/ 0 w 552"/>
                <a:gd name="T57" fmla="*/ 240 h 256"/>
                <a:gd name="T58" fmla="*/ 72 w 552"/>
                <a:gd name="T59" fmla="*/ 160 h 256"/>
                <a:gd name="T60" fmla="*/ 168 w 552"/>
                <a:gd name="T61" fmla="*/ 104 h 256"/>
                <a:gd name="T62" fmla="*/ 192 w 552"/>
                <a:gd name="T63" fmla="*/ 64 h 256"/>
                <a:gd name="T64" fmla="*/ 216 w 552"/>
                <a:gd name="T65" fmla="*/ 56 h 256"/>
                <a:gd name="T66" fmla="*/ 216 w 552"/>
                <a:gd name="T67" fmla="*/ 72 h 256"/>
                <a:gd name="T68" fmla="*/ 240 w 552"/>
                <a:gd name="T69" fmla="*/ 32 h 256"/>
                <a:gd name="T70" fmla="*/ 240 w 552"/>
                <a:gd name="T71" fmla="*/ 48 h 256"/>
                <a:gd name="T72" fmla="*/ 256 w 552"/>
                <a:gd name="T73" fmla="*/ 32 h 256"/>
                <a:gd name="T74" fmla="*/ 248 w 552"/>
                <a:gd name="T75" fmla="*/ 8 h 256"/>
                <a:gd name="T76" fmla="*/ 280 w 552"/>
                <a:gd name="T77" fmla="*/ 8 h 256"/>
                <a:gd name="T78" fmla="*/ 352 w 552"/>
                <a:gd name="T79" fmla="*/ 8 h 256"/>
                <a:gd name="T80" fmla="*/ 392 w 552"/>
                <a:gd name="T81" fmla="*/ 64 h 256"/>
                <a:gd name="T82" fmla="*/ 472 w 552"/>
                <a:gd name="T83" fmla="*/ 80 h 256"/>
                <a:gd name="T84" fmla="*/ 488 w 552"/>
                <a:gd name="T85" fmla="*/ 80 h 256"/>
                <a:gd name="T86" fmla="*/ 504 w 552"/>
                <a:gd name="T87" fmla="*/ 136 h 256"/>
                <a:gd name="T88" fmla="*/ 504 w 552"/>
                <a:gd name="T89" fmla="*/ 184 h 256"/>
                <a:gd name="T90" fmla="*/ 536 w 552"/>
                <a:gd name="T91" fmla="*/ 184 h 256"/>
                <a:gd name="T92" fmla="*/ 536 w 552"/>
                <a:gd name="T93" fmla="*/ 200 h 256"/>
                <a:gd name="T94" fmla="*/ 536 w 552"/>
                <a:gd name="T95" fmla="*/ 224 h 256"/>
                <a:gd name="T96" fmla="*/ 536 w 552"/>
                <a:gd name="T97" fmla="*/ 232 h 2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52"/>
                <a:gd name="T148" fmla="*/ 0 h 256"/>
                <a:gd name="T149" fmla="*/ 552 w 552"/>
                <a:gd name="T150" fmla="*/ 256 h 2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52" h="256">
                  <a:moveTo>
                    <a:pt x="536" y="232"/>
                  </a:moveTo>
                  <a:lnTo>
                    <a:pt x="528" y="232"/>
                  </a:lnTo>
                  <a:lnTo>
                    <a:pt x="520" y="232"/>
                  </a:lnTo>
                  <a:lnTo>
                    <a:pt x="512" y="232"/>
                  </a:lnTo>
                  <a:lnTo>
                    <a:pt x="496" y="232"/>
                  </a:lnTo>
                  <a:lnTo>
                    <a:pt x="496" y="224"/>
                  </a:lnTo>
                  <a:lnTo>
                    <a:pt x="496" y="208"/>
                  </a:lnTo>
                  <a:lnTo>
                    <a:pt x="496" y="200"/>
                  </a:lnTo>
                  <a:lnTo>
                    <a:pt x="480" y="208"/>
                  </a:lnTo>
                  <a:lnTo>
                    <a:pt x="464" y="216"/>
                  </a:lnTo>
                  <a:lnTo>
                    <a:pt x="432" y="216"/>
                  </a:lnTo>
                  <a:lnTo>
                    <a:pt x="416" y="216"/>
                  </a:lnTo>
                  <a:lnTo>
                    <a:pt x="384" y="248"/>
                  </a:lnTo>
                  <a:lnTo>
                    <a:pt x="376" y="248"/>
                  </a:lnTo>
                  <a:lnTo>
                    <a:pt x="368" y="248"/>
                  </a:lnTo>
                  <a:lnTo>
                    <a:pt x="368" y="240"/>
                  </a:lnTo>
                  <a:lnTo>
                    <a:pt x="360" y="240"/>
                  </a:lnTo>
                  <a:lnTo>
                    <a:pt x="352" y="240"/>
                  </a:lnTo>
                  <a:lnTo>
                    <a:pt x="352" y="248"/>
                  </a:lnTo>
                  <a:lnTo>
                    <a:pt x="336" y="248"/>
                  </a:lnTo>
                  <a:lnTo>
                    <a:pt x="328" y="240"/>
                  </a:lnTo>
                  <a:lnTo>
                    <a:pt x="328" y="232"/>
                  </a:lnTo>
                  <a:lnTo>
                    <a:pt x="320" y="232"/>
                  </a:lnTo>
                  <a:lnTo>
                    <a:pt x="304" y="208"/>
                  </a:lnTo>
                  <a:lnTo>
                    <a:pt x="288" y="208"/>
                  </a:lnTo>
                  <a:lnTo>
                    <a:pt x="272" y="216"/>
                  </a:lnTo>
                  <a:lnTo>
                    <a:pt x="272" y="208"/>
                  </a:lnTo>
                  <a:lnTo>
                    <a:pt x="264" y="208"/>
                  </a:lnTo>
                  <a:lnTo>
                    <a:pt x="256" y="224"/>
                  </a:lnTo>
                  <a:lnTo>
                    <a:pt x="256" y="200"/>
                  </a:lnTo>
                  <a:lnTo>
                    <a:pt x="256" y="208"/>
                  </a:lnTo>
                  <a:lnTo>
                    <a:pt x="248" y="208"/>
                  </a:lnTo>
                  <a:lnTo>
                    <a:pt x="248" y="200"/>
                  </a:lnTo>
                  <a:lnTo>
                    <a:pt x="248" y="192"/>
                  </a:lnTo>
                  <a:lnTo>
                    <a:pt x="256" y="192"/>
                  </a:lnTo>
                  <a:lnTo>
                    <a:pt x="256" y="200"/>
                  </a:lnTo>
                  <a:lnTo>
                    <a:pt x="264" y="192"/>
                  </a:lnTo>
                  <a:lnTo>
                    <a:pt x="264" y="184"/>
                  </a:lnTo>
                  <a:lnTo>
                    <a:pt x="272" y="184"/>
                  </a:lnTo>
                  <a:lnTo>
                    <a:pt x="288" y="168"/>
                  </a:lnTo>
                  <a:lnTo>
                    <a:pt x="288" y="160"/>
                  </a:lnTo>
                  <a:lnTo>
                    <a:pt x="296" y="160"/>
                  </a:lnTo>
                  <a:lnTo>
                    <a:pt x="304" y="152"/>
                  </a:lnTo>
                  <a:lnTo>
                    <a:pt x="296" y="152"/>
                  </a:lnTo>
                  <a:lnTo>
                    <a:pt x="272" y="152"/>
                  </a:lnTo>
                  <a:lnTo>
                    <a:pt x="248" y="168"/>
                  </a:lnTo>
                  <a:lnTo>
                    <a:pt x="240" y="176"/>
                  </a:lnTo>
                  <a:lnTo>
                    <a:pt x="232" y="176"/>
                  </a:lnTo>
                  <a:lnTo>
                    <a:pt x="216" y="208"/>
                  </a:lnTo>
                  <a:lnTo>
                    <a:pt x="200" y="216"/>
                  </a:lnTo>
                  <a:lnTo>
                    <a:pt x="192" y="224"/>
                  </a:lnTo>
                  <a:lnTo>
                    <a:pt x="184" y="224"/>
                  </a:lnTo>
                  <a:lnTo>
                    <a:pt x="176" y="224"/>
                  </a:lnTo>
                  <a:lnTo>
                    <a:pt x="160" y="232"/>
                  </a:lnTo>
                  <a:lnTo>
                    <a:pt x="152" y="240"/>
                  </a:lnTo>
                  <a:lnTo>
                    <a:pt x="128" y="248"/>
                  </a:lnTo>
                  <a:lnTo>
                    <a:pt x="120" y="256"/>
                  </a:lnTo>
                  <a:lnTo>
                    <a:pt x="104" y="248"/>
                  </a:lnTo>
                  <a:lnTo>
                    <a:pt x="96" y="248"/>
                  </a:lnTo>
                  <a:lnTo>
                    <a:pt x="88" y="256"/>
                  </a:lnTo>
                  <a:lnTo>
                    <a:pt x="88" y="248"/>
                  </a:lnTo>
                  <a:lnTo>
                    <a:pt x="88" y="240"/>
                  </a:lnTo>
                  <a:lnTo>
                    <a:pt x="88" y="232"/>
                  </a:lnTo>
                  <a:lnTo>
                    <a:pt x="96" y="224"/>
                  </a:lnTo>
                  <a:lnTo>
                    <a:pt x="88" y="216"/>
                  </a:lnTo>
                  <a:lnTo>
                    <a:pt x="80" y="224"/>
                  </a:lnTo>
                  <a:lnTo>
                    <a:pt x="56" y="232"/>
                  </a:lnTo>
                  <a:lnTo>
                    <a:pt x="48" y="240"/>
                  </a:lnTo>
                  <a:lnTo>
                    <a:pt x="40" y="240"/>
                  </a:lnTo>
                  <a:lnTo>
                    <a:pt x="32" y="240"/>
                  </a:lnTo>
                  <a:lnTo>
                    <a:pt x="24" y="248"/>
                  </a:lnTo>
                  <a:lnTo>
                    <a:pt x="16" y="248"/>
                  </a:lnTo>
                  <a:lnTo>
                    <a:pt x="8" y="248"/>
                  </a:lnTo>
                  <a:lnTo>
                    <a:pt x="0" y="240"/>
                  </a:lnTo>
                  <a:lnTo>
                    <a:pt x="24" y="216"/>
                  </a:lnTo>
                  <a:lnTo>
                    <a:pt x="64" y="176"/>
                  </a:lnTo>
                  <a:lnTo>
                    <a:pt x="72" y="160"/>
                  </a:lnTo>
                  <a:lnTo>
                    <a:pt x="104" y="136"/>
                  </a:lnTo>
                  <a:lnTo>
                    <a:pt x="136" y="136"/>
                  </a:lnTo>
                  <a:lnTo>
                    <a:pt x="160" y="120"/>
                  </a:lnTo>
                  <a:lnTo>
                    <a:pt x="168" y="104"/>
                  </a:lnTo>
                  <a:lnTo>
                    <a:pt x="176" y="104"/>
                  </a:lnTo>
                  <a:lnTo>
                    <a:pt x="184" y="96"/>
                  </a:lnTo>
                  <a:lnTo>
                    <a:pt x="192" y="72"/>
                  </a:lnTo>
                  <a:lnTo>
                    <a:pt x="192" y="64"/>
                  </a:lnTo>
                  <a:lnTo>
                    <a:pt x="200" y="56"/>
                  </a:lnTo>
                  <a:lnTo>
                    <a:pt x="216" y="56"/>
                  </a:lnTo>
                  <a:lnTo>
                    <a:pt x="224" y="48"/>
                  </a:lnTo>
                  <a:lnTo>
                    <a:pt x="216" y="56"/>
                  </a:lnTo>
                  <a:lnTo>
                    <a:pt x="216" y="72"/>
                  </a:lnTo>
                  <a:lnTo>
                    <a:pt x="224" y="72"/>
                  </a:lnTo>
                  <a:lnTo>
                    <a:pt x="232" y="40"/>
                  </a:lnTo>
                  <a:lnTo>
                    <a:pt x="240" y="32"/>
                  </a:lnTo>
                  <a:lnTo>
                    <a:pt x="240" y="24"/>
                  </a:lnTo>
                  <a:lnTo>
                    <a:pt x="248" y="32"/>
                  </a:lnTo>
                  <a:lnTo>
                    <a:pt x="240" y="48"/>
                  </a:lnTo>
                  <a:lnTo>
                    <a:pt x="240" y="56"/>
                  </a:lnTo>
                  <a:lnTo>
                    <a:pt x="248" y="48"/>
                  </a:lnTo>
                  <a:lnTo>
                    <a:pt x="256" y="32"/>
                  </a:lnTo>
                  <a:lnTo>
                    <a:pt x="264" y="32"/>
                  </a:lnTo>
                  <a:lnTo>
                    <a:pt x="248" y="8"/>
                  </a:lnTo>
                  <a:lnTo>
                    <a:pt x="256" y="0"/>
                  </a:lnTo>
                  <a:lnTo>
                    <a:pt x="264" y="0"/>
                  </a:lnTo>
                  <a:lnTo>
                    <a:pt x="280" y="8"/>
                  </a:lnTo>
                  <a:lnTo>
                    <a:pt x="312" y="16"/>
                  </a:lnTo>
                  <a:lnTo>
                    <a:pt x="336" y="16"/>
                  </a:lnTo>
                  <a:lnTo>
                    <a:pt x="352" y="16"/>
                  </a:lnTo>
                  <a:lnTo>
                    <a:pt x="352" y="8"/>
                  </a:lnTo>
                  <a:lnTo>
                    <a:pt x="368" y="16"/>
                  </a:lnTo>
                  <a:lnTo>
                    <a:pt x="376" y="16"/>
                  </a:lnTo>
                  <a:lnTo>
                    <a:pt x="384" y="24"/>
                  </a:lnTo>
                  <a:lnTo>
                    <a:pt x="392" y="64"/>
                  </a:lnTo>
                  <a:lnTo>
                    <a:pt x="424" y="88"/>
                  </a:lnTo>
                  <a:lnTo>
                    <a:pt x="448" y="88"/>
                  </a:lnTo>
                  <a:lnTo>
                    <a:pt x="456" y="88"/>
                  </a:lnTo>
                  <a:lnTo>
                    <a:pt x="472" y="80"/>
                  </a:lnTo>
                  <a:lnTo>
                    <a:pt x="480" y="80"/>
                  </a:lnTo>
                  <a:lnTo>
                    <a:pt x="488" y="80"/>
                  </a:lnTo>
                  <a:lnTo>
                    <a:pt x="488" y="104"/>
                  </a:lnTo>
                  <a:lnTo>
                    <a:pt x="488" y="120"/>
                  </a:lnTo>
                  <a:lnTo>
                    <a:pt x="488" y="128"/>
                  </a:lnTo>
                  <a:lnTo>
                    <a:pt x="504" y="136"/>
                  </a:lnTo>
                  <a:lnTo>
                    <a:pt x="512" y="144"/>
                  </a:lnTo>
                  <a:lnTo>
                    <a:pt x="512" y="152"/>
                  </a:lnTo>
                  <a:lnTo>
                    <a:pt x="504" y="168"/>
                  </a:lnTo>
                  <a:lnTo>
                    <a:pt x="504" y="184"/>
                  </a:lnTo>
                  <a:lnTo>
                    <a:pt x="520" y="184"/>
                  </a:lnTo>
                  <a:lnTo>
                    <a:pt x="528" y="184"/>
                  </a:lnTo>
                  <a:lnTo>
                    <a:pt x="536" y="184"/>
                  </a:lnTo>
                  <a:lnTo>
                    <a:pt x="528" y="192"/>
                  </a:lnTo>
                  <a:lnTo>
                    <a:pt x="536" y="200"/>
                  </a:lnTo>
                  <a:lnTo>
                    <a:pt x="536" y="208"/>
                  </a:lnTo>
                  <a:lnTo>
                    <a:pt x="528" y="216"/>
                  </a:lnTo>
                  <a:lnTo>
                    <a:pt x="528" y="224"/>
                  </a:lnTo>
                  <a:lnTo>
                    <a:pt x="536" y="224"/>
                  </a:lnTo>
                  <a:lnTo>
                    <a:pt x="552" y="216"/>
                  </a:lnTo>
                  <a:lnTo>
                    <a:pt x="536" y="232"/>
                  </a:lnTo>
                  <a:close/>
                </a:path>
              </a:pathLst>
            </a:custGeom>
            <a:solidFill>
              <a:srgbClr val="C2CEF4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0" name="Freeform 65"/>
            <p:cNvSpPr>
              <a:spLocks/>
            </p:cNvSpPr>
            <p:nvPr/>
          </p:nvSpPr>
          <p:spPr bwMode="auto">
            <a:xfrm>
              <a:off x="3580" y="1240"/>
              <a:ext cx="216" cy="472"/>
            </a:xfrm>
            <a:custGeom>
              <a:avLst/>
              <a:gdLst>
                <a:gd name="T0" fmla="*/ 216 w 216"/>
                <a:gd name="T1" fmla="*/ 32 h 472"/>
                <a:gd name="T2" fmla="*/ 208 w 216"/>
                <a:gd name="T3" fmla="*/ 40 h 472"/>
                <a:gd name="T4" fmla="*/ 200 w 216"/>
                <a:gd name="T5" fmla="*/ 56 h 472"/>
                <a:gd name="T6" fmla="*/ 208 w 216"/>
                <a:gd name="T7" fmla="*/ 64 h 472"/>
                <a:gd name="T8" fmla="*/ 200 w 216"/>
                <a:gd name="T9" fmla="*/ 72 h 472"/>
                <a:gd name="T10" fmla="*/ 184 w 216"/>
                <a:gd name="T11" fmla="*/ 120 h 472"/>
                <a:gd name="T12" fmla="*/ 176 w 216"/>
                <a:gd name="T13" fmla="*/ 136 h 472"/>
                <a:gd name="T14" fmla="*/ 168 w 216"/>
                <a:gd name="T15" fmla="*/ 136 h 472"/>
                <a:gd name="T16" fmla="*/ 168 w 216"/>
                <a:gd name="T17" fmla="*/ 104 h 472"/>
                <a:gd name="T18" fmla="*/ 168 w 216"/>
                <a:gd name="T19" fmla="*/ 96 h 472"/>
                <a:gd name="T20" fmla="*/ 152 w 216"/>
                <a:gd name="T21" fmla="*/ 120 h 472"/>
                <a:gd name="T22" fmla="*/ 144 w 216"/>
                <a:gd name="T23" fmla="*/ 120 h 472"/>
                <a:gd name="T24" fmla="*/ 136 w 216"/>
                <a:gd name="T25" fmla="*/ 128 h 472"/>
                <a:gd name="T26" fmla="*/ 128 w 216"/>
                <a:gd name="T27" fmla="*/ 144 h 472"/>
                <a:gd name="T28" fmla="*/ 128 w 216"/>
                <a:gd name="T29" fmla="*/ 160 h 472"/>
                <a:gd name="T30" fmla="*/ 112 w 216"/>
                <a:gd name="T31" fmla="*/ 216 h 472"/>
                <a:gd name="T32" fmla="*/ 120 w 216"/>
                <a:gd name="T33" fmla="*/ 240 h 472"/>
                <a:gd name="T34" fmla="*/ 112 w 216"/>
                <a:gd name="T35" fmla="*/ 256 h 472"/>
                <a:gd name="T36" fmla="*/ 152 w 216"/>
                <a:gd name="T37" fmla="*/ 328 h 472"/>
                <a:gd name="T38" fmla="*/ 136 w 216"/>
                <a:gd name="T39" fmla="*/ 408 h 472"/>
                <a:gd name="T40" fmla="*/ 128 w 216"/>
                <a:gd name="T41" fmla="*/ 432 h 472"/>
                <a:gd name="T42" fmla="*/ 80 w 216"/>
                <a:gd name="T43" fmla="*/ 472 h 472"/>
                <a:gd name="T44" fmla="*/ 64 w 216"/>
                <a:gd name="T45" fmla="*/ 456 h 472"/>
                <a:gd name="T46" fmla="*/ 48 w 216"/>
                <a:gd name="T47" fmla="*/ 440 h 472"/>
                <a:gd name="T48" fmla="*/ 48 w 216"/>
                <a:gd name="T49" fmla="*/ 424 h 472"/>
                <a:gd name="T50" fmla="*/ 32 w 216"/>
                <a:gd name="T51" fmla="*/ 392 h 472"/>
                <a:gd name="T52" fmla="*/ 32 w 216"/>
                <a:gd name="T53" fmla="*/ 360 h 472"/>
                <a:gd name="T54" fmla="*/ 24 w 216"/>
                <a:gd name="T55" fmla="*/ 344 h 472"/>
                <a:gd name="T56" fmla="*/ 32 w 216"/>
                <a:gd name="T57" fmla="*/ 272 h 472"/>
                <a:gd name="T58" fmla="*/ 32 w 216"/>
                <a:gd name="T59" fmla="*/ 248 h 472"/>
                <a:gd name="T60" fmla="*/ 40 w 216"/>
                <a:gd name="T61" fmla="*/ 208 h 472"/>
                <a:gd name="T62" fmla="*/ 40 w 216"/>
                <a:gd name="T63" fmla="*/ 176 h 472"/>
                <a:gd name="T64" fmla="*/ 56 w 216"/>
                <a:gd name="T65" fmla="*/ 136 h 472"/>
                <a:gd name="T66" fmla="*/ 64 w 216"/>
                <a:gd name="T67" fmla="*/ 112 h 472"/>
                <a:gd name="T68" fmla="*/ 64 w 216"/>
                <a:gd name="T69" fmla="*/ 96 h 472"/>
                <a:gd name="T70" fmla="*/ 64 w 216"/>
                <a:gd name="T71" fmla="*/ 96 h 472"/>
                <a:gd name="T72" fmla="*/ 40 w 216"/>
                <a:gd name="T73" fmla="*/ 136 h 472"/>
                <a:gd name="T74" fmla="*/ 24 w 216"/>
                <a:gd name="T75" fmla="*/ 136 h 472"/>
                <a:gd name="T76" fmla="*/ 8 w 216"/>
                <a:gd name="T77" fmla="*/ 176 h 472"/>
                <a:gd name="T78" fmla="*/ 0 w 216"/>
                <a:gd name="T79" fmla="*/ 160 h 472"/>
                <a:gd name="T80" fmla="*/ 8 w 216"/>
                <a:gd name="T81" fmla="*/ 136 h 472"/>
                <a:gd name="T82" fmla="*/ 24 w 216"/>
                <a:gd name="T83" fmla="*/ 120 h 472"/>
                <a:gd name="T84" fmla="*/ 32 w 216"/>
                <a:gd name="T85" fmla="*/ 104 h 472"/>
                <a:gd name="T86" fmla="*/ 32 w 216"/>
                <a:gd name="T87" fmla="*/ 104 h 472"/>
                <a:gd name="T88" fmla="*/ 56 w 216"/>
                <a:gd name="T89" fmla="*/ 56 h 472"/>
                <a:gd name="T90" fmla="*/ 64 w 216"/>
                <a:gd name="T91" fmla="*/ 32 h 472"/>
                <a:gd name="T92" fmla="*/ 64 w 216"/>
                <a:gd name="T93" fmla="*/ 48 h 472"/>
                <a:gd name="T94" fmla="*/ 80 w 216"/>
                <a:gd name="T95" fmla="*/ 40 h 472"/>
                <a:gd name="T96" fmla="*/ 80 w 216"/>
                <a:gd name="T97" fmla="*/ 40 h 472"/>
                <a:gd name="T98" fmla="*/ 88 w 216"/>
                <a:gd name="T99" fmla="*/ 32 h 472"/>
                <a:gd name="T100" fmla="*/ 88 w 216"/>
                <a:gd name="T101" fmla="*/ 40 h 472"/>
                <a:gd name="T102" fmla="*/ 88 w 216"/>
                <a:gd name="T103" fmla="*/ 56 h 472"/>
                <a:gd name="T104" fmla="*/ 104 w 216"/>
                <a:gd name="T105" fmla="*/ 40 h 472"/>
                <a:gd name="T106" fmla="*/ 104 w 216"/>
                <a:gd name="T107" fmla="*/ 32 h 472"/>
                <a:gd name="T108" fmla="*/ 120 w 216"/>
                <a:gd name="T109" fmla="*/ 16 h 472"/>
                <a:gd name="T110" fmla="*/ 136 w 216"/>
                <a:gd name="T111" fmla="*/ 16 h 472"/>
                <a:gd name="T112" fmla="*/ 152 w 216"/>
                <a:gd name="T113" fmla="*/ 16 h 472"/>
                <a:gd name="T114" fmla="*/ 192 w 216"/>
                <a:gd name="T115" fmla="*/ 0 h 472"/>
                <a:gd name="T116" fmla="*/ 208 w 216"/>
                <a:gd name="T117" fmla="*/ 16 h 4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6"/>
                <a:gd name="T178" fmla="*/ 0 h 472"/>
                <a:gd name="T179" fmla="*/ 216 w 216"/>
                <a:gd name="T180" fmla="*/ 472 h 4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6" h="472">
                  <a:moveTo>
                    <a:pt x="216" y="24"/>
                  </a:moveTo>
                  <a:lnTo>
                    <a:pt x="216" y="32"/>
                  </a:lnTo>
                  <a:lnTo>
                    <a:pt x="208" y="32"/>
                  </a:lnTo>
                  <a:lnTo>
                    <a:pt x="208" y="40"/>
                  </a:lnTo>
                  <a:lnTo>
                    <a:pt x="200" y="40"/>
                  </a:lnTo>
                  <a:lnTo>
                    <a:pt x="200" y="56"/>
                  </a:lnTo>
                  <a:lnTo>
                    <a:pt x="208" y="64"/>
                  </a:lnTo>
                  <a:lnTo>
                    <a:pt x="208" y="72"/>
                  </a:lnTo>
                  <a:lnTo>
                    <a:pt x="200" y="72"/>
                  </a:lnTo>
                  <a:lnTo>
                    <a:pt x="184" y="80"/>
                  </a:lnTo>
                  <a:lnTo>
                    <a:pt x="184" y="96"/>
                  </a:lnTo>
                  <a:lnTo>
                    <a:pt x="184" y="120"/>
                  </a:lnTo>
                  <a:lnTo>
                    <a:pt x="184" y="128"/>
                  </a:lnTo>
                  <a:lnTo>
                    <a:pt x="176" y="136"/>
                  </a:lnTo>
                  <a:lnTo>
                    <a:pt x="168" y="136"/>
                  </a:lnTo>
                  <a:lnTo>
                    <a:pt x="168" y="128"/>
                  </a:lnTo>
                  <a:lnTo>
                    <a:pt x="168" y="104"/>
                  </a:lnTo>
                  <a:lnTo>
                    <a:pt x="168" y="96"/>
                  </a:lnTo>
                  <a:lnTo>
                    <a:pt x="160" y="104"/>
                  </a:lnTo>
                  <a:lnTo>
                    <a:pt x="152" y="120"/>
                  </a:lnTo>
                  <a:lnTo>
                    <a:pt x="144" y="120"/>
                  </a:lnTo>
                  <a:lnTo>
                    <a:pt x="136" y="128"/>
                  </a:lnTo>
                  <a:lnTo>
                    <a:pt x="136" y="144"/>
                  </a:lnTo>
                  <a:lnTo>
                    <a:pt x="128" y="144"/>
                  </a:lnTo>
                  <a:lnTo>
                    <a:pt x="128" y="152"/>
                  </a:lnTo>
                  <a:lnTo>
                    <a:pt x="128" y="160"/>
                  </a:lnTo>
                  <a:lnTo>
                    <a:pt x="128" y="176"/>
                  </a:lnTo>
                  <a:lnTo>
                    <a:pt x="120" y="208"/>
                  </a:lnTo>
                  <a:lnTo>
                    <a:pt x="112" y="216"/>
                  </a:lnTo>
                  <a:lnTo>
                    <a:pt x="120" y="232"/>
                  </a:lnTo>
                  <a:lnTo>
                    <a:pt x="120" y="240"/>
                  </a:lnTo>
                  <a:lnTo>
                    <a:pt x="120" y="248"/>
                  </a:lnTo>
                  <a:lnTo>
                    <a:pt x="112" y="248"/>
                  </a:lnTo>
                  <a:lnTo>
                    <a:pt x="112" y="256"/>
                  </a:lnTo>
                  <a:lnTo>
                    <a:pt x="128" y="296"/>
                  </a:lnTo>
                  <a:lnTo>
                    <a:pt x="144" y="304"/>
                  </a:lnTo>
                  <a:lnTo>
                    <a:pt x="152" y="328"/>
                  </a:lnTo>
                  <a:lnTo>
                    <a:pt x="152" y="368"/>
                  </a:lnTo>
                  <a:lnTo>
                    <a:pt x="144" y="392"/>
                  </a:lnTo>
                  <a:lnTo>
                    <a:pt x="136" y="408"/>
                  </a:lnTo>
                  <a:lnTo>
                    <a:pt x="128" y="424"/>
                  </a:lnTo>
                  <a:lnTo>
                    <a:pt x="128" y="432"/>
                  </a:lnTo>
                  <a:lnTo>
                    <a:pt x="120" y="448"/>
                  </a:lnTo>
                  <a:lnTo>
                    <a:pt x="104" y="456"/>
                  </a:lnTo>
                  <a:lnTo>
                    <a:pt x="80" y="472"/>
                  </a:lnTo>
                  <a:lnTo>
                    <a:pt x="72" y="472"/>
                  </a:lnTo>
                  <a:lnTo>
                    <a:pt x="64" y="464"/>
                  </a:lnTo>
                  <a:lnTo>
                    <a:pt x="64" y="456"/>
                  </a:lnTo>
                  <a:lnTo>
                    <a:pt x="56" y="456"/>
                  </a:lnTo>
                  <a:lnTo>
                    <a:pt x="48" y="440"/>
                  </a:lnTo>
                  <a:lnTo>
                    <a:pt x="48" y="432"/>
                  </a:lnTo>
                  <a:lnTo>
                    <a:pt x="48" y="424"/>
                  </a:lnTo>
                  <a:lnTo>
                    <a:pt x="32" y="416"/>
                  </a:lnTo>
                  <a:lnTo>
                    <a:pt x="32" y="400"/>
                  </a:lnTo>
                  <a:lnTo>
                    <a:pt x="32" y="392"/>
                  </a:lnTo>
                  <a:lnTo>
                    <a:pt x="32" y="384"/>
                  </a:lnTo>
                  <a:lnTo>
                    <a:pt x="32" y="376"/>
                  </a:lnTo>
                  <a:lnTo>
                    <a:pt x="32" y="360"/>
                  </a:lnTo>
                  <a:lnTo>
                    <a:pt x="32" y="352"/>
                  </a:lnTo>
                  <a:lnTo>
                    <a:pt x="24" y="344"/>
                  </a:lnTo>
                  <a:lnTo>
                    <a:pt x="24" y="328"/>
                  </a:lnTo>
                  <a:lnTo>
                    <a:pt x="24" y="288"/>
                  </a:lnTo>
                  <a:lnTo>
                    <a:pt x="32" y="272"/>
                  </a:lnTo>
                  <a:lnTo>
                    <a:pt x="32" y="264"/>
                  </a:lnTo>
                  <a:lnTo>
                    <a:pt x="32" y="248"/>
                  </a:lnTo>
                  <a:lnTo>
                    <a:pt x="24" y="232"/>
                  </a:lnTo>
                  <a:lnTo>
                    <a:pt x="32" y="216"/>
                  </a:lnTo>
                  <a:lnTo>
                    <a:pt x="40" y="208"/>
                  </a:lnTo>
                  <a:lnTo>
                    <a:pt x="40" y="200"/>
                  </a:lnTo>
                  <a:lnTo>
                    <a:pt x="40" y="176"/>
                  </a:lnTo>
                  <a:lnTo>
                    <a:pt x="48" y="152"/>
                  </a:lnTo>
                  <a:lnTo>
                    <a:pt x="56" y="136"/>
                  </a:lnTo>
                  <a:lnTo>
                    <a:pt x="56" y="128"/>
                  </a:lnTo>
                  <a:lnTo>
                    <a:pt x="64" y="120"/>
                  </a:lnTo>
                  <a:lnTo>
                    <a:pt x="64" y="112"/>
                  </a:lnTo>
                  <a:lnTo>
                    <a:pt x="64" y="104"/>
                  </a:lnTo>
                  <a:lnTo>
                    <a:pt x="64" y="96"/>
                  </a:lnTo>
                  <a:lnTo>
                    <a:pt x="48" y="104"/>
                  </a:lnTo>
                  <a:lnTo>
                    <a:pt x="40" y="120"/>
                  </a:lnTo>
                  <a:lnTo>
                    <a:pt x="40" y="136"/>
                  </a:lnTo>
                  <a:lnTo>
                    <a:pt x="48" y="136"/>
                  </a:lnTo>
                  <a:lnTo>
                    <a:pt x="40" y="136"/>
                  </a:lnTo>
                  <a:lnTo>
                    <a:pt x="24" y="136"/>
                  </a:lnTo>
                  <a:lnTo>
                    <a:pt x="24" y="152"/>
                  </a:lnTo>
                  <a:lnTo>
                    <a:pt x="16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8" y="152"/>
                  </a:lnTo>
                  <a:lnTo>
                    <a:pt x="8" y="144"/>
                  </a:lnTo>
                  <a:lnTo>
                    <a:pt x="8" y="136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48" y="72"/>
                  </a:lnTo>
                  <a:lnTo>
                    <a:pt x="56" y="56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64" y="40"/>
                  </a:lnTo>
                  <a:lnTo>
                    <a:pt x="64" y="48"/>
                  </a:lnTo>
                  <a:lnTo>
                    <a:pt x="64" y="56"/>
                  </a:lnTo>
                  <a:lnTo>
                    <a:pt x="80" y="40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88" y="40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04" y="32"/>
                  </a:lnTo>
                  <a:lnTo>
                    <a:pt x="104" y="24"/>
                  </a:lnTo>
                  <a:lnTo>
                    <a:pt x="112" y="16"/>
                  </a:lnTo>
                  <a:lnTo>
                    <a:pt x="120" y="16"/>
                  </a:lnTo>
                  <a:lnTo>
                    <a:pt x="136" y="16"/>
                  </a:lnTo>
                  <a:lnTo>
                    <a:pt x="152" y="16"/>
                  </a:lnTo>
                  <a:lnTo>
                    <a:pt x="160" y="0"/>
                  </a:lnTo>
                  <a:lnTo>
                    <a:pt x="192" y="0"/>
                  </a:lnTo>
                  <a:lnTo>
                    <a:pt x="200" y="8"/>
                  </a:lnTo>
                  <a:lnTo>
                    <a:pt x="208" y="16"/>
                  </a:lnTo>
                  <a:lnTo>
                    <a:pt x="216" y="24"/>
                  </a:lnTo>
                  <a:close/>
                </a:path>
              </a:pathLst>
            </a:custGeom>
            <a:solidFill>
              <a:srgbClr val="C2CEF4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1" name="Freeform 66"/>
            <p:cNvSpPr>
              <a:spLocks/>
            </p:cNvSpPr>
            <p:nvPr/>
          </p:nvSpPr>
          <p:spPr bwMode="auto">
            <a:xfrm>
              <a:off x="3940" y="1304"/>
              <a:ext cx="504" cy="384"/>
            </a:xfrm>
            <a:custGeom>
              <a:avLst/>
              <a:gdLst>
                <a:gd name="T0" fmla="*/ 56 w 504"/>
                <a:gd name="T1" fmla="*/ 272 h 384"/>
                <a:gd name="T2" fmla="*/ 48 w 504"/>
                <a:gd name="T3" fmla="*/ 296 h 384"/>
                <a:gd name="T4" fmla="*/ 24 w 504"/>
                <a:gd name="T5" fmla="*/ 320 h 384"/>
                <a:gd name="T6" fmla="*/ 32 w 504"/>
                <a:gd name="T7" fmla="*/ 328 h 384"/>
                <a:gd name="T8" fmla="*/ 48 w 504"/>
                <a:gd name="T9" fmla="*/ 328 h 384"/>
                <a:gd name="T10" fmla="*/ 72 w 504"/>
                <a:gd name="T11" fmla="*/ 328 h 384"/>
                <a:gd name="T12" fmla="*/ 112 w 504"/>
                <a:gd name="T13" fmla="*/ 288 h 384"/>
                <a:gd name="T14" fmla="*/ 152 w 504"/>
                <a:gd name="T15" fmla="*/ 240 h 384"/>
                <a:gd name="T16" fmla="*/ 200 w 504"/>
                <a:gd name="T17" fmla="*/ 248 h 384"/>
                <a:gd name="T18" fmla="*/ 216 w 504"/>
                <a:gd name="T19" fmla="*/ 232 h 384"/>
                <a:gd name="T20" fmla="*/ 256 w 504"/>
                <a:gd name="T21" fmla="*/ 208 h 384"/>
                <a:gd name="T22" fmla="*/ 312 w 504"/>
                <a:gd name="T23" fmla="*/ 192 h 384"/>
                <a:gd name="T24" fmla="*/ 296 w 504"/>
                <a:gd name="T25" fmla="*/ 160 h 384"/>
                <a:gd name="T26" fmla="*/ 288 w 504"/>
                <a:gd name="T27" fmla="*/ 168 h 384"/>
                <a:gd name="T28" fmla="*/ 248 w 504"/>
                <a:gd name="T29" fmla="*/ 160 h 384"/>
                <a:gd name="T30" fmla="*/ 264 w 504"/>
                <a:gd name="T31" fmla="*/ 128 h 384"/>
                <a:gd name="T32" fmla="*/ 320 w 504"/>
                <a:gd name="T33" fmla="*/ 88 h 384"/>
                <a:gd name="T34" fmla="*/ 400 w 504"/>
                <a:gd name="T35" fmla="*/ 64 h 384"/>
                <a:gd name="T36" fmla="*/ 416 w 504"/>
                <a:gd name="T37" fmla="*/ 64 h 384"/>
                <a:gd name="T38" fmla="*/ 432 w 504"/>
                <a:gd name="T39" fmla="*/ 72 h 384"/>
                <a:gd name="T40" fmla="*/ 440 w 504"/>
                <a:gd name="T41" fmla="*/ 48 h 384"/>
                <a:gd name="T42" fmla="*/ 424 w 504"/>
                <a:gd name="T43" fmla="*/ 56 h 384"/>
                <a:gd name="T44" fmla="*/ 416 w 504"/>
                <a:gd name="T45" fmla="*/ 48 h 384"/>
                <a:gd name="T46" fmla="*/ 400 w 504"/>
                <a:gd name="T47" fmla="*/ 48 h 384"/>
                <a:gd name="T48" fmla="*/ 432 w 504"/>
                <a:gd name="T49" fmla="*/ 32 h 384"/>
                <a:gd name="T50" fmla="*/ 448 w 504"/>
                <a:gd name="T51" fmla="*/ 32 h 384"/>
                <a:gd name="T52" fmla="*/ 488 w 504"/>
                <a:gd name="T53" fmla="*/ 8 h 384"/>
                <a:gd name="T54" fmla="*/ 504 w 504"/>
                <a:gd name="T55" fmla="*/ 8 h 384"/>
                <a:gd name="T56" fmla="*/ 480 w 504"/>
                <a:gd name="T57" fmla="*/ 32 h 384"/>
                <a:gd name="T58" fmla="*/ 496 w 504"/>
                <a:gd name="T59" fmla="*/ 40 h 384"/>
                <a:gd name="T60" fmla="*/ 496 w 504"/>
                <a:gd name="T61" fmla="*/ 56 h 384"/>
                <a:gd name="T62" fmla="*/ 496 w 504"/>
                <a:gd name="T63" fmla="*/ 64 h 384"/>
                <a:gd name="T64" fmla="*/ 496 w 504"/>
                <a:gd name="T65" fmla="*/ 88 h 384"/>
                <a:gd name="T66" fmla="*/ 464 w 504"/>
                <a:gd name="T67" fmla="*/ 120 h 384"/>
                <a:gd name="T68" fmla="*/ 440 w 504"/>
                <a:gd name="T69" fmla="*/ 128 h 384"/>
                <a:gd name="T70" fmla="*/ 416 w 504"/>
                <a:gd name="T71" fmla="*/ 136 h 384"/>
                <a:gd name="T72" fmla="*/ 400 w 504"/>
                <a:gd name="T73" fmla="*/ 136 h 384"/>
                <a:gd name="T74" fmla="*/ 344 w 504"/>
                <a:gd name="T75" fmla="*/ 128 h 384"/>
                <a:gd name="T76" fmla="*/ 304 w 504"/>
                <a:gd name="T77" fmla="*/ 160 h 384"/>
                <a:gd name="T78" fmla="*/ 320 w 504"/>
                <a:gd name="T79" fmla="*/ 184 h 384"/>
                <a:gd name="T80" fmla="*/ 320 w 504"/>
                <a:gd name="T81" fmla="*/ 200 h 384"/>
                <a:gd name="T82" fmla="*/ 312 w 504"/>
                <a:gd name="T83" fmla="*/ 216 h 384"/>
                <a:gd name="T84" fmla="*/ 296 w 504"/>
                <a:gd name="T85" fmla="*/ 240 h 384"/>
                <a:gd name="T86" fmla="*/ 288 w 504"/>
                <a:gd name="T87" fmla="*/ 248 h 384"/>
                <a:gd name="T88" fmla="*/ 232 w 504"/>
                <a:gd name="T89" fmla="*/ 296 h 384"/>
                <a:gd name="T90" fmla="*/ 184 w 504"/>
                <a:gd name="T91" fmla="*/ 312 h 384"/>
                <a:gd name="T92" fmla="*/ 128 w 504"/>
                <a:gd name="T93" fmla="*/ 368 h 384"/>
                <a:gd name="T94" fmla="*/ 104 w 504"/>
                <a:gd name="T95" fmla="*/ 368 h 384"/>
                <a:gd name="T96" fmla="*/ 72 w 504"/>
                <a:gd name="T97" fmla="*/ 384 h 384"/>
                <a:gd name="T98" fmla="*/ 48 w 504"/>
                <a:gd name="T99" fmla="*/ 384 h 384"/>
                <a:gd name="T100" fmla="*/ 48 w 504"/>
                <a:gd name="T101" fmla="*/ 376 h 384"/>
                <a:gd name="T102" fmla="*/ 56 w 504"/>
                <a:gd name="T103" fmla="*/ 368 h 384"/>
                <a:gd name="T104" fmla="*/ 40 w 504"/>
                <a:gd name="T105" fmla="*/ 376 h 384"/>
                <a:gd name="T106" fmla="*/ 8 w 504"/>
                <a:gd name="T107" fmla="*/ 360 h 384"/>
                <a:gd name="T108" fmla="*/ 0 w 504"/>
                <a:gd name="T109" fmla="*/ 368 h 384"/>
                <a:gd name="T110" fmla="*/ 0 w 504"/>
                <a:gd name="T111" fmla="*/ 352 h 384"/>
                <a:gd name="T112" fmla="*/ 16 w 504"/>
                <a:gd name="T113" fmla="*/ 328 h 384"/>
                <a:gd name="T114" fmla="*/ 24 w 504"/>
                <a:gd name="T115" fmla="*/ 296 h 384"/>
                <a:gd name="T116" fmla="*/ 40 w 504"/>
                <a:gd name="T117" fmla="*/ 288 h 384"/>
                <a:gd name="T118" fmla="*/ 40 w 504"/>
                <a:gd name="T119" fmla="*/ 272 h 384"/>
                <a:gd name="T120" fmla="*/ 48 w 504"/>
                <a:gd name="T121" fmla="*/ 256 h 384"/>
                <a:gd name="T122" fmla="*/ 56 w 504"/>
                <a:gd name="T123" fmla="*/ 264 h 384"/>
                <a:gd name="T124" fmla="*/ 56 w 504"/>
                <a:gd name="T125" fmla="*/ 256 h 3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04"/>
                <a:gd name="T190" fmla="*/ 0 h 384"/>
                <a:gd name="T191" fmla="*/ 504 w 504"/>
                <a:gd name="T192" fmla="*/ 384 h 38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04" h="384">
                  <a:moveTo>
                    <a:pt x="64" y="256"/>
                  </a:moveTo>
                  <a:lnTo>
                    <a:pt x="56" y="264"/>
                  </a:lnTo>
                  <a:lnTo>
                    <a:pt x="56" y="272"/>
                  </a:lnTo>
                  <a:lnTo>
                    <a:pt x="72" y="272"/>
                  </a:lnTo>
                  <a:lnTo>
                    <a:pt x="72" y="288"/>
                  </a:lnTo>
                  <a:lnTo>
                    <a:pt x="48" y="296"/>
                  </a:lnTo>
                  <a:lnTo>
                    <a:pt x="32" y="296"/>
                  </a:lnTo>
                  <a:lnTo>
                    <a:pt x="24" y="304"/>
                  </a:lnTo>
                  <a:lnTo>
                    <a:pt x="24" y="320"/>
                  </a:lnTo>
                  <a:lnTo>
                    <a:pt x="32" y="328"/>
                  </a:lnTo>
                  <a:lnTo>
                    <a:pt x="40" y="328"/>
                  </a:lnTo>
                  <a:lnTo>
                    <a:pt x="48" y="328"/>
                  </a:lnTo>
                  <a:lnTo>
                    <a:pt x="48" y="320"/>
                  </a:lnTo>
                  <a:lnTo>
                    <a:pt x="72" y="328"/>
                  </a:lnTo>
                  <a:lnTo>
                    <a:pt x="72" y="312"/>
                  </a:lnTo>
                  <a:lnTo>
                    <a:pt x="104" y="296"/>
                  </a:lnTo>
                  <a:lnTo>
                    <a:pt x="112" y="288"/>
                  </a:lnTo>
                  <a:lnTo>
                    <a:pt x="120" y="264"/>
                  </a:lnTo>
                  <a:lnTo>
                    <a:pt x="152" y="240"/>
                  </a:lnTo>
                  <a:lnTo>
                    <a:pt x="184" y="240"/>
                  </a:lnTo>
                  <a:lnTo>
                    <a:pt x="192" y="240"/>
                  </a:lnTo>
                  <a:lnTo>
                    <a:pt x="200" y="248"/>
                  </a:lnTo>
                  <a:lnTo>
                    <a:pt x="240" y="240"/>
                  </a:lnTo>
                  <a:lnTo>
                    <a:pt x="216" y="232"/>
                  </a:lnTo>
                  <a:lnTo>
                    <a:pt x="216" y="224"/>
                  </a:lnTo>
                  <a:lnTo>
                    <a:pt x="256" y="208"/>
                  </a:lnTo>
                  <a:lnTo>
                    <a:pt x="272" y="200"/>
                  </a:lnTo>
                  <a:lnTo>
                    <a:pt x="312" y="192"/>
                  </a:lnTo>
                  <a:lnTo>
                    <a:pt x="304" y="176"/>
                  </a:lnTo>
                  <a:lnTo>
                    <a:pt x="296" y="168"/>
                  </a:lnTo>
                  <a:lnTo>
                    <a:pt x="296" y="160"/>
                  </a:lnTo>
                  <a:lnTo>
                    <a:pt x="288" y="168"/>
                  </a:lnTo>
                  <a:lnTo>
                    <a:pt x="264" y="168"/>
                  </a:lnTo>
                  <a:lnTo>
                    <a:pt x="256" y="160"/>
                  </a:lnTo>
                  <a:lnTo>
                    <a:pt x="248" y="160"/>
                  </a:lnTo>
                  <a:lnTo>
                    <a:pt x="264" y="128"/>
                  </a:lnTo>
                  <a:lnTo>
                    <a:pt x="288" y="104"/>
                  </a:lnTo>
                  <a:lnTo>
                    <a:pt x="320" y="88"/>
                  </a:lnTo>
                  <a:lnTo>
                    <a:pt x="392" y="64"/>
                  </a:lnTo>
                  <a:lnTo>
                    <a:pt x="400" y="64"/>
                  </a:lnTo>
                  <a:lnTo>
                    <a:pt x="408" y="64"/>
                  </a:lnTo>
                  <a:lnTo>
                    <a:pt x="416" y="64"/>
                  </a:lnTo>
                  <a:lnTo>
                    <a:pt x="424" y="72"/>
                  </a:lnTo>
                  <a:lnTo>
                    <a:pt x="432" y="72"/>
                  </a:lnTo>
                  <a:lnTo>
                    <a:pt x="448" y="56"/>
                  </a:lnTo>
                  <a:lnTo>
                    <a:pt x="440" y="48"/>
                  </a:lnTo>
                  <a:lnTo>
                    <a:pt x="424" y="56"/>
                  </a:lnTo>
                  <a:lnTo>
                    <a:pt x="424" y="48"/>
                  </a:lnTo>
                  <a:lnTo>
                    <a:pt x="416" y="48"/>
                  </a:lnTo>
                  <a:lnTo>
                    <a:pt x="400" y="48"/>
                  </a:lnTo>
                  <a:lnTo>
                    <a:pt x="408" y="40"/>
                  </a:lnTo>
                  <a:lnTo>
                    <a:pt x="432" y="32"/>
                  </a:lnTo>
                  <a:lnTo>
                    <a:pt x="432" y="48"/>
                  </a:lnTo>
                  <a:lnTo>
                    <a:pt x="448" y="32"/>
                  </a:lnTo>
                  <a:lnTo>
                    <a:pt x="464" y="24"/>
                  </a:lnTo>
                  <a:lnTo>
                    <a:pt x="472" y="24"/>
                  </a:lnTo>
                  <a:lnTo>
                    <a:pt x="488" y="8"/>
                  </a:lnTo>
                  <a:lnTo>
                    <a:pt x="496" y="0"/>
                  </a:lnTo>
                  <a:lnTo>
                    <a:pt x="504" y="8"/>
                  </a:lnTo>
                  <a:lnTo>
                    <a:pt x="480" y="32"/>
                  </a:lnTo>
                  <a:lnTo>
                    <a:pt x="488" y="32"/>
                  </a:lnTo>
                  <a:lnTo>
                    <a:pt x="496" y="40"/>
                  </a:lnTo>
                  <a:lnTo>
                    <a:pt x="496" y="56"/>
                  </a:lnTo>
                  <a:lnTo>
                    <a:pt x="488" y="56"/>
                  </a:lnTo>
                  <a:lnTo>
                    <a:pt x="496" y="64"/>
                  </a:lnTo>
                  <a:lnTo>
                    <a:pt x="496" y="80"/>
                  </a:lnTo>
                  <a:lnTo>
                    <a:pt x="496" y="88"/>
                  </a:lnTo>
                  <a:lnTo>
                    <a:pt x="488" y="88"/>
                  </a:lnTo>
                  <a:lnTo>
                    <a:pt x="472" y="104"/>
                  </a:lnTo>
                  <a:lnTo>
                    <a:pt x="464" y="120"/>
                  </a:lnTo>
                  <a:lnTo>
                    <a:pt x="448" y="128"/>
                  </a:lnTo>
                  <a:lnTo>
                    <a:pt x="440" y="128"/>
                  </a:lnTo>
                  <a:lnTo>
                    <a:pt x="432" y="128"/>
                  </a:lnTo>
                  <a:lnTo>
                    <a:pt x="424" y="128"/>
                  </a:lnTo>
                  <a:lnTo>
                    <a:pt x="416" y="136"/>
                  </a:lnTo>
                  <a:lnTo>
                    <a:pt x="400" y="136"/>
                  </a:lnTo>
                  <a:lnTo>
                    <a:pt x="392" y="128"/>
                  </a:lnTo>
                  <a:lnTo>
                    <a:pt x="344" y="128"/>
                  </a:lnTo>
                  <a:lnTo>
                    <a:pt x="312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312" y="176"/>
                  </a:lnTo>
                  <a:lnTo>
                    <a:pt x="320" y="184"/>
                  </a:lnTo>
                  <a:lnTo>
                    <a:pt x="320" y="192"/>
                  </a:lnTo>
                  <a:lnTo>
                    <a:pt x="320" y="200"/>
                  </a:lnTo>
                  <a:lnTo>
                    <a:pt x="320" y="208"/>
                  </a:lnTo>
                  <a:lnTo>
                    <a:pt x="312" y="216"/>
                  </a:lnTo>
                  <a:lnTo>
                    <a:pt x="304" y="224"/>
                  </a:lnTo>
                  <a:lnTo>
                    <a:pt x="296" y="240"/>
                  </a:lnTo>
                  <a:lnTo>
                    <a:pt x="288" y="248"/>
                  </a:lnTo>
                  <a:lnTo>
                    <a:pt x="272" y="264"/>
                  </a:lnTo>
                  <a:lnTo>
                    <a:pt x="256" y="272"/>
                  </a:lnTo>
                  <a:lnTo>
                    <a:pt x="232" y="296"/>
                  </a:lnTo>
                  <a:lnTo>
                    <a:pt x="216" y="304"/>
                  </a:lnTo>
                  <a:lnTo>
                    <a:pt x="184" y="312"/>
                  </a:lnTo>
                  <a:lnTo>
                    <a:pt x="144" y="352"/>
                  </a:lnTo>
                  <a:lnTo>
                    <a:pt x="128" y="368"/>
                  </a:lnTo>
                  <a:lnTo>
                    <a:pt x="112" y="368"/>
                  </a:lnTo>
                  <a:lnTo>
                    <a:pt x="104" y="368"/>
                  </a:lnTo>
                  <a:lnTo>
                    <a:pt x="96" y="376"/>
                  </a:lnTo>
                  <a:lnTo>
                    <a:pt x="80" y="384"/>
                  </a:lnTo>
                  <a:lnTo>
                    <a:pt x="72" y="384"/>
                  </a:lnTo>
                  <a:lnTo>
                    <a:pt x="64" y="376"/>
                  </a:lnTo>
                  <a:lnTo>
                    <a:pt x="56" y="384"/>
                  </a:lnTo>
                  <a:lnTo>
                    <a:pt x="48" y="384"/>
                  </a:lnTo>
                  <a:lnTo>
                    <a:pt x="40" y="384"/>
                  </a:lnTo>
                  <a:lnTo>
                    <a:pt x="48" y="376"/>
                  </a:lnTo>
                  <a:lnTo>
                    <a:pt x="64" y="376"/>
                  </a:lnTo>
                  <a:lnTo>
                    <a:pt x="56" y="368"/>
                  </a:lnTo>
                  <a:lnTo>
                    <a:pt x="48" y="376"/>
                  </a:lnTo>
                  <a:lnTo>
                    <a:pt x="40" y="376"/>
                  </a:lnTo>
                  <a:lnTo>
                    <a:pt x="32" y="360"/>
                  </a:lnTo>
                  <a:lnTo>
                    <a:pt x="8" y="360"/>
                  </a:lnTo>
                  <a:lnTo>
                    <a:pt x="0" y="368"/>
                  </a:lnTo>
                  <a:lnTo>
                    <a:pt x="0" y="360"/>
                  </a:lnTo>
                  <a:lnTo>
                    <a:pt x="0" y="352"/>
                  </a:lnTo>
                  <a:lnTo>
                    <a:pt x="16" y="336"/>
                  </a:lnTo>
                  <a:lnTo>
                    <a:pt x="16" y="328"/>
                  </a:lnTo>
                  <a:lnTo>
                    <a:pt x="16" y="320"/>
                  </a:lnTo>
                  <a:lnTo>
                    <a:pt x="16" y="304"/>
                  </a:lnTo>
                  <a:lnTo>
                    <a:pt x="24" y="296"/>
                  </a:lnTo>
                  <a:lnTo>
                    <a:pt x="32" y="296"/>
                  </a:lnTo>
                  <a:lnTo>
                    <a:pt x="40" y="288"/>
                  </a:lnTo>
                  <a:lnTo>
                    <a:pt x="40" y="280"/>
                  </a:lnTo>
                  <a:lnTo>
                    <a:pt x="40" y="272"/>
                  </a:lnTo>
                  <a:lnTo>
                    <a:pt x="40" y="264"/>
                  </a:lnTo>
                  <a:lnTo>
                    <a:pt x="40" y="256"/>
                  </a:lnTo>
                  <a:lnTo>
                    <a:pt x="48" y="256"/>
                  </a:lnTo>
                  <a:lnTo>
                    <a:pt x="56" y="264"/>
                  </a:lnTo>
                  <a:lnTo>
                    <a:pt x="56" y="256"/>
                  </a:lnTo>
                  <a:lnTo>
                    <a:pt x="64" y="256"/>
                  </a:lnTo>
                  <a:close/>
                </a:path>
              </a:pathLst>
            </a:custGeom>
            <a:solidFill>
              <a:srgbClr val="C2CEF4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2" name="Freeform 67"/>
            <p:cNvSpPr>
              <a:spLocks/>
            </p:cNvSpPr>
            <p:nvPr/>
          </p:nvSpPr>
          <p:spPr bwMode="auto">
            <a:xfrm>
              <a:off x="3788" y="1184"/>
              <a:ext cx="384" cy="376"/>
            </a:xfrm>
            <a:custGeom>
              <a:avLst/>
              <a:gdLst>
                <a:gd name="T0" fmla="*/ 208 w 384"/>
                <a:gd name="T1" fmla="*/ 344 h 376"/>
                <a:gd name="T2" fmla="*/ 168 w 384"/>
                <a:gd name="T3" fmla="*/ 240 h 376"/>
                <a:gd name="T4" fmla="*/ 144 w 384"/>
                <a:gd name="T5" fmla="*/ 248 h 376"/>
                <a:gd name="T6" fmla="*/ 136 w 384"/>
                <a:gd name="T7" fmla="*/ 264 h 376"/>
                <a:gd name="T8" fmla="*/ 120 w 384"/>
                <a:gd name="T9" fmla="*/ 280 h 376"/>
                <a:gd name="T10" fmla="*/ 120 w 384"/>
                <a:gd name="T11" fmla="*/ 296 h 376"/>
                <a:gd name="T12" fmla="*/ 96 w 384"/>
                <a:gd name="T13" fmla="*/ 288 h 376"/>
                <a:gd name="T14" fmla="*/ 96 w 384"/>
                <a:gd name="T15" fmla="*/ 256 h 376"/>
                <a:gd name="T16" fmla="*/ 112 w 384"/>
                <a:gd name="T17" fmla="*/ 248 h 376"/>
                <a:gd name="T18" fmla="*/ 120 w 384"/>
                <a:gd name="T19" fmla="*/ 224 h 376"/>
                <a:gd name="T20" fmla="*/ 128 w 384"/>
                <a:gd name="T21" fmla="*/ 208 h 376"/>
                <a:gd name="T22" fmla="*/ 120 w 384"/>
                <a:gd name="T23" fmla="*/ 160 h 376"/>
                <a:gd name="T24" fmla="*/ 112 w 384"/>
                <a:gd name="T25" fmla="*/ 144 h 376"/>
                <a:gd name="T26" fmla="*/ 120 w 384"/>
                <a:gd name="T27" fmla="*/ 144 h 376"/>
                <a:gd name="T28" fmla="*/ 104 w 384"/>
                <a:gd name="T29" fmla="*/ 120 h 376"/>
                <a:gd name="T30" fmla="*/ 80 w 384"/>
                <a:gd name="T31" fmla="*/ 112 h 376"/>
                <a:gd name="T32" fmla="*/ 64 w 384"/>
                <a:gd name="T33" fmla="*/ 104 h 376"/>
                <a:gd name="T34" fmla="*/ 48 w 384"/>
                <a:gd name="T35" fmla="*/ 96 h 376"/>
                <a:gd name="T36" fmla="*/ 16 w 384"/>
                <a:gd name="T37" fmla="*/ 80 h 376"/>
                <a:gd name="T38" fmla="*/ 8 w 384"/>
                <a:gd name="T39" fmla="*/ 80 h 376"/>
                <a:gd name="T40" fmla="*/ 0 w 384"/>
                <a:gd name="T41" fmla="*/ 72 h 376"/>
                <a:gd name="T42" fmla="*/ 8 w 384"/>
                <a:gd name="T43" fmla="*/ 80 h 376"/>
                <a:gd name="T44" fmla="*/ 8 w 384"/>
                <a:gd name="T45" fmla="*/ 64 h 376"/>
                <a:gd name="T46" fmla="*/ 16 w 384"/>
                <a:gd name="T47" fmla="*/ 56 h 376"/>
                <a:gd name="T48" fmla="*/ 16 w 384"/>
                <a:gd name="T49" fmla="*/ 64 h 376"/>
                <a:gd name="T50" fmla="*/ 40 w 384"/>
                <a:gd name="T51" fmla="*/ 56 h 376"/>
                <a:gd name="T52" fmla="*/ 64 w 384"/>
                <a:gd name="T53" fmla="*/ 48 h 376"/>
                <a:gd name="T54" fmla="*/ 64 w 384"/>
                <a:gd name="T55" fmla="*/ 48 h 376"/>
                <a:gd name="T56" fmla="*/ 40 w 384"/>
                <a:gd name="T57" fmla="*/ 40 h 376"/>
                <a:gd name="T58" fmla="*/ 40 w 384"/>
                <a:gd name="T59" fmla="*/ 8 h 376"/>
                <a:gd name="T60" fmla="*/ 24 w 384"/>
                <a:gd name="T61" fmla="*/ 16 h 376"/>
                <a:gd name="T62" fmla="*/ 40 w 384"/>
                <a:gd name="T63" fmla="*/ 0 h 376"/>
                <a:gd name="T64" fmla="*/ 56 w 384"/>
                <a:gd name="T65" fmla="*/ 16 h 376"/>
                <a:gd name="T66" fmla="*/ 80 w 384"/>
                <a:gd name="T67" fmla="*/ 24 h 376"/>
                <a:gd name="T68" fmla="*/ 176 w 384"/>
                <a:gd name="T69" fmla="*/ 24 h 376"/>
                <a:gd name="T70" fmla="*/ 224 w 384"/>
                <a:gd name="T71" fmla="*/ 24 h 376"/>
                <a:gd name="T72" fmla="*/ 272 w 384"/>
                <a:gd name="T73" fmla="*/ 24 h 376"/>
                <a:gd name="T74" fmla="*/ 288 w 384"/>
                <a:gd name="T75" fmla="*/ 16 h 376"/>
                <a:gd name="T76" fmla="*/ 288 w 384"/>
                <a:gd name="T77" fmla="*/ 32 h 376"/>
                <a:gd name="T78" fmla="*/ 336 w 384"/>
                <a:gd name="T79" fmla="*/ 72 h 376"/>
                <a:gd name="T80" fmla="*/ 352 w 384"/>
                <a:gd name="T81" fmla="*/ 80 h 376"/>
                <a:gd name="T82" fmla="*/ 352 w 384"/>
                <a:gd name="T83" fmla="*/ 104 h 376"/>
                <a:gd name="T84" fmla="*/ 384 w 384"/>
                <a:gd name="T85" fmla="*/ 128 h 376"/>
                <a:gd name="T86" fmla="*/ 368 w 384"/>
                <a:gd name="T87" fmla="*/ 128 h 376"/>
                <a:gd name="T88" fmla="*/ 368 w 384"/>
                <a:gd name="T89" fmla="*/ 144 h 376"/>
                <a:gd name="T90" fmla="*/ 328 w 384"/>
                <a:gd name="T91" fmla="*/ 168 h 376"/>
                <a:gd name="T92" fmla="*/ 304 w 384"/>
                <a:gd name="T93" fmla="*/ 160 h 376"/>
                <a:gd name="T94" fmla="*/ 280 w 384"/>
                <a:gd name="T95" fmla="*/ 136 h 376"/>
                <a:gd name="T96" fmla="*/ 264 w 384"/>
                <a:gd name="T97" fmla="*/ 112 h 376"/>
                <a:gd name="T98" fmla="*/ 240 w 384"/>
                <a:gd name="T99" fmla="*/ 104 h 376"/>
                <a:gd name="T100" fmla="*/ 232 w 384"/>
                <a:gd name="T101" fmla="*/ 112 h 376"/>
                <a:gd name="T102" fmla="*/ 256 w 384"/>
                <a:gd name="T103" fmla="*/ 128 h 376"/>
                <a:gd name="T104" fmla="*/ 264 w 384"/>
                <a:gd name="T105" fmla="*/ 144 h 376"/>
                <a:gd name="T106" fmla="*/ 256 w 384"/>
                <a:gd name="T107" fmla="*/ 192 h 376"/>
                <a:gd name="T108" fmla="*/ 256 w 384"/>
                <a:gd name="T109" fmla="*/ 208 h 376"/>
                <a:gd name="T110" fmla="*/ 248 w 384"/>
                <a:gd name="T111" fmla="*/ 232 h 376"/>
                <a:gd name="T112" fmla="*/ 256 w 384"/>
                <a:gd name="T113" fmla="*/ 304 h 376"/>
                <a:gd name="T114" fmla="*/ 216 w 384"/>
                <a:gd name="T115" fmla="*/ 336 h 376"/>
                <a:gd name="T116" fmla="*/ 216 w 384"/>
                <a:gd name="T117" fmla="*/ 376 h 37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4"/>
                <a:gd name="T178" fmla="*/ 0 h 376"/>
                <a:gd name="T179" fmla="*/ 384 w 384"/>
                <a:gd name="T180" fmla="*/ 376 h 37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4" h="376">
                  <a:moveTo>
                    <a:pt x="208" y="376"/>
                  </a:moveTo>
                  <a:lnTo>
                    <a:pt x="208" y="344"/>
                  </a:lnTo>
                  <a:lnTo>
                    <a:pt x="200" y="280"/>
                  </a:lnTo>
                  <a:lnTo>
                    <a:pt x="176" y="240"/>
                  </a:lnTo>
                  <a:lnTo>
                    <a:pt x="168" y="240"/>
                  </a:lnTo>
                  <a:lnTo>
                    <a:pt x="160" y="240"/>
                  </a:lnTo>
                  <a:lnTo>
                    <a:pt x="152" y="248"/>
                  </a:lnTo>
                  <a:lnTo>
                    <a:pt x="144" y="248"/>
                  </a:lnTo>
                  <a:lnTo>
                    <a:pt x="136" y="256"/>
                  </a:lnTo>
                  <a:lnTo>
                    <a:pt x="136" y="264"/>
                  </a:lnTo>
                  <a:lnTo>
                    <a:pt x="128" y="280"/>
                  </a:lnTo>
                  <a:lnTo>
                    <a:pt x="120" y="280"/>
                  </a:lnTo>
                  <a:lnTo>
                    <a:pt x="120" y="288"/>
                  </a:lnTo>
                  <a:lnTo>
                    <a:pt x="120" y="296"/>
                  </a:lnTo>
                  <a:lnTo>
                    <a:pt x="112" y="296"/>
                  </a:lnTo>
                  <a:lnTo>
                    <a:pt x="104" y="288"/>
                  </a:lnTo>
                  <a:lnTo>
                    <a:pt x="96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04" y="256"/>
                  </a:lnTo>
                  <a:lnTo>
                    <a:pt x="112" y="248"/>
                  </a:lnTo>
                  <a:lnTo>
                    <a:pt x="120" y="224"/>
                  </a:lnTo>
                  <a:lnTo>
                    <a:pt x="128" y="216"/>
                  </a:lnTo>
                  <a:lnTo>
                    <a:pt x="128" y="208"/>
                  </a:lnTo>
                  <a:lnTo>
                    <a:pt x="128" y="184"/>
                  </a:lnTo>
                  <a:lnTo>
                    <a:pt x="128" y="176"/>
                  </a:lnTo>
                  <a:lnTo>
                    <a:pt x="120" y="160"/>
                  </a:lnTo>
                  <a:lnTo>
                    <a:pt x="112" y="152"/>
                  </a:lnTo>
                  <a:lnTo>
                    <a:pt x="112" y="144"/>
                  </a:lnTo>
                  <a:lnTo>
                    <a:pt x="120" y="144"/>
                  </a:lnTo>
                  <a:lnTo>
                    <a:pt x="128" y="144"/>
                  </a:lnTo>
                  <a:lnTo>
                    <a:pt x="120" y="136"/>
                  </a:lnTo>
                  <a:lnTo>
                    <a:pt x="104" y="120"/>
                  </a:lnTo>
                  <a:lnTo>
                    <a:pt x="96" y="120"/>
                  </a:lnTo>
                  <a:lnTo>
                    <a:pt x="80" y="112"/>
                  </a:lnTo>
                  <a:lnTo>
                    <a:pt x="72" y="104"/>
                  </a:lnTo>
                  <a:lnTo>
                    <a:pt x="64" y="104"/>
                  </a:lnTo>
                  <a:lnTo>
                    <a:pt x="48" y="96"/>
                  </a:lnTo>
                  <a:lnTo>
                    <a:pt x="32" y="88"/>
                  </a:lnTo>
                  <a:lnTo>
                    <a:pt x="16" y="80"/>
                  </a:lnTo>
                  <a:lnTo>
                    <a:pt x="8" y="80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8" y="80"/>
                  </a:lnTo>
                  <a:lnTo>
                    <a:pt x="16" y="80"/>
                  </a:lnTo>
                  <a:lnTo>
                    <a:pt x="8" y="64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24" y="64"/>
                  </a:lnTo>
                  <a:lnTo>
                    <a:pt x="32" y="56"/>
                  </a:lnTo>
                  <a:lnTo>
                    <a:pt x="40" y="56"/>
                  </a:lnTo>
                  <a:lnTo>
                    <a:pt x="64" y="56"/>
                  </a:lnTo>
                  <a:lnTo>
                    <a:pt x="64" y="48"/>
                  </a:lnTo>
                  <a:lnTo>
                    <a:pt x="56" y="40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80" y="24"/>
                  </a:lnTo>
                  <a:lnTo>
                    <a:pt x="128" y="24"/>
                  </a:lnTo>
                  <a:lnTo>
                    <a:pt x="160" y="24"/>
                  </a:lnTo>
                  <a:lnTo>
                    <a:pt x="176" y="24"/>
                  </a:lnTo>
                  <a:lnTo>
                    <a:pt x="224" y="24"/>
                  </a:lnTo>
                  <a:lnTo>
                    <a:pt x="232" y="32"/>
                  </a:lnTo>
                  <a:lnTo>
                    <a:pt x="272" y="24"/>
                  </a:lnTo>
                  <a:lnTo>
                    <a:pt x="280" y="16"/>
                  </a:lnTo>
                  <a:lnTo>
                    <a:pt x="288" y="16"/>
                  </a:lnTo>
                  <a:lnTo>
                    <a:pt x="288" y="24"/>
                  </a:lnTo>
                  <a:lnTo>
                    <a:pt x="288" y="32"/>
                  </a:lnTo>
                  <a:lnTo>
                    <a:pt x="336" y="80"/>
                  </a:lnTo>
                  <a:lnTo>
                    <a:pt x="336" y="72"/>
                  </a:lnTo>
                  <a:lnTo>
                    <a:pt x="352" y="80"/>
                  </a:lnTo>
                  <a:lnTo>
                    <a:pt x="344" y="88"/>
                  </a:lnTo>
                  <a:lnTo>
                    <a:pt x="352" y="104"/>
                  </a:lnTo>
                  <a:lnTo>
                    <a:pt x="368" y="120"/>
                  </a:lnTo>
                  <a:lnTo>
                    <a:pt x="384" y="128"/>
                  </a:lnTo>
                  <a:lnTo>
                    <a:pt x="384" y="136"/>
                  </a:lnTo>
                  <a:lnTo>
                    <a:pt x="376" y="136"/>
                  </a:lnTo>
                  <a:lnTo>
                    <a:pt x="368" y="128"/>
                  </a:lnTo>
                  <a:lnTo>
                    <a:pt x="352" y="128"/>
                  </a:lnTo>
                  <a:lnTo>
                    <a:pt x="352" y="136"/>
                  </a:lnTo>
                  <a:lnTo>
                    <a:pt x="368" y="144"/>
                  </a:lnTo>
                  <a:lnTo>
                    <a:pt x="368" y="152"/>
                  </a:lnTo>
                  <a:lnTo>
                    <a:pt x="344" y="168"/>
                  </a:lnTo>
                  <a:lnTo>
                    <a:pt x="328" y="168"/>
                  </a:lnTo>
                  <a:lnTo>
                    <a:pt x="320" y="152"/>
                  </a:lnTo>
                  <a:lnTo>
                    <a:pt x="304" y="152"/>
                  </a:lnTo>
                  <a:lnTo>
                    <a:pt x="304" y="160"/>
                  </a:lnTo>
                  <a:lnTo>
                    <a:pt x="296" y="168"/>
                  </a:lnTo>
                  <a:lnTo>
                    <a:pt x="280" y="136"/>
                  </a:lnTo>
                  <a:lnTo>
                    <a:pt x="272" y="128"/>
                  </a:lnTo>
                  <a:lnTo>
                    <a:pt x="264" y="112"/>
                  </a:lnTo>
                  <a:lnTo>
                    <a:pt x="264" y="104"/>
                  </a:lnTo>
                  <a:lnTo>
                    <a:pt x="240" y="104"/>
                  </a:lnTo>
                  <a:lnTo>
                    <a:pt x="232" y="112"/>
                  </a:lnTo>
                  <a:lnTo>
                    <a:pt x="240" y="112"/>
                  </a:lnTo>
                  <a:lnTo>
                    <a:pt x="256" y="128"/>
                  </a:lnTo>
                  <a:lnTo>
                    <a:pt x="264" y="144"/>
                  </a:lnTo>
                  <a:lnTo>
                    <a:pt x="272" y="152"/>
                  </a:lnTo>
                  <a:lnTo>
                    <a:pt x="272" y="176"/>
                  </a:lnTo>
                  <a:lnTo>
                    <a:pt x="256" y="192"/>
                  </a:lnTo>
                  <a:lnTo>
                    <a:pt x="256" y="200"/>
                  </a:lnTo>
                  <a:lnTo>
                    <a:pt x="256" y="208"/>
                  </a:lnTo>
                  <a:lnTo>
                    <a:pt x="248" y="216"/>
                  </a:lnTo>
                  <a:lnTo>
                    <a:pt x="248" y="224"/>
                  </a:lnTo>
                  <a:lnTo>
                    <a:pt x="248" y="232"/>
                  </a:lnTo>
                  <a:lnTo>
                    <a:pt x="256" y="272"/>
                  </a:lnTo>
                  <a:lnTo>
                    <a:pt x="256" y="304"/>
                  </a:lnTo>
                  <a:lnTo>
                    <a:pt x="216" y="336"/>
                  </a:lnTo>
                  <a:lnTo>
                    <a:pt x="216" y="352"/>
                  </a:lnTo>
                  <a:lnTo>
                    <a:pt x="216" y="376"/>
                  </a:lnTo>
                  <a:lnTo>
                    <a:pt x="208" y="376"/>
                  </a:lnTo>
                  <a:close/>
                </a:path>
              </a:pathLst>
            </a:custGeom>
            <a:solidFill>
              <a:srgbClr val="C2CEF4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3" name="Freeform 68"/>
            <p:cNvSpPr>
              <a:spLocks/>
            </p:cNvSpPr>
            <p:nvPr/>
          </p:nvSpPr>
          <p:spPr bwMode="auto">
            <a:xfrm>
              <a:off x="3532" y="1944"/>
              <a:ext cx="584" cy="296"/>
            </a:xfrm>
            <a:custGeom>
              <a:avLst/>
              <a:gdLst>
                <a:gd name="T0" fmla="*/ 504 w 584"/>
                <a:gd name="T1" fmla="*/ 32 h 296"/>
                <a:gd name="T2" fmla="*/ 504 w 584"/>
                <a:gd name="T3" fmla="*/ 24 h 296"/>
                <a:gd name="T4" fmla="*/ 480 w 584"/>
                <a:gd name="T5" fmla="*/ 32 h 296"/>
                <a:gd name="T6" fmla="*/ 456 w 584"/>
                <a:gd name="T7" fmla="*/ 32 h 296"/>
                <a:gd name="T8" fmla="*/ 440 w 584"/>
                <a:gd name="T9" fmla="*/ 32 h 296"/>
                <a:gd name="T10" fmla="*/ 432 w 584"/>
                <a:gd name="T11" fmla="*/ 32 h 296"/>
                <a:gd name="T12" fmla="*/ 392 w 584"/>
                <a:gd name="T13" fmla="*/ 24 h 296"/>
                <a:gd name="T14" fmla="*/ 384 w 584"/>
                <a:gd name="T15" fmla="*/ 0 h 296"/>
                <a:gd name="T16" fmla="*/ 344 w 584"/>
                <a:gd name="T17" fmla="*/ 0 h 296"/>
                <a:gd name="T18" fmla="*/ 344 w 584"/>
                <a:gd name="T19" fmla="*/ 24 h 296"/>
                <a:gd name="T20" fmla="*/ 320 w 584"/>
                <a:gd name="T21" fmla="*/ 40 h 296"/>
                <a:gd name="T22" fmla="*/ 296 w 584"/>
                <a:gd name="T23" fmla="*/ 56 h 296"/>
                <a:gd name="T24" fmla="*/ 296 w 584"/>
                <a:gd name="T25" fmla="*/ 72 h 296"/>
                <a:gd name="T26" fmla="*/ 272 w 584"/>
                <a:gd name="T27" fmla="*/ 88 h 296"/>
                <a:gd name="T28" fmla="*/ 248 w 584"/>
                <a:gd name="T29" fmla="*/ 120 h 296"/>
                <a:gd name="T30" fmla="*/ 232 w 584"/>
                <a:gd name="T31" fmla="*/ 104 h 296"/>
                <a:gd name="T32" fmla="*/ 216 w 584"/>
                <a:gd name="T33" fmla="*/ 144 h 296"/>
                <a:gd name="T34" fmla="*/ 200 w 584"/>
                <a:gd name="T35" fmla="*/ 128 h 296"/>
                <a:gd name="T36" fmla="*/ 176 w 584"/>
                <a:gd name="T37" fmla="*/ 152 h 296"/>
                <a:gd name="T38" fmla="*/ 144 w 584"/>
                <a:gd name="T39" fmla="*/ 144 h 296"/>
                <a:gd name="T40" fmla="*/ 144 w 584"/>
                <a:gd name="T41" fmla="*/ 136 h 296"/>
                <a:gd name="T42" fmla="*/ 136 w 584"/>
                <a:gd name="T43" fmla="*/ 152 h 296"/>
                <a:gd name="T44" fmla="*/ 128 w 584"/>
                <a:gd name="T45" fmla="*/ 144 h 296"/>
                <a:gd name="T46" fmla="*/ 112 w 584"/>
                <a:gd name="T47" fmla="*/ 144 h 296"/>
                <a:gd name="T48" fmla="*/ 112 w 584"/>
                <a:gd name="T49" fmla="*/ 152 h 296"/>
                <a:gd name="T50" fmla="*/ 104 w 584"/>
                <a:gd name="T51" fmla="*/ 160 h 296"/>
                <a:gd name="T52" fmla="*/ 104 w 584"/>
                <a:gd name="T53" fmla="*/ 168 h 296"/>
                <a:gd name="T54" fmla="*/ 104 w 584"/>
                <a:gd name="T55" fmla="*/ 184 h 296"/>
                <a:gd name="T56" fmla="*/ 88 w 584"/>
                <a:gd name="T57" fmla="*/ 192 h 296"/>
                <a:gd name="T58" fmla="*/ 80 w 584"/>
                <a:gd name="T59" fmla="*/ 224 h 296"/>
                <a:gd name="T60" fmla="*/ 72 w 584"/>
                <a:gd name="T61" fmla="*/ 232 h 296"/>
                <a:gd name="T62" fmla="*/ 24 w 584"/>
                <a:gd name="T63" fmla="*/ 232 h 296"/>
                <a:gd name="T64" fmla="*/ 24 w 584"/>
                <a:gd name="T65" fmla="*/ 248 h 296"/>
                <a:gd name="T66" fmla="*/ 32 w 584"/>
                <a:gd name="T67" fmla="*/ 256 h 296"/>
                <a:gd name="T68" fmla="*/ 24 w 584"/>
                <a:gd name="T69" fmla="*/ 288 h 296"/>
                <a:gd name="T70" fmla="*/ 16 w 584"/>
                <a:gd name="T71" fmla="*/ 288 h 296"/>
                <a:gd name="T72" fmla="*/ 120 w 584"/>
                <a:gd name="T73" fmla="*/ 288 h 296"/>
                <a:gd name="T74" fmla="*/ 112 w 584"/>
                <a:gd name="T75" fmla="*/ 272 h 296"/>
                <a:gd name="T76" fmla="*/ 144 w 584"/>
                <a:gd name="T77" fmla="*/ 272 h 296"/>
                <a:gd name="T78" fmla="*/ 496 w 584"/>
                <a:gd name="T79" fmla="*/ 224 h 296"/>
                <a:gd name="T80" fmla="*/ 520 w 584"/>
                <a:gd name="T81" fmla="*/ 208 h 296"/>
                <a:gd name="T82" fmla="*/ 542 w 584"/>
                <a:gd name="T83" fmla="*/ 172 h 296"/>
                <a:gd name="T84" fmla="*/ 568 w 584"/>
                <a:gd name="T85" fmla="*/ 144 h 296"/>
                <a:gd name="T86" fmla="*/ 584 w 584"/>
                <a:gd name="T87" fmla="*/ 128 h 296"/>
                <a:gd name="T88" fmla="*/ 568 w 584"/>
                <a:gd name="T89" fmla="*/ 120 h 296"/>
                <a:gd name="T90" fmla="*/ 552 w 584"/>
                <a:gd name="T91" fmla="*/ 112 h 296"/>
                <a:gd name="T92" fmla="*/ 528 w 584"/>
                <a:gd name="T93" fmla="*/ 72 h 296"/>
                <a:gd name="T94" fmla="*/ 520 w 584"/>
                <a:gd name="T95" fmla="*/ 48 h 296"/>
                <a:gd name="T96" fmla="*/ 520 w 584"/>
                <a:gd name="T97" fmla="*/ 40 h 2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4"/>
                <a:gd name="T148" fmla="*/ 0 h 296"/>
                <a:gd name="T149" fmla="*/ 584 w 584"/>
                <a:gd name="T150" fmla="*/ 296 h 2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4" h="296">
                  <a:moveTo>
                    <a:pt x="520" y="40"/>
                  </a:moveTo>
                  <a:lnTo>
                    <a:pt x="512" y="32"/>
                  </a:lnTo>
                  <a:lnTo>
                    <a:pt x="504" y="32"/>
                  </a:lnTo>
                  <a:lnTo>
                    <a:pt x="504" y="24"/>
                  </a:lnTo>
                  <a:lnTo>
                    <a:pt x="496" y="16"/>
                  </a:lnTo>
                  <a:lnTo>
                    <a:pt x="488" y="16"/>
                  </a:lnTo>
                  <a:lnTo>
                    <a:pt x="480" y="32"/>
                  </a:lnTo>
                  <a:lnTo>
                    <a:pt x="472" y="32"/>
                  </a:lnTo>
                  <a:lnTo>
                    <a:pt x="456" y="32"/>
                  </a:lnTo>
                  <a:lnTo>
                    <a:pt x="448" y="24"/>
                  </a:lnTo>
                  <a:lnTo>
                    <a:pt x="440" y="24"/>
                  </a:lnTo>
                  <a:lnTo>
                    <a:pt x="440" y="32"/>
                  </a:lnTo>
                  <a:lnTo>
                    <a:pt x="432" y="32"/>
                  </a:lnTo>
                  <a:lnTo>
                    <a:pt x="416" y="24"/>
                  </a:lnTo>
                  <a:lnTo>
                    <a:pt x="392" y="24"/>
                  </a:lnTo>
                  <a:lnTo>
                    <a:pt x="392" y="16"/>
                  </a:lnTo>
                  <a:lnTo>
                    <a:pt x="384" y="0"/>
                  </a:lnTo>
                  <a:lnTo>
                    <a:pt x="360" y="0"/>
                  </a:lnTo>
                  <a:lnTo>
                    <a:pt x="344" y="0"/>
                  </a:lnTo>
                  <a:lnTo>
                    <a:pt x="336" y="8"/>
                  </a:lnTo>
                  <a:lnTo>
                    <a:pt x="336" y="16"/>
                  </a:lnTo>
                  <a:lnTo>
                    <a:pt x="344" y="24"/>
                  </a:lnTo>
                  <a:lnTo>
                    <a:pt x="344" y="32"/>
                  </a:lnTo>
                  <a:lnTo>
                    <a:pt x="328" y="32"/>
                  </a:lnTo>
                  <a:lnTo>
                    <a:pt x="320" y="40"/>
                  </a:lnTo>
                  <a:lnTo>
                    <a:pt x="312" y="40"/>
                  </a:lnTo>
                  <a:lnTo>
                    <a:pt x="296" y="40"/>
                  </a:lnTo>
                  <a:lnTo>
                    <a:pt x="296" y="56"/>
                  </a:lnTo>
                  <a:lnTo>
                    <a:pt x="304" y="56"/>
                  </a:lnTo>
                  <a:lnTo>
                    <a:pt x="304" y="64"/>
                  </a:lnTo>
                  <a:lnTo>
                    <a:pt x="296" y="72"/>
                  </a:lnTo>
                  <a:lnTo>
                    <a:pt x="288" y="88"/>
                  </a:lnTo>
                  <a:lnTo>
                    <a:pt x="280" y="88"/>
                  </a:lnTo>
                  <a:lnTo>
                    <a:pt x="272" y="88"/>
                  </a:lnTo>
                  <a:lnTo>
                    <a:pt x="272" y="112"/>
                  </a:lnTo>
                  <a:lnTo>
                    <a:pt x="264" y="120"/>
                  </a:lnTo>
                  <a:lnTo>
                    <a:pt x="248" y="120"/>
                  </a:lnTo>
                  <a:lnTo>
                    <a:pt x="240" y="112"/>
                  </a:lnTo>
                  <a:lnTo>
                    <a:pt x="240" y="104"/>
                  </a:lnTo>
                  <a:lnTo>
                    <a:pt x="232" y="104"/>
                  </a:lnTo>
                  <a:lnTo>
                    <a:pt x="224" y="128"/>
                  </a:lnTo>
                  <a:lnTo>
                    <a:pt x="224" y="144"/>
                  </a:lnTo>
                  <a:lnTo>
                    <a:pt x="216" y="144"/>
                  </a:lnTo>
                  <a:lnTo>
                    <a:pt x="208" y="136"/>
                  </a:lnTo>
                  <a:lnTo>
                    <a:pt x="208" y="128"/>
                  </a:lnTo>
                  <a:lnTo>
                    <a:pt x="200" y="128"/>
                  </a:lnTo>
                  <a:lnTo>
                    <a:pt x="184" y="144"/>
                  </a:lnTo>
                  <a:lnTo>
                    <a:pt x="184" y="152"/>
                  </a:lnTo>
                  <a:lnTo>
                    <a:pt x="176" y="152"/>
                  </a:lnTo>
                  <a:lnTo>
                    <a:pt x="160" y="136"/>
                  </a:lnTo>
                  <a:lnTo>
                    <a:pt x="152" y="136"/>
                  </a:lnTo>
                  <a:lnTo>
                    <a:pt x="144" y="144"/>
                  </a:lnTo>
                  <a:lnTo>
                    <a:pt x="144" y="136"/>
                  </a:lnTo>
                  <a:lnTo>
                    <a:pt x="144" y="144"/>
                  </a:lnTo>
                  <a:lnTo>
                    <a:pt x="144" y="152"/>
                  </a:lnTo>
                  <a:lnTo>
                    <a:pt x="136" y="152"/>
                  </a:lnTo>
                  <a:lnTo>
                    <a:pt x="128" y="144"/>
                  </a:lnTo>
                  <a:lnTo>
                    <a:pt x="120" y="144"/>
                  </a:lnTo>
                  <a:lnTo>
                    <a:pt x="112" y="144"/>
                  </a:lnTo>
                  <a:lnTo>
                    <a:pt x="112" y="152"/>
                  </a:lnTo>
                  <a:lnTo>
                    <a:pt x="112" y="160"/>
                  </a:lnTo>
                  <a:lnTo>
                    <a:pt x="104" y="160"/>
                  </a:lnTo>
                  <a:lnTo>
                    <a:pt x="112" y="160"/>
                  </a:lnTo>
                  <a:lnTo>
                    <a:pt x="104" y="168"/>
                  </a:lnTo>
                  <a:lnTo>
                    <a:pt x="96" y="176"/>
                  </a:lnTo>
                  <a:lnTo>
                    <a:pt x="104" y="184"/>
                  </a:lnTo>
                  <a:lnTo>
                    <a:pt x="104" y="192"/>
                  </a:lnTo>
                  <a:lnTo>
                    <a:pt x="88" y="192"/>
                  </a:lnTo>
                  <a:lnTo>
                    <a:pt x="72" y="200"/>
                  </a:lnTo>
                  <a:lnTo>
                    <a:pt x="72" y="216"/>
                  </a:lnTo>
                  <a:lnTo>
                    <a:pt x="80" y="224"/>
                  </a:lnTo>
                  <a:lnTo>
                    <a:pt x="80" y="232"/>
                  </a:lnTo>
                  <a:lnTo>
                    <a:pt x="72" y="232"/>
                  </a:lnTo>
                  <a:lnTo>
                    <a:pt x="48" y="224"/>
                  </a:lnTo>
                  <a:lnTo>
                    <a:pt x="32" y="224"/>
                  </a:lnTo>
                  <a:lnTo>
                    <a:pt x="24" y="232"/>
                  </a:lnTo>
                  <a:lnTo>
                    <a:pt x="16" y="240"/>
                  </a:lnTo>
                  <a:lnTo>
                    <a:pt x="24" y="248"/>
                  </a:lnTo>
                  <a:lnTo>
                    <a:pt x="32" y="256"/>
                  </a:lnTo>
                  <a:lnTo>
                    <a:pt x="24" y="256"/>
                  </a:lnTo>
                  <a:lnTo>
                    <a:pt x="24" y="288"/>
                  </a:lnTo>
                  <a:lnTo>
                    <a:pt x="16" y="288"/>
                  </a:lnTo>
                  <a:lnTo>
                    <a:pt x="0" y="296"/>
                  </a:lnTo>
                  <a:lnTo>
                    <a:pt x="120" y="288"/>
                  </a:lnTo>
                  <a:lnTo>
                    <a:pt x="112" y="272"/>
                  </a:lnTo>
                  <a:lnTo>
                    <a:pt x="120" y="272"/>
                  </a:lnTo>
                  <a:lnTo>
                    <a:pt x="136" y="272"/>
                  </a:lnTo>
                  <a:lnTo>
                    <a:pt x="144" y="272"/>
                  </a:lnTo>
                  <a:lnTo>
                    <a:pt x="448" y="248"/>
                  </a:lnTo>
                  <a:lnTo>
                    <a:pt x="464" y="240"/>
                  </a:lnTo>
                  <a:lnTo>
                    <a:pt x="496" y="224"/>
                  </a:lnTo>
                  <a:lnTo>
                    <a:pt x="504" y="216"/>
                  </a:lnTo>
                  <a:lnTo>
                    <a:pt x="504" y="208"/>
                  </a:lnTo>
                  <a:lnTo>
                    <a:pt x="520" y="208"/>
                  </a:lnTo>
                  <a:lnTo>
                    <a:pt x="524" y="192"/>
                  </a:lnTo>
                  <a:lnTo>
                    <a:pt x="536" y="184"/>
                  </a:lnTo>
                  <a:lnTo>
                    <a:pt x="542" y="172"/>
                  </a:lnTo>
                  <a:lnTo>
                    <a:pt x="560" y="160"/>
                  </a:lnTo>
                  <a:lnTo>
                    <a:pt x="568" y="152"/>
                  </a:lnTo>
                  <a:lnTo>
                    <a:pt x="568" y="144"/>
                  </a:lnTo>
                  <a:lnTo>
                    <a:pt x="568" y="152"/>
                  </a:lnTo>
                  <a:lnTo>
                    <a:pt x="584" y="128"/>
                  </a:lnTo>
                  <a:lnTo>
                    <a:pt x="576" y="128"/>
                  </a:lnTo>
                  <a:lnTo>
                    <a:pt x="568" y="120"/>
                  </a:lnTo>
                  <a:lnTo>
                    <a:pt x="560" y="120"/>
                  </a:lnTo>
                  <a:lnTo>
                    <a:pt x="552" y="112"/>
                  </a:lnTo>
                  <a:lnTo>
                    <a:pt x="536" y="88"/>
                  </a:lnTo>
                  <a:lnTo>
                    <a:pt x="528" y="72"/>
                  </a:lnTo>
                  <a:lnTo>
                    <a:pt x="528" y="64"/>
                  </a:lnTo>
                  <a:lnTo>
                    <a:pt x="528" y="56"/>
                  </a:lnTo>
                  <a:lnTo>
                    <a:pt x="520" y="48"/>
                  </a:lnTo>
                  <a:lnTo>
                    <a:pt x="520" y="40"/>
                  </a:lnTo>
                  <a:lnTo>
                    <a:pt x="528" y="40"/>
                  </a:lnTo>
                  <a:lnTo>
                    <a:pt x="520" y="40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4" name="Freeform 69"/>
            <p:cNvSpPr>
              <a:spLocks/>
            </p:cNvSpPr>
            <p:nvPr/>
          </p:nvSpPr>
          <p:spPr bwMode="auto">
            <a:xfrm>
              <a:off x="4052" y="1744"/>
              <a:ext cx="368" cy="360"/>
            </a:xfrm>
            <a:custGeom>
              <a:avLst/>
              <a:gdLst>
                <a:gd name="T0" fmla="*/ 48 w 368"/>
                <a:gd name="T1" fmla="*/ 320 h 360"/>
                <a:gd name="T2" fmla="*/ 32 w 368"/>
                <a:gd name="T3" fmla="*/ 312 h 360"/>
                <a:gd name="T4" fmla="*/ 8 w 368"/>
                <a:gd name="T5" fmla="*/ 272 h 360"/>
                <a:gd name="T6" fmla="*/ 0 w 368"/>
                <a:gd name="T7" fmla="*/ 248 h 360"/>
                <a:gd name="T8" fmla="*/ 0 w 368"/>
                <a:gd name="T9" fmla="*/ 240 h 360"/>
                <a:gd name="T10" fmla="*/ 16 w 368"/>
                <a:gd name="T11" fmla="*/ 240 h 360"/>
                <a:gd name="T12" fmla="*/ 32 w 368"/>
                <a:gd name="T13" fmla="*/ 224 h 360"/>
                <a:gd name="T14" fmla="*/ 32 w 368"/>
                <a:gd name="T15" fmla="*/ 192 h 360"/>
                <a:gd name="T16" fmla="*/ 48 w 368"/>
                <a:gd name="T17" fmla="*/ 192 h 360"/>
                <a:gd name="T18" fmla="*/ 56 w 368"/>
                <a:gd name="T19" fmla="*/ 176 h 360"/>
                <a:gd name="T20" fmla="*/ 80 w 368"/>
                <a:gd name="T21" fmla="*/ 136 h 360"/>
                <a:gd name="T22" fmla="*/ 80 w 368"/>
                <a:gd name="T23" fmla="*/ 136 h 360"/>
                <a:gd name="T24" fmla="*/ 112 w 368"/>
                <a:gd name="T25" fmla="*/ 112 h 360"/>
                <a:gd name="T26" fmla="*/ 120 w 368"/>
                <a:gd name="T27" fmla="*/ 80 h 360"/>
                <a:gd name="T28" fmla="*/ 128 w 368"/>
                <a:gd name="T29" fmla="*/ 40 h 360"/>
                <a:gd name="T30" fmla="*/ 120 w 368"/>
                <a:gd name="T31" fmla="*/ 0 h 360"/>
                <a:gd name="T32" fmla="*/ 128 w 368"/>
                <a:gd name="T33" fmla="*/ 0 h 360"/>
                <a:gd name="T34" fmla="*/ 224 w 368"/>
                <a:gd name="T35" fmla="*/ 72 h 360"/>
                <a:gd name="T36" fmla="*/ 232 w 368"/>
                <a:gd name="T37" fmla="*/ 120 h 360"/>
                <a:gd name="T38" fmla="*/ 256 w 368"/>
                <a:gd name="T39" fmla="*/ 96 h 360"/>
                <a:gd name="T40" fmla="*/ 280 w 368"/>
                <a:gd name="T41" fmla="*/ 80 h 360"/>
                <a:gd name="T42" fmla="*/ 296 w 368"/>
                <a:gd name="T43" fmla="*/ 80 h 360"/>
                <a:gd name="T44" fmla="*/ 312 w 368"/>
                <a:gd name="T45" fmla="*/ 64 h 360"/>
                <a:gd name="T46" fmla="*/ 344 w 368"/>
                <a:gd name="T47" fmla="*/ 64 h 360"/>
                <a:gd name="T48" fmla="*/ 352 w 368"/>
                <a:gd name="T49" fmla="*/ 64 h 360"/>
                <a:gd name="T50" fmla="*/ 368 w 368"/>
                <a:gd name="T51" fmla="*/ 88 h 360"/>
                <a:gd name="T52" fmla="*/ 360 w 368"/>
                <a:gd name="T53" fmla="*/ 104 h 360"/>
                <a:gd name="T54" fmla="*/ 328 w 368"/>
                <a:gd name="T55" fmla="*/ 96 h 360"/>
                <a:gd name="T56" fmla="*/ 312 w 368"/>
                <a:gd name="T57" fmla="*/ 88 h 360"/>
                <a:gd name="T58" fmla="*/ 304 w 368"/>
                <a:gd name="T59" fmla="*/ 120 h 360"/>
                <a:gd name="T60" fmla="*/ 296 w 368"/>
                <a:gd name="T61" fmla="*/ 144 h 360"/>
                <a:gd name="T62" fmla="*/ 288 w 368"/>
                <a:gd name="T63" fmla="*/ 160 h 360"/>
                <a:gd name="T64" fmla="*/ 264 w 368"/>
                <a:gd name="T65" fmla="*/ 160 h 360"/>
                <a:gd name="T66" fmla="*/ 264 w 368"/>
                <a:gd name="T67" fmla="*/ 192 h 360"/>
                <a:gd name="T68" fmla="*/ 232 w 368"/>
                <a:gd name="T69" fmla="*/ 192 h 360"/>
                <a:gd name="T70" fmla="*/ 224 w 368"/>
                <a:gd name="T71" fmla="*/ 208 h 360"/>
                <a:gd name="T72" fmla="*/ 224 w 368"/>
                <a:gd name="T73" fmla="*/ 224 h 360"/>
                <a:gd name="T74" fmla="*/ 216 w 368"/>
                <a:gd name="T75" fmla="*/ 240 h 360"/>
                <a:gd name="T76" fmla="*/ 208 w 368"/>
                <a:gd name="T77" fmla="*/ 264 h 360"/>
                <a:gd name="T78" fmla="*/ 200 w 368"/>
                <a:gd name="T79" fmla="*/ 296 h 360"/>
                <a:gd name="T80" fmla="*/ 192 w 368"/>
                <a:gd name="T81" fmla="*/ 304 h 360"/>
                <a:gd name="T82" fmla="*/ 200 w 368"/>
                <a:gd name="T83" fmla="*/ 312 h 360"/>
                <a:gd name="T84" fmla="*/ 184 w 368"/>
                <a:gd name="T85" fmla="*/ 320 h 360"/>
                <a:gd name="T86" fmla="*/ 168 w 368"/>
                <a:gd name="T87" fmla="*/ 328 h 360"/>
                <a:gd name="T88" fmla="*/ 152 w 368"/>
                <a:gd name="T89" fmla="*/ 336 h 360"/>
                <a:gd name="T90" fmla="*/ 144 w 368"/>
                <a:gd name="T91" fmla="*/ 344 h 360"/>
                <a:gd name="T92" fmla="*/ 120 w 368"/>
                <a:gd name="T93" fmla="*/ 344 h 360"/>
                <a:gd name="T94" fmla="*/ 112 w 368"/>
                <a:gd name="T95" fmla="*/ 344 h 360"/>
                <a:gd name="T96" fmla="*/ 88 w 368"/>
                <a:gd name="T97" fmla="*/ 352 h 360"/>
                <a:gd name="T98" fmla="*/ 64 w 368"/>
                <a:gd name="T99" fmla="*/ 336 h 360"/>
                <a:gd name="T100" fmla="*/ 56 w 368"/>
                <a:gd name="T101" fmla="*/ 328 h 3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68"/>
                <a:gd name="T154" fmla="*/ 0 h 360"/>
                <a:gd name="T155" fmla="*/ 368 w 368"/>
                <a:gd name="T156" fmla="*/ 360 h 3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68" h="360">
                  <a:moveTo>
                    <a:pt x="56" y="328"/>
                  </a:moveTo>
                  <a:lnTo>
                    <a:pt x="56" y="328"/>
                  </a:lnTo>
                  <a:lnTo>
                    <a:pt x="48" y="320"/>
                  </a:lnTo>
                  <a:lnTo>
                    <a:pt x="40" y="320"/>
                  </a:lnTo>
                  <a:lnTo>
                    <a:pt x="32" y="312"/>
                  </a:lnTo>
                  <a:lnTo>
                    <a:pt x="16" y="288"/>
                  </a:lnTo>
                  <a:lnTo>
                    <a:pt x="8" y="272"/>
                  </a:lnTo>
                  <a:lnTo>
                    <a:pt x="8" y="264"/>
                  </a:lnTo>
                  <a:lnTo>
                    <a:pt x="8" y="256"/>
                  </a:lnTo>
                  <a:lnTo>
                    <a:pt x="0" y="248"/>
                  </a:lnTo>
                  <a:lnTo>
                    <a:pt x="0" y="240"/>
                  </a:lnTo>
                  <a:lnTo>
                    <a:pt x="8" y="240"/>
                  </a:lnTo>
                  <a:lnTo>
                    <a:pt x="16" y="240"/>
                  </a:lnTo>
                  <a:lnTo>
                    <a:pt x="24" y="224"/>
                  </a:lnTo>
                  <a:lnTo>
                    <a:pt x="32" y="224"/>
                  </a:lnTo>
                  <a:lnTo>
                    <a:pt x="32" y="208"/>
                  </a:lnTo>
                  <a:lnTo>
                    <a:pt x="32" y="200"/>
                  </a:lnTo>
                  <a:lnTo>
                    <a:pt x="32" y="192"/>
                  </a:lnTo>
                  <a:lnTo>
                    <a:pt x="32" y="176"/>
                  </a:lnTo>
                  <a:lnTo>
                    <a:pt x="48" y="176"/>
                  </a:lnTo>
                  <a:lnTo>
                    <a:pt x="48" y="192"/>
                  </a:lnTo>
                  <a:lnTo>
                    <a:pt x="56" y="192"/>
                  </a:lnTo>
                  <a:lnTo>
                    <a:pt x="56" y="176"/>
                  </a:lnTo>
                  <a:lnTo>
                    <a:pt x="64" y="152"/>
                  </a:lnTo>
                  <a:lnTo>
                    <a:pt x="80" y="136"/>
                  </a:lnTo>
                  <a:lnTo>
                    <a:pt x="88" y="136"/>
                  </a:lnTo>
                  <a:lnTo>
                    <a:pt x="96" y="128"/>
                  </a:lnTo>
                  <a:lnTo>
                    <a:pt x="112" y="112"/>
                  </a:lnTo>
                  <a:lnTo>
                    <a:pt x="120" y="104"/>
                  </a:lnTo>
                  <a:lnTo>
                    <a:pt x="120" y="88"/>
                  </a:lnTo>
                  <a:lnTo>
                    <a:pt x="120" y="80"/>
                  </a:lnTo>
                  <a:lnTo>
                    <a:pt x="120" y="40"/>
                  </a:lnTo>
                  <a:lnTo>
                    <a:pt x="128" y="40"/>
                  </a:lnTo>
                  <a:lnTo>
                    <a:pt x="128" y="24"/>
                  </a:lnTo>
                  <a:lnTo>
                    <a:pt x="120" y="8"/>
                  </a:lnTo>
                  <a:lnTo>
                    <a:pt x="120" y="0"/>
                  </a:lnTo>
                  <a:lnTo>
                    <a:pt x="128" y="0"/>
                  </a:lnTo>
                  <a:lnTo>
                    <a:pt x="144" y="88"/>
                  </a:lnTo>
                  <a:lnTo>
                    <a:pt x="224" y="72"/>
                  </a:lnTo>
                  <a:lnTo>
                    <a:pt x="232" y="120"/>
                  </a:lnTo>
                  <a:lnTo>
                    <a:pt x="256" y="96"/>
                  </a:lnTo>
                  <a:lnTo>
                    <a:pt x="264" y="96"/>
                  </a:lnTo>
                  <a:lnTo>
                    <a:pt x="272" y="88"/>
                  </a:lnTo>
                  <a:lnTo>
                    <a:pt x="280" y="80"/>
                  </a:lnTo>
                  <a:lnTo>
                    <a:pt x="296" y="80"/>
                  </a:lnTo>
                  <a:lnTo>
                    <a:pt x="304" y="80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36" y="64"/>
                  </a:lnTo>
                  <a:lnTo>
                    <a:pt x="344" y="64"/>
                  </a:lnTo>
                  <a:lnTo>
                    <a:pt x="352" y="64"/>
                  </a:lnTo>
                  <a:lnTo>
                    <a:pt x="352" y="72"/>
                  </a:lnTo>
                  <a:lnTo>
                    <a:pt x="368" y="88"/>
                  </a:lnTo>
                  <a:lnTo>
                    <a:pt x="368" y="96"/>
                  </a:lnTo>
                  <a:lnTo>
                    <a:pt x="360" y="96"/>
                  </a:lnTo>
                  <a:lnTo>
                    <a:pt x="360" y="104"/>
                  </a:lnTo>
                  <a:lnTo>
                    <a:pt x="352" y="104"/>
                  </a:lnTo>
                  <a:lnTo>
                    <a:pt x="328" y="96"/>
                  </a:lnTo>
                  <a:lnTo>
                    <a:pt x="320" y="96"/>
                  </a:lnTo>
                  <a:lnTo>
                    <a:pt x="312" y="88"/>
                  </a:lnTo>
                  <a:lnTo>
                    <a:pt x="312" y="112"/>
                  </a:lnTo>
                  <a:lnTo>
                    <a:pt x="304" y="120"/>
                  </a:lnTo>
                  <a:lnTo>
                    <a:pt x="304" y="128"/>
                  </a:lnTo>
                  <a:lnTo>
                    <a:pt x="296" y="144"/>
                  </a:lnTo>
                  <a:lnTo>
                    <a:pt x="288" y="144"/>
                  </a:lnTo>
                  <a:lnTo>
                    <a:pt x="288" y="152"/>
                  </a:lnTo>
                  <a:lnTo>
                    <a:pt x="288" y="160"/>
                  </a:lnTo>
                  <a:lnTo>
                    <a:pt x="280" y="160"/>
                  </a:lnTo>
                  <a:lnTo>
                    <a:pt x="272" y="160"/>
                  </a:lnTo>
                  <a:lnTo>
                    <a:pt x="264" y="160"/>
                  </a:lnTo>
                  <a:lnTo>
                    <a:pt x="264" y="176"/>
                  </a:lnTo>
                  <a:lnTo>
                    <a:pt x="264" y="184"/>
                  </a:lnTo>
                  <a:lnTo>
                    <a:pt x="264" y="192"/>
                  </a:lnTo>
                  <a:lnTo>
                    <a:pt x="264" y="200"/>
                  </a:lnTo>
                  <a:lnTo>
                    <a:pt x="248" y="200"/>
                  </a:lnTo>
                  <a:lnTo>
                    <a:pt x="232" y="192"/>
                  </a:lnTo>
                  <a:lnTo>
                    <a:pt x="224" y="192"/>
                  </a:lnTo>
                  <a:lnTo>
                    <a:pt x="224" y="200"/>
                  </a:lnTo>
                  <a:lnTo>
                    <a:pt x="224" y="208"/>
                  </a:lnTo>
                  <a:lnTo>
                    <a:pt x="224" y="216"/>
                  </a:lnTo>
                  <a:lnTo>
                    <a:pt x="224" y="224"/>
                  </a:lnTo>
                  <a:lnTo>
                    <a:pt x="216" y="232"/>
                  </a:lnTo>
                  <a:lnTo>
                    <a:pt x="216" y="240"/>
                  </a:lnTo>
                  <a:lnTo>
                    <a:pt x="216" y="256"/>
                  </a:lnTo>
                  <a:lnTo>
                    <a:pt x="208" y="264"/>
                  </a:lnTo>
                  <a:lnTo>
                    <a:pt x="200" y="280"/>
                  </a:lnTo>
                  <a:lnTo>
                    <a:pt x="200" y="288"/>
                  </a:lnTo>
                  <a:lnTo>
                    <a:pt x="200" y="296"/>
                  </a:lnTo>
                  <a:lnTo>
                    <a:pt x="192" y="304"/>
                  </a:lnTo>
                  <a:lnTo>
                    <a:pt x="200" y="312"/>
                  </a:lnTo>
                  <a:lnTo>
                    <a:pt x="184" y="320"/>
                  </a:lnTo>
                  <a:lnTo>
                    <a:pt x="168" y="320"/>
                  </a:lnTo>
                  <a:lnTo>
                    <a:pt x="168" y="328"/>
                  </a:lnTo>
                  <a:lnTo>
                    <a:pt x="160" y="328"/>
                  </a:lnTo>
                  <a:lnTo>
                    <a:pt x="152" y="328"/>
                  </a:lnTo>
                  <a:lnTo>
                    <a:pt x="152" y="336"/>
                  </a:lnTo>
                  <a:lnTo>
                    <a:pt x="144" y="344"/>
                  </a:lnTo>
                  <a:lnTo>
                    <a:pt x="136" y="344"/>
                  </a:lnTo>
                  <a:lnTo>
                    <a:pt x="128" y="344"/>
                  </a:lnTo>
                  <a:lnTo>
                    <a:pt x="120" y="344"/>
                  </a:lnTo>
                  <a:lnTo>
                    <a:pt x="112" y="344"/>
                  </a:lnTo>
                  <a:lnTo>
                    <a:pt x="104" y="360"/>
                  </a:lnTo>
                  <a:lnTo>
                    <a:pt x="96" y="360"/>
                  </a:lnTo>
                  <a:lnTo>
                    <a:pt x="88" y="352"/>
                  </a:lnTo>
                  <a:lnTo>
                    <a:pt x="72" y="352"/>
                  </a:lnTo>
                  <a:lnTo>
                    <a:pt x="64" y="336"/>
                  </a:lnTo>
                  <a:lnTo>
                    <a:pt x="64" y="328"/>
                  </a:lnTo>
                  <a:lnTo>
                    <a:pt x="56" y="328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5" name="Freeform 70"/>
            <p:cNvSpPr>
              <a:spLocks/>
            </p:cNvSpPr>
            <p:nvPr/>
          </p:nvSpPr>
          <p:spPr bwMode="auto">
            <a:xfrm>
              <a:off x="4708" y="1136"/>
              <a:ext cx="136" cy="272"/>
            </a:xfrm>
            <a:custGeom>
              <a:avLst/>
              <a:gdLst>
                <a:gd name="T0" fmla="*/ 104 w 136"/>
                <a:gd name="T1" fmla="*/ 240 h 272"/>
                <a:gd name="T2" fmla="*/ 128 w 136"/>
                <a:gd name="T3" fmla="*/ 232 h 272"/>
                <a:gd name="T4" fmla="*/ 128 w 136"/>
                <a:gd name="T5" fmla="*/ 224 h 272"/>
                <a:gd name="T6" fmla="*/ 136 w 136"/>
                <a:gd name="T7" fmla="*/ 216 h 272"/>
                <a:gd name="T8" fmla="*/ 136 w 136"/>
                <a:gd name="T9" fmla="*/ 208 h 272"/>
                <a:gd name="T10" fmla="*/ 128 w 136"/>
                <a:gd name="T11" fmla="*/ 200 h 272"/>
                <a:gd name="T12" fmla="*/ 128 w 136"/>
                <a:gd name="T13" fmla="*/ 192 h 272"/>
                <a:gd name="T14" fmla="*/ 112 w 136"/>
                <a:gd name="T15" fmla="*/ 184 h 272"/>
                <a:gd name="T16" fmla="*/ 56 w 136"/>
                <a:gd name="T17" fmla="*/ 0 h 272"/>
                <a:gd name="T18" fmla="*/ 48 w 136"/>
                <a:gd name="T19" fmla="*/ 0 h 272"/>
                <a:gd name="T20" fmla="*/ 32 w 136"/>
                <a:gd name="T21" fmla="*/ 8 h 272"/>
                <a:gd name="T22" fmla="*/ 32 w 136"/>
                <a:gd name="T23" fmla="*/ 8 h 272"/>
                <a:gd name="T24" fmla="*/ 32 w 136"/>
                <a:gd name="T25" fmla="*/ 16 h 272"/>
                <a:gd name="T26" fmla="*/ 32 w 136"/>
                <a:gd name="T27" fmla="*/ 16 h 272"/>
                <a:gd name="T28" fmla="*/ 32 w 136"/>
                <a:gd name="T29" fmla="*/ 24 h 272"/>
                <a:gd name="T30" fmla="*/ 24 w 136"/>
                <a:gd name="T31" fmla="*/ 32 h 272"/>
                <a:gd name="T32" fmla="*/ 32 w 136"/>
                <a:gd name="T33" fmla="*/ 40 h 272"/>
                <a:gd name="T34" fmla="*/ 32 w 136"/>
                <a:gd name="T35" fmla="*/ 48 h 272"/>
                <a:gd name="T36" fmla="*/ 24 w 136"/>
                <a:gd name="T37" fmla="*/ 56 h 272"/>
                <a:gd name="T38" fmla="*/ 32 w 136"/>
                <a:gd name="T39" fmla="*/ 88 h 272"/>
                <a:gd name="T40" fmla="*/ 16 w 136"/>
                <a:gd name="T41" fmla="*/ 104 h 272"/>
                <a:gd name="T42" fmla="*/ 16 w 136"/>
                <a:gd name="T43" fmla="*/ 104 h 272"/>
                <a:gd name="T44" fmla="*/ 8 w 136"/>
                <a:gd name="T45" fmla="*/ 112 h 272"/>
                <a:gd name="T46" fmla="*/ 16 w 136"/>
                <a:gd name="T47" fmla="*/ 120 h 272"/>
                <a:gd name="T48" fmla="*/ 16 w 136"/>
                <a:gd name="T49" fmla="*/ 160 h 272"/>
                <a:gd name="T50" fmla="*/ 8 w 136"/>
                <a:gd name="T51" fmla="*/ 176 h 272"/>
                <a:gd name="T52" fmla="*/ 0 w 136"/>
                <a:gd name="T53" fmla="*/ 192 h 272"/>
                <a:gd name="T54" fmla="*/ 8 w 136"/>
                <a:gd name="T55" fmla="*/ 216 h 272"/>
                <a:gd name="T56" fmla="*/ 16 w 136"/>
                <a:gd name="T57" fmla="*/ 240 h 272"/>
                <a:gd name="T58" fmla="*/ 8 w 136"/>
                <a:gd name="T59" fmla="*/ 256 h 272"/>
                <a:gd name="T60" fmla="*/ 16 w 136"/>
                <a:gd name="T61" fmla="*/ 272 h 272"/>
                <a:gd name="T62" fmla="*/ 96 w 136"/>
                <a:gd name="T63" fmla="*/ 256 h 272"/>
                <a:gd name="T64" fmla="*/ 104 w 136"/>
                <a:gd name="T65" fmla="*/ 248 h 2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272"/>
                <a:gd name="T101" fmla="*/ 136 w 136"/>
                <a:gd name="T102" fmla="*/ 272 h 2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272">
                  <a:moveTo>
                    <a:pt x="104" y="248"/>
                  </a:moveTo>
                  <a:lnTo>
                    <a:pt x="104" y="240"/>
                  </a:lnTo>
                  <a:lnTo>
                    <a:pt x="112" y="232"/>
                  </a:lnTo>
                  <a:lnTo>
                    <a:pt x="128" y="232"/>
                  </a:lnTo>
                  <a:lnTo>
                    <a:pt x="128" y="224"/>
                  </a:lnTo>
                  <a:lnTo>
                    <a:pt x="136" y="216"/>
                  </a:lnTo>
                  <a:lnTo>
                    <a:pt x="136" y="208"/>
                  </a:lnTo>
                  <a:lnTo>
                    <a:pt x="128" y="208"/>
                  </a:lnTo>
                  <a:lnTo>
                    <a:pt x="128" y="200"/>
                  </a:lnTo>
                  <a:lnTo>
                    <a:pt x="128" y="192"/>
                  </a:lnTo>
                  <a:lnTo>
                    <a:pt x="120" y="184"/>
                  </a:lnTo>
                  <a:lnTo>
                    <a:pt x="112" y="184"/>
                  </a:lnTo>
                  <a:lnTo>
                    <a:pt x="104" y="17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16" y="104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8" y="168"/>
                  </a:lnTo>
                  <a:lnTo>
                    <a:pt x="8" y="176"/>
                  </a:lnTo>
                  <a:lnTo>
                    <a:pt x="8" y="184"/>
                  </a:lnTo>
                  <a:lnTo>
                    <a:pt x="0" y="192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8" y="224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8" y="256"/>
                  </a:lnTo>
                  <a:lnTo>
                    <a:pt x="8" y="272"/>
                  </a:lnTo>
                  <a:lnTo>
                    <a:pt x="16" y="272"/>
                  </a:lnTo>
                  <a:lnTo>
                    <a:pt x="96" y="256"/>
                  </a:lnTo>
                  <a:lnTo>
                    <a:pt x="104" y="248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6" name="Freeform 71"/>
            <p:cNvSpPr>
              <a:spLocks/>
            </p:cNvSpPr>
            <p:nvPr/>
          </p:nvSpPr>
          <p:spPr bwMode="auto">
            <a:xfrm>
              <a:off x="4756" y="872"/>
              <a:ext cx="296" cy="472"/>
            </a:xfrm>
            <a:custGeom>
              <a:avLst/>
              <a:gdLst>
                <a:gd name="T0" fmla="*/ 80 w 296"/>
                <a:gd name="T1" fmla="*/ 456 h 472"/>
                <a:gd name="T2" fmla="*/ 56 w 296"/>
                <a:gd name="T3" fmla="*/ 440 h 472"/>
                <a:gd name="T4" fmla="*/ 0 w 296"/>
                <a:gd name="T5" fmla="*/ 264 h 472"/>
                <a:gd name="T6" fmla="*/ 16 w 296"/>
                <a:gd name="T7" fmla="*/ 256 h 472"/>
                <a:gd name="T8" fmla="*/ 16 w 296"/>
                <a:gd name="T9" fmla="*/ 256 h 472"/>
                <a:gd name="T10" fmla="*/ 24 w 296"/>
                <a:gd name="T11" fmla="*/ 240 h 472"/>
                <a:gd name="T12" fmla="*/ 24 w 296"/>
                <a:gd name="T13" fmla="*/ 240 h 472"/>
                <a:gd name="T14" fmla="*/ 24 w 296"/>
                <a:gd name="T15" fmla="*/ 216 h 472"/>
                <a:gd name="T16" fmla="*/ 32 w 296"/>
                <a:gd name="T17" fmla="*/ 200 h 472"/>
                <a:gd name="T18" fmla="*/ 40 w 296"/>
                <a:gd name="T19" fmla="*/ 184 h 472"/>
                <a:gd name="T20" fmla="*/ 32 w 296"/>
                <a:gd name="T21" fmla="*/ 136 h 472"/>
                <a:gd name="T22" fmla="*/ 40 w 296"/>
                <a:gd name="T23" fmla="*/ 120 h 472"/>
                <a:gd name="T24" fmla="*/ 48 w 296"/>
                <a:gd name="T25" fmla="*/ 80 h 472"/>
                <a:gd name="T26" fmla="*/ 72 w 296"/>
                <a:gd name="T27" fmla="*/ 8 h 472"/>
                <a:gd name="T28" fmla="*/ 96 w 296"/>
                <a:gd name="T29" fmla="*/ 32 h 472"/>
                <a:gd name="T30" fmla="*/ 120 w 296"/>
                <a:gd name="T31" fmla="*/ 8 h 472"/>
                <a:gd name="T32" fmla="*/ 128 w 296"/>
                <a:gd name="T33" fmla="*/ 0 h 472"/>
                <a:gd name="T34" fmla="*/ 168 w 296"/>
                <a:gd name="T35" fmla="*/ 16 h 472"/>
                <a:gd name="T36" fmla="*/ 208 w 296"/>
                <a:gd name="T37" fmla="*/ 136 h 472"/>
                <a:gd name="T38" fmla="*/ 224 w 296"/>
                <a:gd name="T39" fmla="*/ 160 h 472"/>
                <a:gd name="T40" fmla="*/ 240 w 296"/>
                <a:gd name="T41" fmla="*/ 160 h 472"/>
                <a:gd name="T42" fmla="*/ 248 w 296"/>
                <a:gd name="T43" fmla="*/ 184 h 472"/>
                <a:gd name="T44" fmla="*/ 264 w 296"/>
                <a:gd name="T45" fmla="*/ 200 h 472"/>
                <a:gd name="T46" fmla="*/ 280 w 296"/>
                <a:gd name="T47" fmla="*/ 208 h 472"/>
                <a:gd name="T48" fmla="*/ 280 w 296"/>
                <a:gd name="T49" fmla="*/ 216 h 472"/>
                <a:gd name="T50" fmla="*/ 288 w 296"/>
                <a:gd name="T51" fmla="*/ 224 h 472"/>
                <a:gd name="T52" fmla="*/ 296 w 296"/>
                <a:gd name="T53" fmla="*/ 224 h 472"/>
                <a:gd name="T54" fmla="*/ 280 w 296"/>
                <a:gd name="T55" fmla="*/ 248 h 472"/>
                <a:gd name="T56" fmla="*/ 272 w 296"/>
                <a:gd name="T57" fmla="*/ 240 h 472"/>
                <a:gd name="T58" fmla="*/ 272 w 296"/>
                <a:gd name="T59" fmla="*/ 248 h 472"/>
                <a:gd name="T60" fmla="*/ 264 w 296"/>
                <a:gd name="T61" fmla="*/ 248 h 472"/>
                <a:gd name="T62" fmla="*/ 264 w 296"/>
                <a:gd name="T63" fmla="*/ 256 h 472"/>
                <a:gd name="T64" fmla="*/ 248 w 296"/>
                <a:gd name="T65" fmla="*/ 264 h 472"/>
                <a:gd name="T66" fmla="*/ 248 w 296"/>
                <a:gd name="T67" fmla="*/ 264 h 472"/>
                <a:gd name="T68" fmla="*/ 248 w 296"/>
                <a:gd name="T69" fmla="*/ 280 h 472"/>
                <a:gd name="T70" fmla="*/ 232 w 296"/>
                <a:gd name="T71" fmla="*/ 296 h 472"/>
                <a:gd name="T72" fmla="*/ 232 w 296"/>
                <a:gd name="T73" fmla="*/ 280 h 472"/>
                <a:gd name="T74" fmla="*/ 216 w 296"/>
                <a:gd name="T75" fmla="*/ 272 h 472"/>
                <a:gd name="T76" fmla="*/ 216 w 296"/>
                <a:gd name="T77" fmla="*/ 280 h 472"/>
                <a:gd name="T78" fmla="*/ 200 w 296"/>
                <a:gd name="T79" fmla="*/ 296 h 472"/>
                <a:gd name="T80" fmla="*/ 200 w 296"/>
                <a:gd name="T81" fmla="*/ 304 h 472"/>
                <a:gd name="T82" fmla="*/ 192 w 296"/>
                <a:gd name="T83" fmla="*/ 296 h 472"/>
                <a:gd name="T84" fmla="*/ 184 w 296"/>
                <a:gd name="T85" fmla="*/ 296 h 472"/>
                <a:gd name="T86" fmla="*/ 176 w 296"/>
                <a:gd name="T87" fmla="*/ 288 h 472"/>
                <a:gd name="T88" fmla="*/ 176 w 296"/>
                <a:gd name="T89" fmla="*/ 336 h 472"/>
                <a:gd name="T90" fmla="*/ 168 w 296"/>
                <a:gd name="T91" fmla="*/ 360 h 472"/>
                <a:gd name="T92" fmla="*/ 160 w 296"/>
                <a:gd name="T93" fmla="*/ 352 h 472"/>
                <a:gd name="T94" fmla="*/ 152 w 296"/>
                <a:gd name="T95" fmla="*/ 368 h 472"/>
                <a:gd name="T96" fmla="*/ 144 w 296"/>
                <a:gd name="T97" fmla="*/ 368 h 472"/>
                <a:gd name="T98" fmla="*/ 136 w 296"/>
                <a:gd name="T99" fmla="*/ 368 h 472"/>
                <a:gd name="T100" fmla="*/ 128 w 296"/>
                <a:gd name="T101" fmla="*/ 360 h 472"/>
                <a:gd name="T102" fmla="*/ 128 w 296"/>
                <a:gd name="T103" fmla="*/ 392 h 472"/>
                <a:gd name="T104" fmla="*/ 128 w 296"/>
                <a:gd name="T105" fmla="*/ 376 h 472"/>
                <a:gd name="T106" fmla="*/ 120 w 296"/>
                <a:gd name="T107" fmla="*/ 376 h 472"/>
                <a:gd name="T108" fmla="*/ 104 w 296"/>
                <a:gd name="T109" fmla="*/ 392 h 472"/>
                <a:gd name="T110" fmla="*/ 104 w 296"/>
                <a:gd name="T111" fmla="*/ 408 h 472"/>
                <a:gd name="T112" fmla="*/ 104 w 296"/>
                <a:gd name="T113" fmla="*/ 416 h 472"/>
                <a:gd name="T114" fmla="*/ 104 w 296"/>
                <a:gd name="T115" fmla="*/ 432 h 472"/>
                <a:gd name="T116" fmla="*/ 88 w 296"/>
                <a:gd name="T117" fmla="*/ 440 h 472"/>
                <a:gd name="T118" fmla="*/ 80 w 296"/>
                <a:gd name="T119" fmla="*/ 472 h 4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6"/>
                <a:gd name="T181" fmla="*/ 0 h 472"/>
                <a:gd name="T182" fmla="*/ 296 w 296"/>
                <a:gd name="T183" fmla="*/ 472 h 4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6" h="472">
                  <a:moveTo>
                    <a:pt x="80" y="464"/>
                  </a:moveTo>
                  <a:lnTo>
                    <a:pt x="80" y="464"/>
                  </a:lnTo>
                  <a:lnTo>
                    <a:pt x="80" y="456"/>
                  </a:lnTo>
                  <a:lnTo>
                    <a:pt x="72" y="448"/>
                  </a:lnTo>
                  <a:lnTo>
                    <a:pt x="64" y="448"/>
                  </a:lnTo>
                  <a:lnTo>
                    <a:pt x="56" y="440"/>
                  </a:lnTo>
                  <a:lnTo>
                    <a:pt x="8" y="264"/>
                  </a:lnTo>
                  <a:lnTo>
                    <a:pt x="0" y="264"/>
                  </a:lnTo>
                  <a:lnTo>
                    <a:pt x="0" y="248"/>
                  </a:lnTo>
                  <a:lnTo>
                    <a:pt x="8" y="248"/>
                  </a:lnTo>
                  <a:lnTo>
                    <a:pt x="16" y="256"/>
                  </a:lnTo>
                  <a:lnTo>
                    <a:pt x="16" y="240"/>
                  </a:lnTo>
                  <a:lnTo>
                    <a:pt x="24" y="240"/>
                  </a:lnTo>
                  <a:lnTo>
                    <a:pt x="24" y="232"/>
                  </a:lnTo>
                  <a:lnTo>
                    <a:pt x="24" y="216"/>
                  </a:lnTo>
                  <a:lnTo>
                    <a:pt x="40" y="200"/>
                  </a:lnTo>
                  <a:lnTo>
                    <a:pt x="32" y="200"/>
                  </a:lnTo>
                  <a:lnTo>
                    <a:pt x="32" y="192"/>
                  </a:lnTo>
                  <a:lnTo>
                    <a:pt x="40" y="184"/>
                  </a:lnTo>
                  <a:lnTo>
                    <a:pt x="40" y="176"/>
                  </a:lnTo>
                  <a:lnTo>
                    <a:pt x="32" y="160"/>
                  </a:lnTo>
                  <a:lnTo>
                    <a:pt x="32" y="136"/>
                  </a:lnTo>
                  <a:lnTo>
                    <a:pt x="40" y="136"/>
                  </a:lnTo>
                  <a:lnTo>
                    <a:pt x="40" y="120"/>
                  </a:lnTo>
                  <a:lnTo>
                    <a:pt x="40" y="88"/>
                  </a:lnTo>
                  <a:lnTo>
                    <a:pt x="48" y="80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104" y="24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8"/>
                  </a:lnTo>
                  <a:lnTo>
                    <a:pt x="168" y="16"/>
                  </a:lnTo>
                  <a:lnTo>
                    <a:pt x="176" y="24"/>
                  </a:lnTo>
                  <a:lnTo>
                    <a:pt x="208" y="136"/>
                  </a:lnTo>
                  <a:lnTo>
                    <a:pt x="208" y="144"/>
                  </a:lnTo>
                  <a:lnTo>
                    <a:pt x="224" y="160"/>
                  </a:lnTo>
                  <a:lnTo>
                    <a:pt x="240" y="160"/>
                  </a:lnTo>
                  <a:lnTo>
                    <a:pt x="240" y="176"/>
                  </a:lnTo>
                  <a:lnTo>
                    <a:pt x="248" y="184"/>
                  </a:lnTo>
                  <a:lnTo>
                    <a:pt x="256" y="200"/>
                  </a:lnTo>
                  <a:lnTo>
                    <a:pt x="264" y="200"/>
                  </a:lnTo>
                  <a:lnTo>
                    <a:pt x="264" y="192"/>
                  </a:lnTo>
                  <a:lnTo>
                    <a:pt x="280" y="208"/>
                  </a:lnTo>
                  <a:lnTo>
                    <a:pt x="288" y="208"/>
                  </a:lnTo>
                  <a:lnTo>
                    <a:pt x="280" y="216"/>
                  </a:lnTo>
                  <a:lnTo>
                    <a:pt x="288" y="224"/>
                  </a:lnTo>
                  <a:lnTo>
                    <a:pt x="296" y="216"/>
                  </a:lnTo>
                  <a:lnTo>
                    <a:pt x="296" y="224"/>
                  </a:lnTo>
                  <a:lnTo>
                    <a:pt x="288" y="240"/>
                  </a:lnTo>
                  <a:lnTo>
                    <a:pt x="280" y="248"/>
                  </a:lnTo>
                  <a:lnTo>
                    <a:pt x="272" y="240"/>
                  </a:lnTo>
                  <a:lnTo>
                    <a:pt x="272" y="248"/>
                  </a:lnTo>
                  <a:lnTo>
                    <a:pt x="272" y="256"/>
                  </a:lnTo>
                  <a:lnTo>
                    <a:pt x="264" y="248"/>
                  </a:lnTo>
                  <a:lnTo>
                    <a:pt x="264" y="256"/>
                  </a:lnTo>
                  <a:lnTo>
                    <a:pt x="264" y="264"/>
                  </a:lnTo>
                  <a:lnTo>
                    <a:pt x="248" y="264"/>
                  </a:lnTo>
                  <a:lnTo>
                    <a:pt x="248" y="272"/>
                  </a:lnTo>
                  <a:lnTo>
                    <a:pt x="248" y="280"/>
                  </a:lnTo>
                  <a:lnTo>
                    <a:pt x="240" y="288"/>
                  </a:lnTo>
                  <a:lnTo>
                    <a:pt x="232" y="296"/>
                  </a:lnTo>
                  <a:lnTo>
                    <a:pt x="232" y="288"/>
                  </a:lnTo>
                  <a:lnTo>
                    <a:pt x="232" y="280"/>
                  </a:lnTo>
                  <a:lnTo>
                    <a:pt x="224" y="272"/>
                  </a:lnTo>
                  <a:lnTo>
                    <a:pt x="216" y="272"/>
                  </a:lnTo>
                  <a:lnTo>
                    <a:pt x="216" y="280"/>
                  </a:lnTo>
                  <a:lnTo>
                    <a:pt x="216" y="288"/>
                  </a:lnTo>
                  <a:lnTo>
                    <a:pt x="208" y="288"/>
                  </a:lnTo>
                  <a:lnTo>
                    <a:pt x="200" y="296"/>
                  </a:lnTo>
                  <a:lnTo>
                    <a:pt x="200" y="304"/>
                  </a:lnTo>
                  <a:lnTo>
                    <a:pt x="184" y="304"/>
                  </a:lnTo>
                  <a:lnTo>
                    <a:pt x="192" y="296"/>
                  </a:lnTo>
                  <a:lnTo>
                    <a:pt x="184" y="296"/>
                  </a:lnTo>
                  <a:lnTo>
                    <a:pt x="176" y="288"/>
                  </a:lnTo>
                  <a:lnTo>
                    <a:pt x="176" y="296"/>
                  </a:lnTo>
                  <a:lnTo>
                    <a:pt x="176" y="312"/>
                  </a:lnTo>
                  <a:lnTo>
                    <a:pt x="176" y="336"/>
                  </a:lnTo>
                  <a:lnTo>
                    <a:pt x="168" y="344"/>
                  </a:lnTo>
                  <a:lnTo>
                    <a:pt x="168" y="360"/>
                  </a:lnTo>
                  <a:lnTo>
                    <a:pt x="160" y="352"/>
                  </a:lnTo>
                  <a:lnTo>
                    <a:pt x="152" y="352"/>
                  </a:lnTo>
                  <a:lnTo>
                    <a:pt x="152" y="368"/>
                  </a:lnTo>
                  <a:lnTo>
                    <a:pt x="144" y="368"/>
                  </a:lnTo>
                  <a:lnTo>
                    <a:pt x="136" y="368"/>
                  </a:lnTo>
                  <a:lnTo>
                    <a:pt x="128" y="360"/>
                  </a:lnTo>
                  <a:lnTo>
                    <a:pt x="128" y="368"/>
                  </a:lnTo>
                  <a:lnTo>
                    <a:pt x="128" y="384"/>
                  </a:lnTo>
                  <a:lnTo>
                    <a:pt x="128" y="392"/>
                  </a:lnTo>
                  <a:lnTo>
                    <a:pt x="128" y="384"/>
                  </a:lnTo>
                  <a:lnTo>
                    <a:pt x="128" y="376"/>
                  </a:lnTo>
                  <a:lnTo>
                    <a:pt x="120" y="376"/>
                  </a:lnTo>
                  <a:lnTo>
                    <a:pt x="112" y="384"/>
                  </a:lnTo>
                  <a:lnTo>
                    <a:pt x="104" y="392"/>
                  </a:lnTo>
                  <a:lnTo>
                    <a:pt x="104" y="408"/>
                  </a:lnTo>
                  <a:lnTo>
                    <a:pt x="104" y="416"/>
                  </a:lnTo>
                  <a:lnTo>
                    <a:pt x="96" y="416"/>
                  </a:lnTo>
                  <a:lnTo>
                    <a:pt x="96" y="424"/>
                  </a:lnTo>
                  <a:lnTo>
                    <a:pt x="104" y="432"/>
                  </a:lnTo>
                  <a:lnTo>
                    <a:pt x="88" y="440"/>
                  </a:lnTo>
                  <a:lnTo>
                    <a:pt x="88" y="464"/>
                  </a:lnTo>
                  <a:lnTo>
                    <a:pt x="80" y="472"/>
                  </a:lnTo>
                  <a:lnTo>
                    <a:pt x="80" y="464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7" name="Freeform 72"/>
            <p:cNvSpPr>
              <a:spLocks/>
            </p:cNvSpPr>
            <p:nvPr/>
          </p:nvSpPr>
          <p:spPr bwMode="auto">
            <a:xfrm>
              <a:off x="4668" y="1368"/>
              <a:ext cx="264" cy="136"/>
            </a:xfrm>
            <a:custGeom>
              <a:avLst/>
              <a:gdLst>
                <a:gd name="T0" fmla="*/ 0 w 264"/>
                <a:gd name="T1" fmla="*/ 128 h 136"/>
                <a:gd name="T2" fmla="*/ 0 w 264"/>
                <a:gd name="T3" fmla="*/ 56 h 136"/>
                <a:gd name="T4" fmla="*/ 136 w 264"/>
                <a:gd name="T5" fmla="*/ 24 h 136"/>
                <a:gd name="T6" fmla="*/ 144 w 264"/>
                <a:gd name="T7" fmla="*/ 16 h 136"/>
                <a:gd name="T8" fmla="*/ 152 w 264"/>
                <a:gd name="T9" fmla="*/ 0 h 136"/>
                <a:gd name="T10" fmla="*/ 168 w 264"/>
                <a:gd name="T11" fmla="*/ 0 h 136"/>
                <a:gd name="T12" fmla="*/ 168 w 264"/>
                <a:gd name="T13" fmla="*/ 8 h 136"/>
                <a:gd name="T14" fmla="*/ 184 w 264"/>
                <a:gd name="T15" fmla="*/ 16 h 136"/>
                <a:gd name="T16" fmla="*/ 184 w 264"/>
                <a:gd name="T17" fmla="*/ 24 h 136"/>
                <a:gd name="T18" fmla="*/ 176 w 264"/>
                <a:gd name="T19" fmla="*/ 32 h 136"/>
                <a:gd name="T20" fmla="*/ 176 w 264"/>
                <a:gd name="T21" fmla="*/ 32 h 136"/>
                <a:gd name="T22" fmla="*/ 176 w 264"/>
                <a:gd name="T23" fmla="*/ 40 h 136"/>
                <a:gd name="T24" fmla="*/ 168 w 264"/>
                <a:gd name="T25" fmla="*/ 56 h 136"/>
                <a:gd name="T26" fmla="*/ 184 w 264"/>
                <a:gd name="T27" fmla="*/ 56 h 136"/>
                <a:gd name="T28" fmla="*/ 200 w 264"/>
                <a:gd name="T29" fmla="*/ 64 h 136"/>
                <a:gd name="T30" fmla="*/ 208 w 264"/>
                <a:gd name="T31" fmla="*/ 64 h 136"/>
                <a:gd name="T32" fmla="*/ 208 w 264"/>
                <a:gd name="T33" fmla="*/ 72 h 136"/>
                <a:gd name="T34" fmla="*/ 216 w 264"/>
                <a:gd name="T35" fmla="*/ 80 h 136"/>
                <a:gd name="T36" fmla="*/ 216 w 264"/>
                <a:gd name="T37" fmla="*/ 88 h 136"/>
                <a:gd name="T38" fmla="*/ 224 w 264"/>
                <a:gd name="T39" fmla="*/ 96 h 136"/>
                <a:gd name="T40" fmla="*/ 256 w 264"/>
                <a:gd name="T41" fmla="*/ 88 h 136"/>
                <a:gd name="T42" fmla="*/ 248 w 264"/>
                <a:gd name="T43" fmla="*/ 72 h 136"/>
                <a:gd name="T44" fmla="*/ 240 w 264"/>
                <a:gd name="T45" fmla="*/ 64 h 136"/>
                <a:gd name="T46" fmla="*/ 232 w 264"/>
                <a:gd name="T47" fmla="*/ 64 h 136"/>
                <a:gd name="T48" fmla="*/ 240 w 264"/>
                <a:gd name="T49" fmla="*/ 56 h 136"/>
                <a:gd name="T50" fmla="*/ 264 w 264"/>
                <a:gd name="T51" fmla="*/ 72 h 136"/>
                <a:gd name="T52" fmla="*/ 264 w 264"/>
                <a:gd name="T53" fmla="*/ 96 h 136"/>
                <a:gd name="T54" fmla="*/ 256 w 264"/>
                <a:gd name="T55" fmla="*/ 96 h 136"/>
                <a:gd name="T56" fmla="*/ 240 w 264"/>
                <a:gd name="T57" fmla="*/ 104 h 136"/>
                <a:gd name="T58" fmla="*/ 232 w 264"/>
                <a:gd name="T59" fmla="*/ 120 h 136"/>
                <a:gd name="T60" fmla="*/ 224 w 264"/>
                <a:gd name="T61" fmla="*/ 128 h 136"/>
                <a:gd name="T62" fmla="*/ 216 w 264"/>
                <a:gd name="T63" fmla="*/ 120 h 136"/>
                <a:gd name="T64" fmla="*/ 216 w 264"/>
                <a:gd name="T65" fmla="*/ 112 h 136"/>
                <a:gd name="T66" fmla="*/ 208 w 264"/>
                <a:gd name="T67" fmla="*/ 104 h 136"/>
                <a:gd name="T68" fmla="*/ 208 w 264"/>
                <a:gd name="T69" fmla="*/ 120 h 136"/>
                <a:gd name="T70" fmla="*/ 208 w 264"/>
                <a:gd name="T71" fmla="*/ 112 h 136"/>
                <a:gd name="T72" fmla="*/ 200 w 264"/>
                <a:gd name="T73" fmla="*/ 120 h 136"/>
                <a:gd name="T74" fmla="*/ 200 w 264"/>
                <a:gd name="T75" fmla="*/ 136 h 136"/>
                <a:gd name="T76" fmla="*/ 184 w 264"/>
                <a:gd name="T77" fmla="*/ 136 h 136"/>
                <a:gd name="T78" fmla="*/ 176 w 264"/>
                <a:gd name="T79" fmla="*/ 120 h 136"/>
                <a:gd name="T80" fmla="*/ 168 w 264"/>
                <a:gd name="T81" fmla="*/ 112 h 136"/>
                <a:gd name="T82" fmla="*/ 160 w 264"/>
                <a:gd name="T83" fmla="*/ 104 h 136"/>
                <a:gd name="T84" fmla="*/ 160 w 264"/>
                <a:gd name="T85" fmla="*/ 104 h 136"/>
                <a:gd name="T86" fmla="*/ 152 w 264"/>
                <a:gd name="T87" fmla="*/ 88 h 136"/>
                <a:gd name="T88" fmla="*/ 128 w 264"/>
                <a:gd name="T89" fmla="*/ 96 h 136"/>
                <a:gd name="T90" fmla="*/ 128 w 264"/>
                <a:gd name="T91" fmla="*/ 96 h 136"/>
                <a:gd name="T92" fmla="*/ 56 w 264"/>
                <a:gd name="T93" fmla="*/ 112 h 136"/>
                <a:gd name="T94" fmla="*/ 56 w 264"/>
                <a:gd name="T95" fmla="*/ 120 h 136"/>
                <a:gd name="T96" fmla="*/ 56 w 264"/>
                <a:gd name="T97" fmla="*/ 112 h 136"/>
                <a:gd name="T98" fmla="*/ 0 w 264"/>
                <a:gd name="T99" fmla="*/ 128 h 1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4"/>
                <a:gd name="T151" fmla="*/ 0 h 136"/>
                <a:gd name="T152" fmla="*/ 264 w 264"/>
                <a:gd name="T153" fmla="*/ 136 h 1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4" h="136">
                  <a:moveTo>
                    <a:pt x="0" y="128"/>
                  </a:moveTo>
                  <a:lnTo>
                    <a:pt x="0" y="128"/>
                  </a:lnTo>
                  <a:lnTo>
                    <a:pt x="0" y="56"/>
                  </a:lnTo>
                  <a:lnTo>
                    <a:pt x="56" y="40"/>
                  </a:lnTo>
                  <a:lnTo>
                    <a:pt x="136" y="24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52" y="0"/>
                  </a:lnTo>
                  <a:lnTo>
                    <a:pt x="168" y="0"/>
                  </a:lnTo>
                  <a:lnTo>
                    <a:pt x="168" y="8"/>
                  </a:lnTo>
                  <a:lnTo>
                    <a:pt x="184" y="16"/>
                  </a:lnTo>
                  <a:lnTo>
                    <a:pt x="192" y="16"/>
                  </a:lnTo>
                  <a:lnTo>
                    <a:pt x="184" y="24"/>
                  </a:lnTo>
                  <a:lnTo>
                    <a:pt x="176" y="24"/>
                  </a:lnTo>
                  <a:lnTo>
                    <a:pt x="176" y="32"/>
                  </a:lnTo>
                  <a:lnTo>
                    <a:pt x="176" y="40"/>
                  </a:lnTo>
                  <a:lnTo>
                    <a:pt x="168" y="48"/>
                  </a:lnTo>
                  <a:lnTo>
                    <a:pt x="168" y="56"/>
                  </a:lnTo>
                  <a:lnTo>
                    <a:pt x="184" y="56"/>
                  </a:lnTo>
                  <a:lnTo>
                    <a:pt x="192" y="56"/>
                  </a:lnTo>
                  <a:lnTo>
                    <a:pt x="200" y="64"/>
                  </a:lnTo>
                  <a:lnTo>
                    <a:pt x="208" y="64"/>
                  </a:lnTo>
                  <a:lnTo>
                    <a:pt x="208" y="72"/>
                  </a:lnTo>
                  <a:lnTo>
                    <a:pt x="208" y="80"/>
                  </a:lnTo>
                  <a:lnTo>
                    <a:pt x="216" y="80"/>
                  </a:lnTo>
                  <a:lnTo>
                    <a:pt x="216" y="88"/>
                  </a:lnTo>
                  <a:lnTo>
                    <a:pt x="224" y="96"/>
                  </a:lnTo>
                  <a:lnTo>
                    <a:pt x="248" y="96"/>
                  </a:lnTo>
                  <a:lnTo>
                    <a:pt x="256" y="88"/>
                  </a:lnTo>
                  <a:lnTo>
                    <a:pt x="256" y="80"/>
                  </a:lnTo>
                  <a:lnTo>
                    <a:pt x="248" y="72"/>
                  </a:lnTo>
                  <a:lnTo>
                    <a:pt x="248" y="64"/>
                  </a:lnTo>
                  <a:lnTo>
                    <a:pt x="240" y="64"/>
                  </a:lnTo>
                  <a:lnTo>
                    <a:pt x="232" y="64"/>
                  </a:lnTo>
                  <a:lnTo>
                    <a:pt x="240" y="56"/>
                  </a:lnTo>
                  <a:lnTo>
                    <a:pt x="248" y="56"/>
                  </a:lnTo>
                  <a:lnTo>
                    <a:pt x="264" y="72"/>
                  </a:lnTo>
                  <a:lnTo>
                    <a:pt x="264" y="88"/>
                  </a:lnTo>
                  <a:lnTo>
                    <a:pt x="264" y="96"/>
                  </a:lnTo>
                  <a:lnTo>
                    <a:pt x="256" y="96"/>
                  </a:lnTo>
                  <a:lnTo>
                    <a:pt x="248" y="104"/>
                  </a:lnTo>
                  <a:lnTo>
                    <a:pt x="240" y="104"/>
                  </a:lnTo>
                  <a:lnTo>
                    <a:pt x="232" y="112"/>
                  </a:lnTo>
                  <a:lnTo>
                    <a:pt x="232" y="120"/>
                  </a:lnTo>
                  <a:lnTo>
                    <a:pt x="224" y="128"/>
                  </a:lnTo>
                  <a:lnTo>
                    <a:pt x="216" y="120"/>
                  </a:lnTo>
                  <a:lnTo>
                    <a:pt x="216" y="112"/>
                  </a:lnTo>
                  <a:lnTo>
                    <a:pt x="216" y="104"/>
                  </a:lnTo>
                  <a:lnTo>
                    <a:pt x="208" y="104"/>
                  </a:lnTo>
                  <a:lnTo>
                    <a:pt x="208" y="120"/>
                  </a:lnTo>
                  <a:lnTo>
                    <a:pt x="208" y="112"/>
                  </a:lnTo>
                  <a:lnTo>
                    <a:pt x="200" y="120"/>
                  </a:lnTo>
                  <a:lnTo>
                    <a:pt x="200" y="136"/>
                  </a:lnTo>
                  <a:lnTo>
                    <a:pt x="184" y="136"/>
                  </a:lnTo>
                  <a:lnTo>
                    <a:pt x="184" y="120"/>
                  </a:lnTo>
                  <a:lnTo>
                    <a:pt x="176" y="120"/>
                  </a:lnTo>
                  <a:lnTo>
                    <a:pt x="168" y="112"/>
                  </a:lnTo>
                  <a:lnTo>
                    <a:pt x="160" y="104"/>
                  </a:lnTo>
                  <a:lnTo>
                    <a:pt x="152" y="88"/>
                  </a:lnTo>
                  <a:lnTo>
                    <a:pt x="128" y="96"/>
                  </a:lnTo>
                  <a:lnTo>
                    <a:pt x="56" y="112"/>
                  </a:lnTo>
                  <a:lnTo>
                    <a:pt x="56" y="120"/>
                  </a:lnTo>
                  <a:lnTo>
                    <a:pt x="56" y="112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8" name="Freeform 73"/>
            <p:cNvSpPr>
              <a:spLocks/>
            </p:cNvSpPr>
            <p:nvPr/>
          </p:nvSpPr>
          <p:spPr bwMode="auto">
            <a:xfrm>
              <a:off x="4668" y="1464"/>
              <a:ext cx="144" cy="136"/>
            </a:xfrm>
            <a:custGeom>
              <a:avLst/>
              <a:gdLst>
                <a:gd name="T0" fmla="*/ 104 w 144"/>
                <a:gd name="T1" fmla="*/ 88 h 136"/>
                <a:gd name="T2" fmla="*/ 88 w 144"/>
                <a:gd name="T3" fmla="*/ 96 h 136"/>
                <a:gd name="T4" fmla="*/ 64 w 144"/>
                <a:gd name="T5" fmla="*/ 96 h 136"/>
                <a:gd name="T6" fmla="*/ 64 w 144"/>
                <a:gd name="T7" fmla="*/ 96 h 136"/>
                <a:gd name="T8" fmla="*/ 40 w 144"/>
                <a:gd name="T9" fmla="*/ 112 h 136"/>
                <a:gd name="T10" fmla="*/ 40 w 144"/>
                <a:gd name="T11" fmla="*/ 112 h 136"/>
                <a:gd name="T12" fmla="*/ 24 w 144"/>
                <a:gd name="T13" fmla="*/ 136 h 136"/>
                <a:gd name="T14" fmla="*/ 16 w 144"/>
                <a:gd name="T15" fmla="*/ 136 h 136"/>
                <a:gd name="T16" fmla="*/ 16 w 144"/>
                <a:gd name="T17" fmla="*/ 136 h 136"/>
                <a:gd name="T18" fmla="*/ 8 w 144"/>
                <a:gd name="T19" fmla="*/ 128 h 136"/>
                <a:gd name="T20" fmla="*/ 8 w 144"/>
                <a:gd name="T21" fmla="*/ 128 h 136"/>
                <a:gd name="T22" fmla="*/ 24 w 144"/>
                <a:gd name="T23" fmla="*/ 112 h 136"/>
                <a:gd name="T24" fmla="*/ 24 w 144"/>
                <a:gd name="T25" fmla="*/ 112 h 136"/>
                <a:gd name="T26" fmla="*/ 16 w 144"/>
                <a:gd name="T27" fmla="*/ 104 h 136"/>
                <a:gd name="T28" fmla="*/ 16 w 144"/>
                <a:gd name="T29" fmla="*/ 104 h 136"/>
                <a:gd name="T30" fmla="*/ 0 w 144"/>
                <a:gd name="T31" fmla="*/ 32 h 136"/>
                <a:gd name="T32" fmla="*/ 0 w 144"/>
                <a:gd name="T33" fmla="*/ 32 h 136"/>
                <a:gd name="T34" fmla="*/ 56 w 144"/>
                <a:gd name="T35" fmla="*/ 16 h 136"/>
                <a:gd name="T36" fmla="*/ 56 w 144"/>
                <a:gd name="T37" fmla="*/ 16 h 136"/>
                <a:gd name="T38" fmla="*/ 56 w 144"/>
                <a:gd name="T39" fmla="*/ 24 h 136"/>
                <a:gd name="T40" fmla="*/ 56 w 144"/>
                <a:gd name="T41" fmla="*/ 24 h 136"/>
                <a:gd name="T42" fmla="*/ 56 w 144"/>
                <a:gd name="T43" fmla="*/ 16 h 136"/>
                <a:gd name="T44" fmla="*/ 56 w 144"/>
                <a:gd name="T45" fmla="*/ 16 h 136"/>
                <a:gd name="T46" fmla="*/ 128 w 144"/>
                <a:gd name="T47" fmla="*/ 0 h 136"/>
                <a:gd name="T48" fmla="*/ 128 w 144"/>
                <a:gd name="T49" fmla="*/ 0 h 136"/>
                <a:gd name="T50" fmla="*/ 128 w 144"/>
                <a:gd name="T51" fmla="*/ 0 h 136"/>
                <a:gd name="T52" fmla="*/ 144 w 144"/>
                <a:gd name="T53" fmla="*/ 56 h 136"/>
                <a:gd name="T54" fmla="*/ 144 w 144"/>
                <a:gd name="T55" fmla="*/ 56 h 136"/>
                <a:gd name="T56" fmla="*/ 136 w 144"/>
                <a:gd name="T57" fmla="*/ 64 h 136"/>
                <a:gd name="T58" fmla="*/ 136 w 144"/>
                <a:gd name="T59" fmla="*/ 64 h 136"/>
                <a:gd name="T60" fmla="*/ 136 w 144"/>
                <a:gd name="T61" fmla="*/ 72 h 136"/>
                <a:gd name="T62" fmla="*/ 136 w 144"/>
                <a:gd name="T63" fmla="*/ 72 h 136"/>
                <a:gd name="T64" fmla="*/ 136 w 144"/>
                <a:gd name="T65" fmla="*/ 72 h 136"/>
                <a:gd name="T66" fmla="*/ 104 w 144"/>
                <a:gd name="T67" fmla="*/ 88 h 1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4"/>
                <a:gd name="T103" fmla="*/ 0 h 136"/>
                <a:gd name="T104" fmla="*/ 144 w 144"/>
                <a:gd name="T105" fmla="*/ 136 h 1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4" h="136">
                  <a:moveTo>
                    <a:pt x="104" y="88"/>
                  </a:moveTo>
                  <a:lnTo>
                    <a:pt x="88" y="96"/>
                  </a:lnTo>
                  <a:lnTo>
                    <a:pt x="64" y="96"/>
                  </a:lnTo>
                  <a:lnTo>
                    <a:pt x="40" y="112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8" y="128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0" y="32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128" y="0"/>
                  </a:lnTo>
                  <a:lnTo>
                    <a:pt x="144" y="56"/>
                  </a:lnTo>
                  <a:lnTo>
                    <a:pt x="136" y="64"/>
                  </a:lnTo>
                  <a:lnTo>
                    <a:pt x="136" y="72"/>
                  </a:lnTo>
                  <a:lnTo>
                    <a:pt x="104" y="88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9" name="Freeform 76"/>
            <p:cNvSpPr>
              <a:spLocks/>
            </p:cNvSpPr>
            <p:nvPr/>
          </p:nvSpPr>
          <p:spPr bwMode="auto">
            <a:xfrm>
              <a:off x="3476" y="2160"/>
              <a:ext cx="680" cy="240"/>
            </a:xfrm>
            <a:custGeom>
              <a:avLst/>
              <a:gdLst>
                <a:gd name="T0" fmla="*/ 664 w 680"/>
                <a:gd name="T1" fmla="*/ 0 h 240"/>
                <a:gd name="T2" fmla="*/ 672 w 680"/>
                <a:gd name="T3" fmla="*/ 0 h 240"/>
                <a:gd name="T4" fmla="*/ 672 w 680"/>
                <a:gd name="T5" fmla="*/ 16 h 240"/>
                <a:gd name="T6" fmla="*/ 672 w 680"/>
                <a:gd name="T7" fmla="*/ 32 h 240"/>
                <a:gd name="T8" fmla="*/ 664 w 680"/>
                <a:gd name="T9" fmla="*/ 32 h 240"/>
                <a:gd name="T10" fmla="*/ 656 w 680"/>
                <a:gd name="T11" fmla="*/ 56 h 240"/>
                <a:gd name="T12" fmla="*/ 648 w 680"/>
                <a:gd name="T13" fmla="*/ 56 h 240"/>
                <a:gd name="T14" fmla="*/ 616 w 680"/>
                <a:gd name="T15" fmla="*/ 80 h 240"/>
                <a:gd name="T16" fmla="*/ 608 w 680"/>
                <a:gd name="T17" fmla="*/ 72 h 240"/>
                <a:gd name="T18" fmla="*/ 584 w 680"/>
                <a:gd name="T19" fmla="*/ 96 h 240"/>
                <a:gd name="T20" fmla="*/ 584 w 680"/>
                <a:gd name="T21" fmla="*/ 104 h 240"/>
                <a:gd name="T22" fmla="*/ 552 w 680"/>
                <a:gd name="T23" fmla="*/ 120 h 240"/>
                <a:gd name="T24" fmla="*/ 544 w 680"/>
                <a:gd name="T25" fmla="*/ 128 h 240"/>
                <a:gd name="T26" fmla="*/ 512 w 680"/>
                <a:gd name="T27" fmla="*/ 144 h 240"/>
                <a:gd name="T28" fmla="*/ 488 w 680"/>
                <a:gd name="T29" fmla="*/ 168 h 240"/>
                <a:gd name="T30" fmla="*/ 488 w 680"/>
                <a:gd name="T31" fmla="*/ 200 h 240"/>
                <a:gd name="T32" fmla="*/ 384 w 680"/>
                <a:gd name="T33" fmla="*/ 208 h 240"/>
                <a:gd name="T34" fmla="*/ 8 w 680"/>
                <a:gd name="T35" fmla="*/ 240 h 240"/>
                <a:gd name="T36" fmla="*/ 0 w 680"/>
                <a:gd name="T37" fmla="*/ 240 h 240"/>
                <a:gd name="T38" fmla="*/ 0 w 680"/>
                <a:gd name="T39" fmla="*/ 240 h 240"/>
                <a:gd name="T40" fmla="*/ 16 w 680"/>
                <a:gd name="T41" fmla="*/ 232 h 240"/>
                <a:gd name="T42" fmla="*/ 16 w 680"/>
                <a:gd name="T43" fmla="*/ 216 h 240"/>
                <a:gd name="T44" fmla="*/ 16 w 680"/>
                <a:gd name="T45" fmla="*/ 208 h 240"/>
                <a:gd name="T46" fmla="*/ 24 w 680"/>
                <a:gd name="T47" fmla="*/ 184 h 240"/>
                <a:gd name="T48" fmla="*/ 32 w 680"/>
                <a:gd name="T49" fmla="*/ 168 h 240"/>
                <a:gd name="T50" fmla="*/ 24 w 680"/>
                <a:gd name="T51" fmla="*/ 168 h 240"/>
                <a:gd name="T52" fmla="*/ 32 w 680"/>
                <a:gd name="T53" fmla="*/ 160 h 240"/>
                <a:gd name="T54" fmla="*/ 48 w 680"/>
                <a:gd name="T55" fmla="*/ 144 h 240"/>
                <a:gd name="T56" fmla="*/ 40 w 680"/>
                <a:gd name="T57" fmla="*/ 136 h 240"/>
                <a:gd name="T58" fmla="*/ 56 w 680"/>
                <a:gd name="T59" fmla="*/ 120 h 240"/>
                <a:gd name="T60" fmla="*/ 48 w 680"/>
                <a:gd name="T61" fmla="*/ 120 h 240"/>
                <a:gd name="T62" fmla="*/ 40 w 680"/>
                <a:gd name="T63" fmla="*/ 112 h 240"/>
                <a:gd name="T64" fmla="*/ 48 w 680"/>
                <a:gd name="T65" fmla="*/ 112 h 240"/>
                <a:gd name="T66" fmla="*/ 48 w 680"/>
                <a:gd name="T67" fmla="*/ 104 h 240"/>
                <a:gd name="T68" fmla="*/ 56 w 680"/>
                <a:gd name="T69" fmla="*/ 80 h 240"/>
                <a:gd name="T70" fmla="*/ 176 w 680"/>
                <a:gd name="T71" fmla="*/ 72 h 240"/>
                <a:gd name="T72" fmla="*/ 168 w 680"/>
                <a:gd name="T73" fmla="*/ 56 h 240"/>
                <a:gd name="T74" fmla="*/ 192 w 680"/>
                <a:gd name="T75" fmla="*/ 56 h 240"/>
                <a:gd name="T76" fmla="*/ 504 w 680"/>
                <a:gd name="T77" fmla="*/ 32 h 240"/>
                <a:gd name="T78" fmla="*/ 664 w 680"/>
                <a:gd name="T79" fmla="*/ 0 h 2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0"/>
                <a:gd name="T121" fmla="*/ 0 h 240"/>
                <a:gd name="T122" fmla="*/ 680 w 680"/>
                <a:gd name="T123" fmla="*/ 240 h 2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0" h="240">
                  <a:moveTo>
                    <a:pt x="664" y="0"/>
                  </a:moveTo>
                  <a:lnTo>
                    <a:pt x="664" y="0"/>
                  </a:lnTo>
                  <a:lnTo>
                    <a:pt x="672" y="0"/>
                  </a:lnTo>
                  <a:lnTo>
                    <a:pt x="672" y="8"/>
                  </a:lnTo>
                  <a:lnTo>
                    <a:pt x="672" y="16"/>
                  </a:lnTo>
                  <a:lnTo>
                    <a:pt x="680" y="24"/>
                  </a:lnTo>
                  <a:lnTo>
                    <a:pt x="672" y="32"/>
                  </a:lnTo>
                  <a:lnTo>
                    <a:pt x="664" y="32"/>
                  </a:lnTo>
                  <a:lnTo>
                    <a:pt x="656" y="48"/>
                  </a:lnTo>
                  <a:lnTo>
                    <a:pt x="656" y="56"/>
                  </a:lnTo>
                  <a:lnTo>
                    <a:pt x="648" y="56"/>
                  </a:lnTo>
                  <a:lnTo>
                    <a:pt x="640" y="56"/>
                  </a:lnTo>
                  <a:lnTo>
                    <a:pt x="616" y="80"/>
                  </a:lnTo>
                  <a:lnTo>
                    <a:pt x="608" y="72"/>
                  </a:lnTo>
                  <a:lnTo>
                    <a:pt x="600" y="72"/>
                  </a:lnTo>
                  <a:lnTo>
                    <a:pt x="584" y="96"/>
                  </a:lnTo>
                  <a:lnTo>
                    <a:pt x="584" y="104"/>
                  </a:lnTo>
                  <a:lnTo>
                    <a:pt x="568" y="104"/>
                  </a:lnTo>
                  <a:lnTo>
                    <a:pt x="552" y="120"/>
                  </a:lnTo>
                  <a:lnTo>
                    <a:pt x="544" y="128"/>
                  </a:lnTo>
                  <a:lnTo>
                    <a:pt x="520" y="128"/>
                  </a:lnTo>
                  <a:lnTo>
                    <a:pt x="512" y="144"/>
                  </a:lnTo>
                  <a:lnTo>
                    <a:pt x="504" y="168"/>
                  </a:lnTo>
                  <a:lnTo>
                    <a:pt x="488" y="168"/>
                  </a:lnTo>
                  <a:lnTo>
                    <a:pt x="488" y="200"/>
                  </a:lnTo>
                  <a:lnTo>
                    <a:pt x="384" y="208"/>
                  </a:lnTo>
                  <a:lnTo>
                    <a:pt x="176" y="224"/>
                  </a:lnTo>
                  <a:lnTo>
                    <a:pt x="8" y="240"/>
                  </a:lnTo>
                  <a:lnTo>
                    <a:pt x="0" y="240"/>
                  </a:lnTo>
                  <a:lnTo>
                    <a:pt x="8" y="232"/>
                  </a:lnTo>
                  <a:lnTo>
                    <a:pt x="16" y="232"/>
                  </a:lnTo>
                  <a:lnTo>
                    <a:pt x="16" y="224"/>
                  </a:lnTo>
                  <a:lnTo>
                    <a:pt x="16" y="216"/>
                  </a:lnTo>
                  <a:lnTo>
                    <a:pt x="16" y="208"/>
                  </a:lnTo>
                  <a:lnTo>
                    <a:pt x="16" y="200"/>
                  </a:lnTo>
                  <a:lnTo>
                    <a:pt x="24" y="184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32" y="160"/>
                  </a:lnTo>
                  <a:lnTo>
                    <a:pt x="48" y="152"/>
                  </a:lnTo>
                  <a:lnTo>
                    <a:pt x="48" y="144"/>
                  </a:lnTo>
                  <a:lnTo>
                    <a:pt x="40" y="136"/>
                  </a:lnTo>
                  <a:lnTo>
                    <a:pt x="48" y="120"/>
                  </a:lnTo>
                  <a:lnTo>
                    <a:pt x="56" y="120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48" y="112"/>
                  </a:lnTo>
                  <a:lnTo>
                    <a:pt x="48" y="104"/>
                  </a:lnTo>
                  <a:lnTo>
                    <a:pt x="56" y="80"/>
                  </a:lnTo>
                  <a:lnTo>
                    <a:pt x="176" y="72"/>
                  </a:lnTo>
                  <a:lnTo>
                    <a:pt x="168" y="56"/>
                  </a:lnTo>
                  <a:lnTo>
                    <a:pt x="176" y="56"/>
                  </a:lnTo>
                  <a:lnTo>
                    <a:pt x="192" y="56"/>
                  </a:lnTo>
                  <a:lnTo>
                    <a:pt x="200" y="56"/>
                  </a:lnTo>
                  <a:lnTo>
                    <a:pt x="504" y="32"/>
                  </a:lnTo>
                  <a:lnTo>
                    <a:pt x="656" y="8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0" name="Freeform 77"/>
            <p:cNvSpPr>
              <a:spLocks/>
            </p:cNvSpPr>
            <p:nvPr/>
          </p:nvSpPr>
          <p:spPr bwMode="auto">
            <a:xfrm>
              <a:off x="3380" y="2384"/>
              <a:ext cx="288" cy="496"/>
            </a:xfrm>
            <a:custGeom>
              <a:avLst/>
              <a:gdLst>
                <a:gd name="T0" fmla="*/ 208 w 288"/>
                <a:gd name="T1" fmla="*/ 480 h 496"/>
                <a:gd name="T2" fmla="*/ 216 w 288"/>
                <a:gd name="T3" fmla="*/ 488 h 496"/>
                <a:gd name="T4" fmla="*/ 248 w 288"/>
                <a:gd name="T5" fmla="*/ 480 h 496"/>
                <a:gd name="T6" fmla="*/ 240 w 288"/>
                <a:gd name="T7" fmla="*/ 472 h 496"/>
                <a:gd name="T8" fmla="*/ 256 w 288"/>
                <a:gd name="T9" fmla="*/ 480 h 496"/>
                <a:gd name="T10" fmla="*/ 264 w 288"/>
                <a:gd name="T11" fmla="*/ 480 h 496"/>
                <a:gd name="T12" fmla="*/ 272 w 288"/>
                <a:gd name="T13" fmla="*/ 472 h 496"/>
                <a:gd name="T14" fmla="*/ 288 w 288"/>
                <a:gd name="T15" fmla="*/ 472 h 496"/>
                <a:gd name="T16" fmla="*/ 272 w 288"/>
                <a:gd name="T17" fmla="*/ 0 h 496"/>
                <a:gd name="T18" fmla="*/ 104 w 288"/>
                <a:gd name="T19" fmla="*/ 16 h 496"/>
                <a:gd name="T20" fmla="*/ 88 w 288"/>
                <a:gd name="T21" fmla="*/ 40 h 496"/>
                <a:gd name="T22" fmla="*/ 80 w 288"/>
                <a:gd name="T23" fmla="*/ 48 h 496"/>
                <a:gd name="T24" fmla="*/ 72 w 288"/>
                <a:gd name="T25" fmla="*/ 80 h 496"/>
                <a:gd name="T26" fmla="*/ 72 w 288"/>
                <a:gd name="T27" fmla="*/ 80 h 496"/>
                <a:gd name="T28" fmla="*/ 56 w 288"/>
                <a:gd name="T29" fmla="*/ 104 h 496"/>
                <a:gd name="T30" fmla="*/ 48 w 288"/>
                <a:gd name="T31" fmla="*/ 112 h 496"/>
                <a:gd name="T32" fmla="*/ 40 w 288"/>
                <a:gd name="T33" fmla="*/ 120 h 496"/>
                <a:gd name="T34" fmla="*/ 40 w 288"/>
                <a:gd name="T35" fmla="*/ 136 h 496"/>
                <a:gd name="T36" fmla="*/ 32 w 288"/>
                <a:gd name="T37" fmla="*/ 144 h 496"/>
                <a:gd name="T38" fmla="*/ 40 w 288"/>
                <a:gd name="T39" fmla="*/ 152 h 496"/>
                <a:gd name="T40" fmla="*/ 32 w 288"/>
                <a:gd name="T41" fmla="*/ 160 h 496"/>
                <a:gd name="T42" fmla="*/ 24 w 288"/>
                <a:gd name="T43" fmla="*/ 168 h 496"/>
                <a:gd name="T44" fmla="*/ 40 w 288"/>
                <a:gd name="T45" fmla="*/ 200 h 496"/>
                <a:gd name="T46" fmla="*/ 40 w 288"/>
                <a:gd name="T47" fmla="*/ 208 h 496"/>
                <a:gd name="T48" fmla="*/ 32 w 288"/>
                <a:gd name="T49" fmla="*/ 224 h 496"/>
                <a:gd name="T50" fmla="*/ 32 w 288"/>
                <a:gd name="T51" fmla="*/ 232 h 496"/>
                <a:gd name="T52" fmla="*/ 40 w 288"/>
                <a:gd name="T53" fmla="*/ 232 h 496"/>
                <a:gd name="T54" fmla="*/ 40 w 288"/>
                <a:gd name="T55" fmla="*/ 248 h 496"/>
                <a:gd name="T56" fmla="*/ 40 w 288"/>
                <a:gd name="T57" fmla="*/ 256 h 496"/>
                <a:gd name="T58" fmla="*/ 40 w 288"/>
                <a:gd name="T59" fmla="*/ 264 h 496"/>
                <a:gd name="T60" fmla="*/ 48 w 288"/>
                <a:gd name="T61" fmla="*/ 272 h 496"/>
                <a:gd name="T62" fmla="*/ 48 w 288"/>
                <a:gd name="T63" fmla="*/ 280 h 496"/>
                <a:gd name="T64" fmla="*/ 48 w 288"/>
                <a:gd name="T65" fmla="*/ 280 h 496"/>
                <a:gd name="T66" fmla="*/ 56 w 288"/>
                <a:gd name="T67" fmla="*/ 288 h 496"/>
                <a:gd name="T68" fmla="*/ 56 w 288"/>
                <a:gd name="T69" fmla="*/ 304 h 496"/>
                <a:gd name="T70" fmla="*/ 40 w 288"/>
                <a:gd name="T71" fmla="*/ 312 h 496"/>
                <a:gd name="T72" fmla="*/ 40 w 288"/>
                <a:gd name="T73" fmla="*/ 320 h 496"/>
                <a:gd name="T74" fmla="*/ 40 w 288"/>
                <a:gd name="T75" fmla="*/ 344 h 496"/>
                <a:gd name="T76" fmla="*/ 24 w 288"/>
                <a:gd name="T77" fmla="*/ 360 h 496"/>
                <a:gd name="T78" fmla="*/ 16 w 288"/>
                <a:gd name="T79" fmla="*/ 368 h 496"/>
                <a:gd name="T80" fmla="*/ 24 w 288"/>
                <a:gd name="T81" fmla="*/ 368 h 496"/>
                <a:gd name="T82" fmla="*/ 16 w 288"/>
                <a:gd name="T83" fmla="*/ 384 h 496"/>
                <a:gd name="T84" fmla="*/ 16 w 288"/>
                <a:gd name="T85" fmla="*/ 392 h 496"/>
                <a:gd name="T86" fmla="*/ 16 w 288"/>
                <a:gd name="T87" fmla="*/ 400 h 496"/>
                <a:gd name="T88" fmla="*/ 8 w 288"/>
                <a:gd name="T89" fmla="*/ 416 h 496"/>
                <a:gd name="T90" fmla="*/ 8 w 288"/>
                <a:gd name="T91" fmla="*/ 424 h 496"/>
                <a:gd name="T92" fmla="*/ 168 w 288"/>
                <a:gd name="T93" fmla="*/ 416 h 496"/>
                <a:gd name="T94" fmla="*/ 160 w 288"/>
                <a:gd name="T95" fmla="*/ 448 h 496"/>
                <a:gd name="T96" fmla="*/ 184 w 288"/>
                <a:gd name="T97" fmla="*/ 488 h 496"/>
                <a:gd name="T98" fmla="*/ 200 w 288"/>
                <a:gd name="T99" fmla="*/ 496 h 4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8"/>
                <a:gd name="T151" fmla="*/ 0 h 496"/>
                <a:gd name="T152" fmla="*/ 288 w 288"/>
                <a:gd name="T153" fmla="*/ 496 h 4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8" h="496">
                  <a:moveTo>
                    <a:pt x="208" y="488"/>
                  </a:moveTo>
                  <a:lnTo>
                    <a:pt x="208" y="488"/>
                  </a:lnTo>
                  <a:lnTo>
                    <a:pt x="208" y="480"/>
                  </a:lnTo>
                  <a:lnTo>
                    <a:pt x="216" y="488"/>
                  </a:lnTo>
                  <a:lnTo>
                    <a:pt x="240" y="480"/>
                  </a:lnTo>
                  <a:lnTo>
                    <a:pt x="248" y="480"/>
                  </a:lnTo>
                  <a:lnTo>
                    <a:pt x="248" y="472"/>
                  </a:lnTo>
                  <a:lnTo>
                    <a:pt x="240" y="472"/>
                  </a:lnTo>
                  <a:lnTo>
                    <a:pt x="248" y="472"/>
                  </a:lnTo>
                  <a:lnTo>
                    <a:pt x="256" y="472"/>
                  </a:lnTo>
                  <a:lnTo>
                    <a:pt x="256" y="480"/>
                  </a:lnTo>
                  <a:lnTo>
                    <a:pt x="264" y="480"/>
                  </a:lnTo>
                  <a:lnTo>
                    <a:pt x="272" y="472"/>
                  </a:lnTo>
                  <a:lnTo>
                    <a:pt x="280" y="480"/>
                  </a:lnTo>
                  <a:lnTo>
                    <a:pt x="288" y="480"/>
                  </a:lnTo>
                  <a:lnTo>
                    <a:pt x="288" y="472"/>
                  </a:lnTo>
                  <a:lnTo>
                    <a:pt x="272" y="320"/>
                  </a:lnTo>
                  <a:lnTo>
                    <a:pt x="272" y="0"/>
                  </a:lnTo>
                  <a:lnTo>
                    <a:pt x="104" y="16"/>
                  </a:lnTo>
                  <a:lnTo>
                    <a:pt x="104" y="24"/>
                  </a:lnTo>
                  <a:lnTo>
                    <a:pt x="96" y="32"/>
                  </a:lnTo>
                  <a:lnTo>
                    <a:pt x="88" y="40"/>
                  </a:lnTo>
                  <a:lnTo>
                    <a:pt x="80" y="48"/>
                  </a:lnTo>
                  <a:lnTo>
                    <a:pt x="80" y="72"/>
                  </a:lnTo>
                  <a:lnTo>
                    <a:pt x="72" y="80"/>
                  </a:lnTo>
                  <a:lnTo>
                    <a:pt x="56" y="96"/>
                  </a:lnTo>
                  <a:lnTo>
                    <a:pt x="56" y="104"/>
                  </a:lnTo>
                  <a:lnTo>
                    <a:pt x="48" y="112"/>
                  </a:lnTo>
                  <a:lnTo>
                    <a:pt x="48" y="120"/>
                  </a:lnTo>
                  <a:lnTo>
                    <a:pt x="40" y="120"/>
                  </a:lnTo>
                  <a:lnTo>
                    <a:pt x="40" y="128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32" y="144"/>
                  </a:lnTo>
                  <a:lnTo>
                    <a:pt x="40" y="152"/>
                  </a:lnTo>
                  <a:lnTo>
                    <a:pt x="32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76"/>
                  </a:lnTo>
                  <a:lnTo>
                    <a:pt x="32" y="184"/>
                  </a:lnTo>
                  <a:lnTo>
                    <a:pt x="40" y="200"/>
                  </a:lnTo>
                  <a:lnTo>
                    <a:pt x="40" y="208"/>
                  </a:lnTo>
                  <a:lnTo>
                    <a:pt x="32" y="224"/>
                  </a:lnTo>
                  <a:lnTo>
                    <a:pt x="32" y="232"/>
                  </a:lnTo>
                  <a:lnTo>
                    <a:pt x="40" y="232"/>
                  </a:lnTo>
                  <a:lnTo>
                    <a:pt x="40" y="240"/>
                  </a:lnTo>
                  <a:lnTo>
                    <a:pt x="40" y="248"/>
                  </a:lnTo>
                  <a:lnTo>
                    <a:pt x="48" y="248"/>
                  </a:lnTo>
                  <a:lnTo>
                    <a:pt x="40" y="256"/>
                  </a:lnTo>
                  <a:lnTo>
                    <a:pt x="40" y="264"/>
                  </a:lnTo>
                  <a:lnTo>
                    <a:pt x="48" y="264"/>
                  </a:lnTo>
                  <a:lnTo>
                    <a:pt x="48" y="272"/>
                  </a:lnTo>
                  <a:lnTo>
                    <a:pt x="48" y="280"/>
                  </a:lnTo>
                  <a:lnTo>
                    <a:pt x="48" y="288"/>
                  </a:lnTo>
                  <a:lnTo>
                    <a:pt x="56" y="288"/>
                  </a:lnTo>
                  <a:lnTo>
                    <a:pt x="56" y="296"/>
                  </a:lnTo>
                  <a:lnTo>
                    <a:pt x="56" y="304"/>
                  </a:lnTo>
                  <a:lnTo>
                    <a:pt x="48" y="304"/>
                  </a:lnTo>
                  <a:lnTo>
                    <a:pt x="40" y="304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0" y="320"/>
                  </a:lnTo>
                  <a:lnTo>
                    <a:pt x="40" y="328"/>
                  </a:lnTo>
                  <a:lnTo>
                    <a:pt x="40" y="344"/>
                  </a:lnTo>
                  <a:lnTo>
                    <a:pt x="32" y="336"/>
                  </a:lnTo>
                  <a:lnTo>
                    <a:pt x="24" y="360"/>
                  </a:lnTo>
                  <a:lnTo>
                    <a:pt x="16" y="368"/>
                  </a:lnTo>
                  <a:lnTo>
                    <a:pt x="24" y="368"/>
                  </a:lnTo>
                  <a:lnTo>
                    <a:pt x="16" y="376"/>
                  </a:lnTo>
                  <a:lnTo>
                    <a:pt x="16" y="384"/>
                  </a:lnTo>
                  <a:lnTo>
                    <a:pt x="8" y="392"/>
                  </a:lnTo>
                  <a:lnTo>
                    <a:pt x="16" y="392"/>
                  </a:lnTo>
                  <a:lnTo>
                    <a:pt x="16" y="400"/>
                  </a:lnTo>
                  <a:lnTo>
                    <a:pt x="0" y="408"/>
                  </a:lnTo>
                  <a:lnTo>
                    <a:pt x="0" y="416"/>
                  </a:lnTo>
                  <a:lnTo>
                    <a:pt x="8" y="416"/>
                  </a:lnTo>
                  <a:lnTo>
                    <a:pt x="8" y="424"/>
                  </a:lnTo>
                  <a:lnTo>
                    <a:pt x="8" y="432"/>
                  </a:lnTo>
                  <a:lnTo>
                    <a:pt x="168" y="416"/>
                  </a:lnTo>
                  <a:lnTo>
                    <a:pt x="168" y="440"/>
                  </a:lnTo>
                  <a:lnTo>
                    <a:pt x="160" y="448"/>
                  </a:lnTo>
                  <a:lnTo>
                    <a:pt x="160" y="464"/>
                  </a:lnTo>
                  <a:lnTo>
                    <a:pt x="168" y="464"/>
                  </a:lnTo>
                  <a:lnTo>
                    <a:pt x="184" y="488"/>
                  </a:lnTo>
                  <a:lnTo>
                    <a:pt x="184" y="496"/>
                  </a:lnTo>
                  <a:lnTo>
                    <a:pt x="200" y="496"/>
                  </a:lnTo>
                  <a:lnTo>
                    <a:pt x="208" y="488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1" name="Freeform 78"/>
            <p:cNvSpPr>
              <a:spLocks/>
            </p:cNvSpPr>
            <p:nvPr/>
          </p:nvSpPr>
          <p:spPr bwMode="auto">
            <a:xfrm>
              <a:off x="3652" y="2368"/>
              <a:ext cx="304" cy="504"/>
            </a:xfrm>
            <a:custGeom>
              <a:avLst/>
              <a:gdLst>
                <a:gd name="T0" fmla="*/ 40 w 304"/>
                <a:gd name="T1" fmla="*/ 496 h 504"/>
                <a:gd name="T2" fmla="*/ 40 w 304"/>
                <a:gd name="T3" fmla="*/ 496 h 504"/>
                <a:gd name="T4" fmla="*/ 48 w 304"/>
                <a:gd name="T5" fmla="*/ 488 h 504"/>
                <a:gd name="T6" fmla="*/ 48 w 304"/>
                <a:gd name="T7" fmla="*/ 488 h 504"/>
                <a:gd name="T8" fmla="*/ 40 w 304"/>
                <a:gd name="T9" fmla="*/ 480 h 504"/>
                <a:gd name="T10" fmla="*/ 40 w 304"/>
                <a:gd name="T11" fmla="*/ 480 h 504"/>
                <a:gd name="T12" fmla="*/ 48 w 304"/>
                <a:gd name="T13" fmla="*/ 448 h 504"/>
                <a:gd name="T14" fmla="*/ 48 w 304"/>
                <a:gd name="T15" fmla="*/ 448 h 504"/>
                <a:gd name="T16" fmla="*/ 56 w 304"/>
                <a:gd name="T17" fmla="*/ 448 h 504"/>
                <a:gd name="T18" fmla="*/ 56 w 304"/>
                <a:gd name="T19" fmla="*/ 448 h 504"/>
                <a:gd name="T20" fmla="*/ 56 w 304"/>
                <a:gd name="T21" fmla="*/ 480 h 504"/>
                <a:gd name="T22" fmla="*/ 56 w 304"/>
                <a:gd name="T23" fmla="*/ 480 h 504"/>
                <a:gd name="T24" fmla="*/ 72 w 304"/>
                <a:gd name="T25" fmla="*/ 496 h 504"/>
                <a:gd name="T26" fmla="*/ 72 w 304"/>
                <a:gd name="T27" fmla="*/ 496 h 504"/>
                <a:gd name="T28" fmla="*/ 56 w 304"/>
                <a:gd name="T29" fmla="*/ 504 h 504"/>
                <a:gd name="T30" fmla="*/ 56 w 304"/>
                <a:gd name="T31" fmla="*/ 504 h 504"/>
                <a:gd name="T32" fmla="*/ 64 w 304"/>
                <a:gd name="T33" fmla="*/ 504 h 504"/>
                <a:gd name="T34" fmla="*/ 80 w 304"/>
                <a:gd name="T35" fmla="*/ 496 h 504"/>
                <a:gd name="T36" fmla="*/ 88 w 304"/>
                <a:gd name="T37" fmla="*/ 496 h 504"/>
                <a:gd name="T38" fmla="*/ 88 w 304"/>
                <a:gd name="T39" fmla="*/ 496 h 504"/>
                <a:gd name="T40" fmla="*/ 88 w 304"/>
                <a:gd name="T41" fmla="*/ 488 h 504"/>
                <a:gd name="T42" fmla="*/ 88 w 304"/>
                <a:gd name="T43" fmla="*/ 488 h 504"/>
                <a:gd name="T44" fmla="*/ 96 w 304"/>
                <a:gd name="T45" fmla="*/ 480 h 504"/>
                <a:gd name="T46" fmla="*/ 96 w 304"/>
                <a:gd name="T47" fmla="*/ 480 h 504"/>
                <a:gd name="T48" fmla="*/ 104 w 304"/>
                <a:gd name="T49" fmla="*/ 472 h 504"/>
                <a:gd name="T50" fmla="*/ 96 w 304"/>
                <a:gd name="T51" fmla="*/ 464 h 504"/>
                <a:gd name="T52" fmla="*/ 96 w 304"/>
                <a:gd name="T53" fmla="*/ 464 h 504"/>
                <a:gd name="T54" fmla="*/ 104 w 304"/>
                <a:gd name="T55" fmla="*/ 464 h 504"/>
                <a:gd name="T56" fmla="*/ 104 w 304"/>
                <a:gd name="T57" fmla="*/ 448 h 504"/>
                <a:gd name="T58" fmla="*/ 88 w 304"/>
                <a:gd name="T59" fmla="*/ 440 h 504"/>
                <a:gd name="T60" fmla="*/ 80 w 304"/>
                <a:gd name="T61" fmla="*/ 440 h 504"/>
                <a:gd name="T62" fmla="*/ 80 w 304"/>
                <a:gd name="T63" fmla="*/ 440 h 504"/>
                <a:gd name="T64" fmla="*/ 80 w 304"/>
                <a:gd name="T65" fmla="*/ 424 h 504"/>
                <a:gd name="T66" fmla="*/ 80 w 304"/>
                <a:gd name="T67" fmla="*/ 424 h 504"/>
                <a:gd name="T68" fmla="*/ 304 w 304"/>
                <a:gd name="T69" fmla="*/ 400 h 504"/>
                <a:gd name="T70" fmla="*/ 304 w 304"/>
                <a:gd name="T71" fmla="*/ 400 h 504"/>
                <a:gd name="T72" fmla="*/ 288 w 304"/>
                <a:gd name="T73" fmla="*/ 368 h 504"/>
                <a:gd name="T74" fmla="*/ 288 w 304"/>
                <a:gd name="T75" fmla="*/ 368 h 504"/>
                <a:gd name="T76" fmla="*/ 288 w 304"/>
                <a:gd name="T77" fmla="*/ 360 h 504"/>
                <a:gd name="T78" fmla="*/ 288 w 304"/>
                <a:gd name="T79" fmla="*/ 344 h 504"/>
                <a:gd name="T80" fmla="*/ 280 w 304"/>
                <a:gd name="T81" fmla="*/ 336 h 504"/>
                <a:gd name="T82" fmla="*/ 280 w 304"/>
                <a:gd name="T83" fmla="*/ 312 h 504"/>
                <a:gd name="T84" fmla="*/ 280 w 304"/>
                <a:gd name="T85" fmla="*/ 304 h 504"/>
                <a:gd name="T86" fmla="*/ 280 w 304"/>
                <a:gd name="T87" fmla="*/ 280 h 504"/>
                <a:gd name="T88" fmla="*/ 296 w 304"/>
                <a:gd name="T89" fmla="*/ 272 h 504"/>
                <a:gd name="T90" fmla="*/ 288 w 304"/>
                <a:gd name="T91" fmla="*/ 264 h 504"/>
                <a:gd name="T92" fmla="*/ 288 w 304"/>
                <a:gd name="T93" fmla="*/ 248 h 504"/>
                <a:gd name="T94" fmla="*/ 280 w 304"/>
                <a:gd name="T95" fmla="*/ 240 h 504"/>
                <a:gd name="T96" fmla="*/ 280 w 304"/>
                <a:gd name="T97" fmla="*/ 240 h 504"/>
                <a:gd name="T98" fmla="*/ 264 w 304"/>
                <a:gd name="T99" fmla="*/ 208 h 504"/>
                <a:gd name="T100" fmla="*/ 208 w 304"/>
                <a:gd name="T101" fmla="*/ 0 h 504"/>
                <a:gd name="T102" fmla="*/ 208 w 304"/>
                <a:gd name="T103" fmla="*/ 0 h 504"/>
                <a:gd name="T104" fmla="*/ 0 w 304"/>
                <a:gd name="T105" fmla="*/ 16 h 504"/>
                <a:gd name="T106" fmla="*/ 0 w 304"/>
                <a:gd name="T107" fmla="*/ 16 h 504"/>
                <a:gd name="T108" fmla="*/ 0 w 304"/>
                <a:gd name="T109" fmla="*/ 336 h 504"/>
                <a:gd name="T110" fmla="*/ 0 w 304"/>
                <a:gd name="T111" fmla="*/ 336 h 504"/>
                <a:gd name="T112" fmla="*/ 16 w 304"/>
                <a:gd name="T113" fmla="*/ 488 h 504"/>
                <a:gd name="T114" fmla="*/ 16 w 304"/>
                <a:gd name="T115" fmla="*/ 488 h 504"/>
                <a:gd name="T116" fmla="*/ 32 w 304"/>
                <a:gd name="T117" fmla="*/ 488 h 504"/>
                <a:gd name="T118" fmla="*/ 32 w 304"/>
                <a:gd name="T119" fmla="*/ 488 h 504"/>
                <a:gd name="T120" fmla="*/ 40 w 304"/>
                <a:gd name="T121" fmla="*/ 496 h 5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4"/>
                <a:gd name="T184" fmla="*/ 0 h 504"/>
                <a:gd name="T185" fmla="*/ 304 w 304"/>
                <a:gd name="T186" fmla="*/ 504 h 5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4" h="504">
                  <a:moveTo>
                    <a:pt x="40" y="496"/>
                  </a:moveTo>
                  <a:lnTo>
                    <a:pt x="40" y="496"/>
                  </a:lnTo>
                  <a:lnTo>
                    <a:pt x="48" y="488"/>
                  </a:lnTo>
                  <a:lnTo>
                    <a:pt x="40" y="480"/>
                  </a:lnTo>
                  <a:lnTo>
                    <a:pt x="48" y="448"/>
                  </a:lnTo>
                  <a:lnTo>
                    <a:pt x="56" y="448"/>
                  </a:lnTo>
                  <a:lnTo>
                    <a:pt x="56" y="480"/>
                  </a:lnTo>
                  <a:lnTo>
                    <a:pt x="72" y="496"/>
                  </a:lnTo>
                  <a:lnTo>
                    <a:pt x="56" y="504"/>
                  </a:lnTo>
                  <a:lnTo>
                    <a:pt x="64" y="504"/>
                  </a:lnTo>
                  <a:lnTo>
                    <a:pt x="80" y="496"/>
                  </a:lnTo>
                  <a:lnTo>
                    <a:pt x="88" y="496"/>
                  </a:lnTo>
                  <a:lnTo>
                    <a:pt x="88" y="488"/>
                  </a:lnTo>
                  <a:lnTo>
                    <a:pt x="96" y="480"/>
                  </a:lnTo>
                  <a:lnTo>
                    <a:pt x="104" y="472"/>
                  </a:lnTo>
                  <a:lnTo>
                    <a:pt x="96" y="464"/>
                  </a:lnTo>
                  <a:lnTo>
                    <a:pt x="104" y="464"/>
                  </a:lnTo>
                  <a:lnTo>
                    <a:pt x="104" y="448"/>
                  </a:lnTo>
                  <a:lnTo>
                    <a:pt x="88" y="440"/>
                  </a:lnTo>
                  <a:lnTo>
                    <a:pt x="80" y="440"/>
                  </a:lnTo>
                  <a:lnTo>
                    <a:pt x="80" y="424"/>
                  </a:lnTo>
                  <a:lnTo>
                    <a:pt x="304" y="400"/>
                  </a:lnTo>
                  <a:lnTo>
                    <a:pt x="288" y="368"/>
                  </a:lnTo>
                  <a:lnTo>
                    <a:pt x="288" y="360"/>
                  </a:lnTo>
                  <a:lnTo>
                    <a:pt x="288" y="344"/>
                  </a:lnTo>
                  <a:lnTo>
                    <a:pt x="280" y="336"/>
                  </a:lnTo>
                  <a:lnTo>
                    <a:pt x="280" y="312"/>
                  </a:lnTo>
                  <a:lnTo>
                    <a:pt x="280" y="304"/>
                  </a:lnTo>
                  <a:lnTo>
                    <a:pt x="280" y="280"/>
                  </a:lnTo>
                  <a:lnTo>
                    <a:pt x="296" y="272"/>
                  </a:lnTo>
                  <a:lnTo>
                    <a:pt x="288" y="264"/>
                  </a:lnTo>
                  <a:lnTo>
                    <a:pt x="288" y="248"/>
                  </a:lnTo>
                  <a:lnTo>
                    <a:pt x="280" y="240"/>
                  </a:lnTo>
                  <a:lnTo>
                    <a:pt x="264" y="208"/>
                  </a:lnTo>
                  <a:lnTo>
                    <a:pt x="208" y="0"/>
                  </a:lnTo>
                  <a:lnTo>
                    <a:pt x="0" y="16"/>
                  </a:lnTo>
                  <a:lnTo>
                    <a:pt x="0" y="336"/>
                  </a:lnTo>
                  <a:lnTo>
                    <a:pt x="16" y="488"/>
                  </a:lnTo>
                  <a:lnTo>
                    <a:pt x="32" y="488"/>
                  </a:lnTo>
                  <a:lnTo>
                    <a:pt x="40" y="496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2" name="Freeform 79"/>
            <p:cNvSpPr>
              <a:spLocks/>
            </p:cNvSpPr>
            <p:nvPr/>
          </p:nvSpPr>
          <p:spPr bwMode="auto">
            <a:xfrm>
              <a:off x="4044" y="2304"/>
              <a:ext cx="408" cy="304"/>
            </a:xfrm>
            <a:custGeom>
              <a:avLst/>
              <a:gdLst>
                <a:gd name="T0" fmla="*/ 224 w 408"/>
                <a:gd name="T1" fmla="*/ 280 h 304"/>
                <a:gd name="T2" fmla="*/ 192 w 408"/>
                <a:gd name="T3" fmla="*/ 248 h 304"/>
                <a:gd name="T4" fmla="*/ 192 w 408"/>
                <a:gd name="T5" fmla="*/ 224 h 304"/>
                <a:gd name="T6" fmla="*/ 160 w 408"/>
                <a:gd name="T7" fmla="*/ 208 h 304"/>
                <a:gd name="T8" fmla="*/ 152 w 408"/>
                <a:gd name="T9" fmla="*/ 200 h 304"/>
                <a:gd name="T10" fmla="*/ 136 w 408"/>
                <a:gd name="T11" fmla="*/ 176 h 304"/>
                <a:gd name="T12" fmla="*/ 120 w 408"/>
                <a:gd name="T13" fmla="*/ 168 h 304"/>
                <a:gd name="T14" fmla="*/ 112 w 408"/>
                <a:gd name="T15" fmla="*/ 160 h 304"/>
                <a:gd name="T16" fmla="*/ 96 w 408"/>
                <a:gd name="T17" fmla="*/ 144 h 304"/>
                <a:gd name="T18" fmla="*/ 80 w 408"/>
                <a:gd name="T19" fmla="*/ 144 h 304"/>
                <a:gd name="T20" fmla="*/ 64 w 408"/>
                <a:gd name="T21" fmla="*/ 120 h 304"/>
                <a:gd name="T22" fmla="*/ 48 w 408"/>
                <a:gd name="T23" fmla="*/ 88 h 304"/>
                <a:gd name="T24" fmla="*/ 40 w 408"/>
                <a:gd name="T25" fmla="*/ 88 h 304"/>
                <a:gd name="T26" fmla="*/ 24 w 408"/>
                <a:gd name="T27" fmla="*/ 80 h 304"/>
                <a:gd name="T28" fmla="*/ 16 w 408"/>
                <a:gd name="T29" fmla="*/ 80 h 304"/>
                <a:gd name="T30" fmla="*/ 0 w 408"/>
                <a:gd name="T31" fmla="*/ 56 h 304"/>
                <a:gd name="T32" fmla="*/ 16 w 408"/>
                <a:gd name="T33" fmla="*/ 40 h 304"/>
                <a:gd name="T34" fmla="*/ 32 w 408"/>
                <a:gd name="T35" fmla="*/ 32 h 304"/>
                <a:gd name="T36" fmla="*/ 96 w 408"/>
                <a:gd name="T37" fmla="*/ 8 h 304"/>
                <a:gd name="T38" fmla="*/ 176 w 408"/>
                <a:gd name="T39" fmla="*/ 0 h 304"/>
                <a:gd name="T40" fmla="*/ 200 w 408"/>
                <a:gd name="T41" fmla="*/ 8 h 304"/>
                <a:gd name="T42" fmla="*/ 208 w 408"/>
                <a:gd name="T43" fmla="*/ 24 h 304"/>
                <a:gd name="T44" fmla="*/ 296 w 408"/>
                <a:gd name="T45" fmla="*/ 16 h 304"/>
                <a:gd name="T46" fmla="*/ 408 w 408"/>
                <a:gd name="T47" fmla="*/ 88 h 304"/>
                <a:gd name="T48" fmla="*/ 400 w 408"/>
                <a:gd name="T49" fmla="*/ 96 h 304"/>
                <a:gd name="T50" fmla="*/ 360 w 408"/>
                <a:gd name="T51" fmla="*/ 152 h 304"/>
                <a:gd name="T52" fmla="*/ 360 w 408"/>
                <a:gd name="T53" fmla="*/ 152 h 304"/>
                <a:gd name="T54" fmla="*/ 352 w 408"/>
                <a:gd name="T55" fmla="*/ 152 h 304"/>
                <a:gd name="T56" fmla="*/ 368 w 408"/>
                <a:gd name="T57" fmla="*/ 168 h 304"/>
                <a:gd name="T58" fmla="*/ 352 w 408"/>
                <a:gd name="T59" fmla="*/ 184 h 304"/>
                <a:gd name="T60" fmla="*/ 328 w 408"/>
                <a:gd name="T61" fmla="*/ 208 h 304"/>
                <a:gd name="T62" fmla="*/ 320 w 408"/>
                <a:gd name="T63" fmla="*/ 216 h 304"/>
                <a:gd name="T64" fmla="*/ 312 w 408"/>
                <a:gd name="T65" fmla="*/ 216 h 304"/>
                <a:gd name="T66" fmla="*/ 312 w 408"/>
                <a:gd name="T67" fmla="*/ 224 h 304"/>
                <a:gd name="T68" fmla="*/ 320 w 408"/>
                <a:gd name="T69" fmla="*/ 224 h 304"/>
                <a:gd name="T70" fmla="*/ 296 w 408"/>
                <a:gd name="T71" fmla="*/ 240 h 304"/>
                <a:gd name="T72" fmla="*/ 296 w 408"/>
                <a:gd name="T73" fmla="*/ 232 h 304"/>
                <a:gd name="T74" fmla="*/ 288 w 408"/>
                <a:gd name="T75" fmla="*/ 240 h 304"/>
                <a:gd name="T76" fmla="*/ 296 w 408"/>
                <a:gd name="T77" fmla="*/ 248 h 304"/>
                <a:gd name="T78" fmla="*/ 288 w 408"/>
                <a:gd name="T79" fmla="*/ 256 h 304"/>
                <a:gd name="T80" fmla="*/ 280 w 408"/>
                <a:gd name="T81" fmla="*/ 256 h 304"/>
                <a:gd name="T82" fmla="*/ 256 w 408"/>
                <a:gd name="T83" fmla="*/ 256 h 304"/>
                <a:gd name="T84" fmla="*/ 248 w 408"/>
                <a:gd name="T85" fmla="*/ 256 h 304"/>
                <a:gd name="T86" fmla="*/ 240 w 408"/>
                <a:gd name="T87" fmla="*/ 272 h 304"/>
                <a:gd name="T88" fmla="*/ 248 w 408"/>
                <a:gd name="T89" fmla="*/ 280 h 304"/>
                <a:gd name="T90" fmla="*/ 240 w 408"/>
                <a:gd name="T91" fmla="*/ 304 h 304"/>
                <a:gd name="T92" fmla="*/ 224 w 408"/>
                <a:gd name="T93" fmla="*/ 304 h 3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8"/>
                <a:gd name="T142" fmla="*/ 0 h 304"/>
                <a:gd name="T143" fmla="*/ 408 w 408"/>
                <a:gd name="T144" fmla="*/ 304 h 3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8" h="304">
                  <a:moveTo>
                    <a:pt x="224" y="296"/>
                  </a:moveTo>
                  <a:lnTo>
                    <a:pt x="224" y="280"/>
                  </a:lnTo>
                  <a:lnTo>
                    <a:pt x="200" y="256"/>
                  </a:lnTo>
                  <a:lnTo>
                    <a:pt x="192" y="248"/>
                  </a:lnTo>
                  <a:lnTo>
                    <a:pt x="192" y="224"/>
                  </a:lnTo>
                  <a:lnTo>
                    <a:pt x="168" y="216"/>
                  </a:lnTo>
                  <a:lnTo>
                    <a:pt x="160" y="208"/>
                  </a:lnTo>
                  <a:lnTo>
                    <a:pt x="152" y="200"/>
                  </a:lnTo>
                  <a:lnTo>
                    <a:pt x="136" y="192"/>
                  </a:lnTo>
                  <a:lnTo>
                    <a:pt x="136" y="176"/>
                  </a:lnTo>
                  <a:lnTo>
                    <a:pt x="128" y="168"/>
                  </a:lnTo>
                  <a:lnTo>
                    <a:pt x="120" y="168"/>
                  </a:lnTo>
                  <a:lnTo>
                    <a:pt x="112" y="160"/>
                  </a:lnTo>
                  <a:lnTo>
                    <a:pt x="104" y="144"/>
                  </a:lnTo>
                  <a:lnTo>
                    <a:pt x="96" y="144"/>
                  </a:lnTo>
                  <a:lnTo>
                    <a:pt x="80" y="144"/>
                  </a:lnTo>
                  <a:lnTo>
                    <a:pt x="72" y="128"/>
                  </a:lnTo>
                  <a:lnTo>
                    <a:pt x="64" y="120"/>
                  </a:lnTo>
                  <a:lnTo>
                    <a:pt x="56" y="96"/>
                  </a:lnTo>
                  <a:lnTo>
                    <a:pt x="48" y="88"/>
                  </a:lnTo>
                  <a:lnTo>
                    <a:pt x="40" y="88"/>
                  </a:lnTo>
                  <a:lnTo>
                    <a:pt x="32" y="88"/>
                  </a:lnTo>
                  <a:lnTo>
                    <a:pt x="24" y="80"/>
                  </a:lnTo>
                  <a:lnTo>
                    <a:pt x="16" y="80"/>
                  </a:lnTo>
                  <a:lnTo>
                    <a:pt x="0" y="80"/>
                  </a:lnTo>
                  <a:lnTo>
                    <a:pt x="0" y="56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72" y="8"/>
                  </a:lnTo>
                  <a:lnTo>
                    <a:pt x="96" y="8"/>
                  </a:lnTo>
                  <a:lnTo>
                    <a:pt x="176" y="0"/>
                  </a:lnTo>
                  <a:lnTo>
                    <a:pt x="192" y="0"/>
                  </a:lnTo>
                  <a:lnTo>
                    <a:pt x="200" y="8"/>
                  </a:lnTo>
                  <a:lnTo>
                    <a:pt x="208" y="16"/>
                  </a:lnTo>
                  <a:lnTo>
                    <a:pt x="208" y="24"/>
                  </a:lnTo>
                  <a:lnTo>
                    <a:pt x="296" y="16"/>
                  </a:lnTo>
                  <a:lnTo>
                    <a:pt x="408" y="88"/>
                  </a:lnTo>
                  <a:lnTo>
                    <a:pt x="400" y="96"/>
                  </a:lnTo>
                  <a:lnTo>
                    <a:pt x="368" y="120"/>
                  </a:lnTo>
                  <a:lnTo>
                    <a:pt x="360" y="152"/>
                  </a:lnTo>
                  <a:lnTo>
                    <a:pt x="352" y="152"/>
                  </a:lnTo>
                  <a:lnTo>
                    <a:pt x="352" y="160"/>
                  </a:lnTo>
                  <a:lnTo>
                    <a:pt x="368" y="168"/>
                  </a:lnTo>
                  <a:lnTo>
                    <a:pt x="368" y="176"/>
                  </a:lnTo>
                  <a:lnTo>
                    <a:pt x="352" y="184"/>
                  </a:lnTo>
                  <a:lnTo>
                    <a:pt x="336" y="184"/>
                  </a:lnTo>
                  <a:lnTo>
                    <a:pt x="328" y="208"/>
                  </a:lnTo>
                  <a:lnTo>
                    <a:pt x="320" y="216"/>
                  </a:lnTo>
                  <a:lnTo>
                    <a:pt x="312" y="216"/>
                  </a:lnTo>
                  <a:lnTo>
                    <a:pt x="312" y="224"/>
                  </a:lnTo>
                  <a:lnTo>
                    <a:pt x="320" y="224"/>
                  </a:lnTo>
                  <a:lnTo>
                    <a:pt x="296" y="240"/>
                  </a:lnTo>
                  <a:lnTo>
                    <a:pt x="296" y="232"/>
                  </a:lnTo>
                  <a:lnTo>
                    <a:pt x="288" y="240"/>
                  </a:lnTo>
                  <a:lnTo>
                    <a:pt x="296" y="248"/>
                  </a:lnTo>
                  <a:lnTo>
                    <a:pt x="288" y="256"/>
                  </a:lnTo>
                  <a:lnTo>
                    <a:pt x="280" y="256"/>
                  </a:lnTo>
                  <a:lnTo>
                    <a:pt x="264" y="256"/>
                  </a:lnTo>
                  <a:lnTo>
                    <a:pt x="256" y="256"/>
                  </a:lnTo>
                  <a:lnTo>
                    <a:pt x="248" y="256"/>
                  </a:lnTo>
                  <a:lnTo>
                    <a:pt x="240" y="272"/>
                  </a:lnTo>
                  <a:lnTo>
                    <a:pt x="248" y="280"/>
                  </a:lnTo>
                  <a:lnTo>
                    <a:pt x="240" y="304"/>
                  </a:lnTo>
                  <a:lnTo>
                    <a:pt x="232" y="304"/>
                  </a:lnTo>
                  <a:lnTo>
                    <a:pt x="224" y="304"/>
                  </a:lnTo>
                  <a:lnTo>
                    <a:pt x="224" y="296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3" name="Freeform 80"/>
            <p:cNvSpPr>
              <a:spLocks/>
            </p:cNvSpPr>
            <p:nvPr/>
          </p:nvSpPr>
          <p:spPr bwMode="auto">
            <a:xfrm>
              <a:off x="3964" y="2088"/>
              <a:ext cx="680" cy="304"/>
            </a:xfrm>
            <a:custGeom>
              <a:avLst/>
              <a:gdLst>
                <a:gd name="T0" fmla="*/ 528 w 680"/>
                <a:gd name="T1" fmla="*/ 296 h 304"/>
                <a:gd name="T2" fmla="*/ 536 w 680"/>
                <a:gd name="T3" fmla="*/ 272 h 304"/>
                <a:gd name="T4" fmla="*/ 536 w 680"/>
                <a:gd name="T5" fmla="*/ 264 h 304"/>
                <a:gd name="T6" fmla="*/ 568 w 680"/>
                <a:gd name="T7" fmla="*/ 216 h 304"/>
                <a:gd name="T8" fmla="*/ 576 w 680"/>
                <a:gd name="T9" fmla="*/ 216 h 304"/>
                <a:gd name="T10" fmla="*/ 616 w 680"/>
                <a:gd name="T11" fmla="*/ 192 h 304"/>
                <a:gd name="T12" fmla="*/ 624 w 680"/>
                <a:gd name="T13" fmla="*/ 184 h 304"/>
                <a:gd name="T14" fmla="*/ 632 w 680"/>
                <a:gd name="T15" fmla="*/ 184 h 304"/>
                <a:gd name="T16" fmla="*/ 648 w 680"/>
                <a:gd name="T17" fmla="*/ 152 h 304"/>
                <a:gd name="T18" fmla="*/ 640 w 680"/>
                <a:gd name="T19" fmla="*/ 160 h 304"/>
                <a:gd name="T20" fmla="*/ 632 w 680"/>
                <a:gd name="T21" fmla="*/ 152 h 304"/>
                <a:gd name="T22" fmla="*/ 608 w 680"/>
                <a:gd name="T23" fmla="*/ 176 h 304"/>
                <a:gd name="T24" fmla="*/ 592 w 680"/>
                <a:gd name="T25" fmla="*/ 160 h 304"/>
                <a:gd name="T26" fmla="*/ 616 w 680"/>
                <a:gd name="T27" fmla="*/ 168 h 304"/>
                <a:gd name="T28" fmla="*/ 616 w 680"/>
                <a:gd name="T29" fmla="*/ 144 h 304"/>
                <a:gd name="T30" fmla="*/ 624 w 680"/>
                <a:gd name="T31" fmla="*/ 144 h 304"/>
                <a:gd name="T32" fmla="*/ 584 w 680"/>
                <a:gd name="T33" fmla="*/ 120 h 304"/>
                <a:gd name="T34" fmla="*/ 608 w 680"/>
                <a:gd name="T35" fmla="*/ 120 h 304"/>
                <a:gd name="T36" fmla="*/ 616 w 680"/>
                <a:gd name="T37" fmla="*/ 112 h 304"/>
                <a:gd name="T38" fmla="*/ 624 w 680"/>
                <a:gd name="T39" fmla="*/ 120 h 304"/>
                <a:gd name="T40" fmla="*/ 632 w 680"/>
                <a:gd name="T41" fmla="*/ 112 h 304"/>
                <a:gd name="T42" fmla="*/ 672 w 680"/>
                <a:gd name="T43" fmla="*/ 88 h 304"/>
                <a:gd name="T44" fmla="*/ 680 w 680"/>
                <a:gd name="T45" fmla="*/ 80 h 304"/>
                <a:gd name="T46" fmla="*/ 672 w 680"/>
                <a:gd name="T47" fmla="*/ 56 h 304"/>
                <a:gd name="T48" fmla="*/ 656 w 680"/>
                <a:gd name="T49" fmla="*/ 72 h 304"/>
                <a:gd name="T50" fmla="*/ 656 w 680"/>
                <a:gd name="T51" fmla="*/ 72 h 304"/>
                <a:gd name="T52" fmla="*/ 632 w 680"/>
                <a:gd name="T53" fmla="*/ 56 h 304"/>
                <a:gd name="T54" fmla="*/ 600 w 680"/>
                <a:gd name="T55" fmla="*/ 72 h 304"/>
                <a:gd name="T56" fmla="*/ 584 w 680"/>
                <a:gd name="T57" fmla="*/ 72 h 304"/>
                <a:gd name="T58" fmla="*/ 592 w 680"/>
                <a:gd name="T59" fmla="*/ 48 h 304"/>
                <a:gd name="T60" fmla="*/ 600 w 680"/>
                <a:gd name="T61" fmla="*/ 56 h 304"/>
                <a:gd name="T62" fmla="*/ 624 w 680"/>
                <a:gd name="T63" fmla="*/ 48 h 304"/>
                <a:gd name="T64" fmla="*/ 608 w 680"/>
                <a:gd name="T65" fmla="*/ 40 h 304"/>
                <a:gd name="T66" fmla="*/ 632 w 680"/>
                <a:gd name="T67" fmla="*/ 48 h 304"/>
                <a:gd name="T68" fmla="*/ 640 w 680"/>
                <a:gd name="T69" fmla="*/ 32 h 304"/>
                <a:gd name="T70" fmla="*/ 640 w 680"/>
                <a:gd name="T71" fmla="*/ 32 h 304"/>
                <a:gd name="T72" fmla="*/ 656 w 680"/>
                <a:gd name="T73" fmla="*/ 32 h 304"/>
                <a:gd name="T74" fmla="*/ 656 w 680"/>
                <a:gd name="T75" fmla="*/ 32 h 304"/>
                <a:gd name="T76" fmla="*/ 640 w 680"/>
                <a:gd name="T77" fmla="*/ 8 h 304"/>
                <a:gd name="T78" fmla="*/ 520 w 680"/>
                <a:gd name="T79" fmla="*/ 24 h 304"/>
                <a:gd name="T80" fmla="*/ 184 w 680"/>
                <a:gd name="T81" fmla="*/ 72 h 304"/>
                <a:gd name="T82" fmla="*/ 184 w 680"/>
                <a:gd name="T83" fmla="*/ 104 h 304"/>
                <a:gd name="T84" fmla="*/ 168 w 680"/>
                <a:gd name="T85" fmla="*/ 128 h 304"/>
                <a:gd name="T86" fmla="*/ 128 w 680"/>
                <a:gd name="T87" fmla="*/ 152 h 304"/>
                <a:gd name="T88" fmla="*/ 96 w 680"/>
                <a:gd name="T89" fmla="*/ 168 h 304"/>
                <a:gd name="T90" fmla="*/ 64 w 680"/>
                <a:gd name="T91" fmla="*/ 192 h 304"/>
                <a:gd name="T92" fmla="*/ 24 w 680"/>
                <a:gd name="T93" fmla="*/ 216 h 304"/>
                <a:gd name="T94" fmla="*/ 0 w 680"/>
                <a:gd name="T95" fmla="*/ 272 h 304"/>
                <a:gd name="T96" fmla="*/ 112 w 680"/>
                <a:gd name="T97" fmla="*/ 248 h 304"/>
                <a:gd name="T98" fmla="*/ 256 w 680"/>
                <a:gd name="T99" fmla="*/ 216 h 304"/>
                <a:gd name="T100" fmla="*/ 288 w 680"/>
                <a:gd name="T101" fmla="*/ 240 h 304"/>
                <a:gd name="T102" fmla="*/ 488 w 680"/>
                <a:gd name="T103" fmla="*/ 304 h 3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80"/>
                <a:gd name="T157" fmla="*/ 0 h 304"/>
                <a:gd name="T158" fmla="*/ 680 w 680"/>
                <a:gd name="T159" fmla="*/ 304 h 3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80" h="304">
                  <a:moveTo>
                    <a:pt x="496" y="296"/>
                  </a:moveTo>
                  <a:lnTo>
                    <a:pt x="512" y="288"/>
                  </a:lnTo>
                  <a:lnTo>
                    <a:pt x="528" y="288"/>
                  </a:lnTo>
                  <a:lnTo>
                    <a:pt x="528" y="296"/>
                  </a:lnTo>
                  <a:lnTo>
                    <a:pt x="528" y="272"/>
                  </a:lnTo>
                  <a:lnTo>
                    <a:pt x="536" y="272"/>
                  </a:lnTo>
                  <a:lnTo>
                    <a:pt x="536" y="288"/>
                  </a:lnTo>
                  <a:lnTo>
                    <a:pt x="536" y="264"/>
                  </a:lnTo>
                  <a:lnTo>
                    <a:pt x="560" y="232"/>
                  </a:lnTo>
                  <a:lnTo>
                    <a:pt x="568" y="224"/>
                  </a:lnTo>
                  <a:lnTo>
                    <a:pt x="568" y="216"/>
                  </a:lnTo>
                  <a:lnTo>
                    <a:pt x="576" y="216"/>
                  </a:lnTo>
                  <a:lnTo>
                    <a:pt x="584" y="208"/>
                  </a:lnTo>
                  <a:lnTo>
                    <a:pt x="600" y="192"/>
                  </a:lnTo>
                  <a:lnTo>
                    <a:pt x="616" y="192"/>
                  </a:lnTo>
                  <a:lnTo>
                    <a:pt x="616" y="184"/>
                  </a:lnTo>
                  <a:lnTo>
                    <a:pt x="624" y="184"/>
                  </a:lnTo>
                  <a:lnTo>
                    <a:pt x="632" y="184"/>
                  </a:lnTo>
                  <a:lnTo>
                    <a:pt x="648" y="168"/>
                  </a:lnTo>
                  <a:lnTo>
                    <a:pt x="648" y="160"/>
                  </a:lnTo>
                  <a:lnTo>
                    <a:pt x="648" y="152"/>
                  </a:lnTo>
                  <a:lnTo>
                    <a:pt x="640" y="160"/>
                  </a:lnTo>
                  <a:lnTo>
                    <a:pt x="640" y="152"/>
                  </a:lnTo>
                  <a:lnTo>
                    <a:pt x="632" y="152"/>
                  </a:lnTo>
                  <a:lnTo>
                    <a:pt x="632" y="160"/>
                  </a:lnTo>
                  <a:lnTo>
                    <a:pt x="624" y="160"/>
                  </a:lnTo>
                  <a:lnTo>
                    <a:pt x="608" y="176"/>
                  </a:lnTo>
                  <a:lnTo>
                    <a:pt x="600" y="168"/>
                  </a:lnTo>
                  <a:lnTo>
                    <a:pt x="592" y="160"/>
                  </a:lnTo>
                  <a:lnTo>
                    <a:pt x="600" y="160"/>
                  </a:lnTo>
                  <a:lnTo>
                    <a:pt x="600" y="168"/>
                  </a:lnTo>
                  <a:lnTo>
                    <a:pt x="616" y="168"/>
                  </a:lnTo>
                  <a:lnTo>
                    <a:pt x="624" y="152"/>
                  </a:lnTo>
                  <a:lnTo>
                    <a:pt x="616" y="144"/>
                  </a:lnTo>
                  <a:lnTo>
                    <a:pt x="624" y="144"/>
                  </a:lnTo>
                  <a:lnTo>
                    <a:pt x="624" y="136"/>
                  </a:lnTo>
                  <a:lnTo>
                    <a:pt x="624" y="128"/>
                  </a:lnTo>
                  <a:lnTo>
                    <a:pt x="584" y="120"/>
                  </a:lnTo>
                  <a:lnTo>
                    <a:pt x="592" y="120"/>
                  </a:lnTo>
                  <a:lnTo>
                    <a:pt x="600" y="120"/>
                  </a:lnTo>
                  <a:lnTo>
                    <a:pt x="608" y="120"/>
                  </a:lnTo>
                  <a:lnTo>
                    <a:pt x="608" y="112"/>
                  </a:lnTo>
                  <a:lnTo>
                    <a:pt x="616" y="112"/>
                  </a:lnTo>
                  <a:lnTo>
                    <a:pt x="624" y="120"/>
                  </a:lnTo>
                  <a:lnTo>
                    <a:pt x="624" y="112"/>
                  </a:lnTo>
                  <a:lnTo>
                    <a:pt x="632" y="112"/>
                  </a:lnTo>
                  <a:lnTo>
                    <a:pt x="640" y="120"/>
                  </a:lnTo>
                  <a:lnTo>
                    <a:pt x="656" y="120"/>
                  </a:lnTo>
                  <a:lnTo>
                    <a:pt x="664" y="104"/>
                  </a:lnTo>
                  <a:lnTo>
                    <a:pt x="672" y="88"/>
                  </a:lnTo>
                  <a:lnTo>
                    <a:pt x="680" y="80"/>
                  </a:lnTo>
                  <a:lnTo>
                    <a:pt x="680" y="72"/>
                  </a:lnTo>
                  <a:lnTo>
                    <a:pt x="672" y="56"/>
                  </a:lnTo>
                  <a:lnTo>
                    <a:pt x="664" y="56"/>
                  </a:lnTo>
                  <a:lnTo>
                    <a:pt x="656" y="64"/>
                  </a:lnTo>
                  <a:lnTo>
                    <a:pt x="656" y="72"/>
                  </a:lnTo>
                  <a:lnTo>
                    <a:pt x="656" y="80"/>
                  </a:lnTo>
                  <a:lnTo>
                    <a:pt x="656" y="88"/>
                  </a:lnTo>
                  <a:lnTo>
                    <a:pt x="656" y="72"/>
                  </a:lnTo>
                  <a:lnTo>
                    <a:pt x="648" y="64"/>
                  </a:lnTo>
                  <a:lnTo>
                    <a:pt x="648" y="56"/>
                  </a:lnTo>
                  <a:lnTo>
                    <a:pt x="640" y="56"/>
                  </a:lnTo>
                  <a:lnTo>
                    <a:pt x="632" y="56"/>
                  </a:lnTo>
                  <a:lnTo>
                    <a:pt x="632" y="64"/>
                  </a:lnTo>
                  <a:lnTo>
                    <a:pt x="616" y="64"/>
                  </a:lnTo>
                  <a:lnTo>
                    <a:pt x="600" y="72"/>
                  </a:lnTo>
                  <a:lnTo>
                    <a:pt x="592" y="80"/>
                  </a:lnTo>
                  <a:lnTo>
                    <a:pt x="584" y="80"/>
                  </a:lnTo>
                  <a:lnTo>
                    <a:pt x="584" y="72"/>
                  </a:lnTo>
                  <a:lnTo>
                    <a:pt x="592" y="72"/>
                  </a:lnTo>
                  <a:lnTo>
                    <a:pt x="592" y="64"/>
                  </a:lnTo>
                  <a:lnTo>
                    <a:pt x="592" y="48"/>
                  </a:lnTo>
                  <a:lnTo>
                    <a:pt x="600" y="56"/>
                  </a:lnTo>
                  <a:lnTo>
                    <a:pt x="608" y="64"/>
                  </a:lnTo>
                  <a:lnTo>
                    <a:pt x="616" y="56"/>
                  </a:lnTo>
                  <a:lnTo>
                    <a:pt x="624" y="48"/>
                  </a:lnTo>
                  <a:lnTo>
                    <a:pt x="616" y="48"/>
                  </a:lnTo>
                  <a:lnTo>
                    <a:pt x="608" y="40"/>
                  </a:lnTo>
                  <a:lnTo>
                    <a:pt x="616" y="40"/>
                  </a:lnTo>
                  <a:lnTo>
                    <a:pt x="624" y="40"/>
                  </a:lnTo>
                  <a:lnTo>
                    <a:pt x="632" y="48"/>
                  </a:lnTo>
                  <a:lnTo>
                    <a:pt x="640" y="40"/>
                  </a:lnTo>
                  <a:lnTo>
                    <a:pt x="640" y="32"/>
                  </a:lnTo>
                  <a:lnTo>
                    <a:pt x="632" y="32"/>
                  </a:lnTo>
                  <a:lnTo>
                    <a:pt x="632" y="24"/>
                  </a:lnTo>
                  <a:lnTo>
                    <a:pt x="640" y="32"/>
                  </a:lnTo>
                  <a:lnTo>
                    <a:pt x="648" y="32"/>
                  </a:lnTo>
                  <a:lnTo>
                    <a:pt x="656" y="32"/>
                  </a:lnTo>
                  <a:lnTo>
                    <a:pt x="664" y="40"/>
                  </a:lnTo>
                  <a:lnTo>
                    <a:pt x="656" y="32"/>
                  </a:lnTo>
                  <a:lnTo>
                    <a:pt x="656" y="24"/>
                  </a:lnTo>
                  <a:lnTo>
                    <a:pt x="648" y="8"/>
                  </a:lnTo>
                  <a:lnTo>
                    <a:pt x="640" y="8"/>
                  </a:lnTo>
                  <a:lnTo>
                    <a:pt x="632" y="0"/>
                  </a:lnTo>
                  <a:lnTo>
                    <a:pt x="520" y="24"/>
                  </a:lnTo>
                  <a:lnTo>
                    <a:pt x="320" y="64"/>
                  </a:lnTo>
                  <a:lnTo>
                    <a:pt x="192" y="72"/>
                  </a:lnTo>
                  <a:lnTo>
                    <a:pt x="184" y="72"/>
                  </a:lnTo>
                  <a:lnTo>
                    <a:pt x="184" y="80"/>
                  </a:lnTo>
                  <a:lnTo>
                    <a:pt x="184" y="88"/>
                  </a:lnTo>
                  <a:lnTo>
                    <a:pt x="192" y="96"/>
                  </a:lnTo>
                  <a:lnTo>
                    <a:pt x="184" y="104"/>
                  </a:lnTo>
                  <a:lnTo>
                    <a:pt x="176" y="104"/>
                  </a:lnTo>
                  <a:lnTo>
                    <a:pt x="168" y="120"/>
                  </a:lnTo>
                  <a:lnTo>
                    <a:pt x="168" y="128"/>
                  </a:lnTo>
                  <a:lnTo>
                    <a:pt x="160" y="128"/>
                  </a:lnTo>
                  <a:lnTo>
                    <a:pt x="152" y="128"/>
                  </a:lnTo>
                  <a:lnTo>
                    <a:pt x="128" y="152"/>
                  </a:lnTo>
                  <a:lnTo>
                    <a:pt x="120" y="144"/>
                  </a:lnTo>
                  <a:lnTo>
                    <a:pt x="112" y="144"/>
                  </a:lnTo>
                  <a:lnTo>
                    <a:pt x="96" y="168"/>
                  </a:lnTo>
                  <a:lnTo>
                    <a:pt x="96" y="176"/>
                  </a:lnTo>
                  <a:lnTo>
                    <a:pt x="80" y="176"/>
                  </a:lnTo>
                  <a:lnTo>
                    <a:pt x="64" y="192"/>
                  </a:lnTo>
                  <a:lnTo>
                    <a:pt x="56" y="200"/>
                  </a:lnTo>
                  <a:lnTo>
                    <a:pt x="32" y="200"/>
                  </a:lnTo>
                  <a:lnTo>
                    <a:pt x="24" y="216"/>
                  </a:lnTo>
                  <a:lnTo>
                    <a:pt x="16" y="240"/>
                  </a:lnTo>
                  <a:lnTo>
                    <a:pt x="0" y="240"/>
                  </a:lnTo>
                  <a:lnTo>
                    <a:pt x="0" y="272"/>
                  </a:lnTo>
                  <a:lnTo>
                    <a:pt x="96" y="256"/>
                  </a:lnTo>
                  <a:lnTo>
                    <a:pt x="104" y="256"/>
                  </a:lnTo>
                  <a:lnTo>
                    <a:pt x="112" y="248"/>
                  </a:lnTo>
                  <a:lnTo>
                    <a:pt x="152" y="224"/>
                  </a:lnTo>
                  <a:lnTo>
                    <a:pt x="176" y="224"/>
                  </a:lnTo>
                  <a:lnTo>
                    <a:pt x="256" y="216"/>
                  </a:lnTo>
                  <a:lnTo>
                    <a:pt x="272" y="216"/>
                  </a:lnTo>
                  <a:lnTo>
                    <a:pt x="280" y="224"/>
                  </a:lnTo>
                  <a:lnTo>
                    <a:pt x="288" y="232"/>
                  </a:lnTo>
                  <a:lnTo>
                    <a:pt x="288" y="240"/>
                  </a:lnTo>
                  <a:lnTo>
                    <a:pt x="376" y="232"/>
                  </a:lnTo>
                  <a:lnTo>
                    <a:pt x="488" y="304"/>
                  </a:lnTo>
                  <a:lnTo>
                    <a:pt x="496" y="296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4" name="Freeform 81"/>
            <p:cNvSpPr>
              <a:spLocks/>
            </p:cNvSpPr>
            <p:nvPr/>
          </p:nvSpPr>
          <p:spPr bwMode="auto">
            <a:xfrm>
              <a:off x="3980" y="1832"/>
              <a:ext cx="632" cy="360"/>
            </a:xfrm>
            <a:custGeom>
              <a:avLst/>
              <a:gdLst>
                <a:gd name="T0" fmla="*/ 624 w 632"/>
                <a:gd name="T1" fmla="*/ 240 h 360"/>
                <a:gd name="T2" fmla="*/ 632 w 632"/>
                <a:gd name="T3" fmla="*/ 248 h 360"/>
                <a:gd name="T4" fmla="*/ 608 w 632"/>
                <a:gd name="T5" fmla="*/ 216 h 360"/>
                <a:gd name="T6" fmla="*/ 600 w 632"/>
                <a:gd name="T7" fmla="*/ 216 h 360"/>
                <a:gd name="T8" fmla="*/ 592 w 632"/>
                <a:gd name="T9" fmla="*/ 224 h 360"/>
                <a:gd name="T10" fmla="*/ 576 w 632"/>
                <a:gd name="T11" fmla="*/ 224 h 360"/>
                <a:gd name="T12" fmla="*/ 568 w 632"/>
                <a:gd name="T13" fmla="*/ 216 h 360"/>
                <a:gd name="T14" fmla="*/ 536 w 632"/>
                <a:gd name="T15" fmla="*/ 200 h 360"/>
                <a:gd name="T16" fmla="*/ 560 w 632"/>
                <a:gd name="T17" fmla="*/ 200 h 360"/>
                <a:gd name="T18" fmla="*/ 592 w 632"/>
                <a:gd name="T19" fmla="*/ 208 h 360"/>
                <a:gd name="T20" fmla="*/ 560 w 632"/>
                <a:gd name="T21" fmla="*/ 192 h 360"/>
                <a:gd name="T22" fmla="*/ 560 w 632"/>
                <a:gd name="T23" fmla="*/ 184 h 360"/>
                <a:gd name="T24" fmla="*/ 576 w 632"/>
                <a:gd name="T25" fmla="*/ 184 h 360"/>
                <a:gd name="T26" fmla="*/ 568 w 632"/>
                <a:gd name="T27" fmla="*/ 176 h 360"/>
                <a:gd name="T28" fmla="*/ 584 w 632"/>
                <a:gd name="T29" fmla="*/ 168 h 360"/>
                <a:gd name="T30" fmla="*/ 560 w 632"/>
                <a:gd name="T31" fmla="*/ 152 h 360"/>
                <a:gd name="T32" fmla="*/ 520 w 632"/>
                <a:gd name="T33" fmla="*/ 120 h 360"/>
                <a:gd name="T34" fmla="*/ 560 w 632"/>
                <a:gd name="T35" fmla="*/ 152 h 360"/>
                <a:gd name="T36" fmla="*/ 576 w 632"/>
                <a:gd name="T37" fmla="*/ 136 h 360"/>
                <a:gd name="T38" fmla="*/ 568 w 632"/>
                <a:gd name="T39" fmla="*/ 120 h 360"/>
                <a:gd name="T40" fmla="*/ 520 w 632"/>
                <a:gd name="T41" fmla="*/ 104 h 360"/>
                <a:gd name="T42" fmla="*/ 488 w 632"/>
                <a:gd name="T43" fmla="*/ 96 h 360"/>
                <a:gd name="T44" fmla="*/ 488 w 632"/>
                <a:gd name="T45" fmla="*/ 64 h 360"/>
                <a:gd name="T46" fmla="*/ 456 w 632"/>
                <a:gd name="T47" fmla="*/ 24 h 360"/>
                <a:gd name="T48" fmla="*/ 440 w 632"/>
                <a:gd name="T49" fmla="*/ 0 h 360"/>
                <a:gd name="T50" fmla="*/ 432 w 632"/>
                <a:gd name="T51" fmla="*/ 16 h 360"/>
                <a:gd name="T52" fmla="*/ 392 w 632"/>
                <a:gd name="T53" fmla="*/ 8 h 360"/>
                <a:gd name="T54" fmla="*/ 384 w 632"/>
                <a:gd name="T55" fmla="*/ 24 h 360"/>
                <a:gd name="T56" fmla="*/ 368 w 632"/>
                <a:gd name="T57" fmla="*/ 56 h 360"/>
                <a:gd name="T58" fmla="*/ 352 w 632"/>
                <a:gd name="T59" fmla="*/ 72 h 360"/>
                <a:gd name="T60" fmla="*/ 336 w 632"/>
                <a:gd name="T61" fmla="*/ 96 h 360"/>
                <a:gd name="T62" fmla="*/ 304 w 632"/>
                <a:gd name="T63" fmla="*/ 104 h 360"/>
                <a:gd name="T64" fmla="*/ 296 w 632"/>
                <a:gd name="T65" fmla="*/ 128 h 360"/>
                <a:gd name="T66" fmla="*/ 288 w 632"/>
                <a:gd name="T67" fmla="*/ 144 h 360"/>
                <a:gd name="T68" fmla="*/ 280 w 632"/>
                <a:gd name="T69" fmla="*/ 176 h 360"/>
                <a:gd name="T70" fmla="*/ 272 w 632"/>
                <a:gd name="T71" fmla="*/ 208 h 360"/>
                <a:gd name="T72" fmla="*/ 272 w 632"/>
                <a:gd name="T73" fmla="*/ 224 h 360"/>
                <a:gd name="T74" fmla="*/ 256 w 632"/>
                <a:gd name="T75" fmla="*/ 232 h 360"/>
                <a:gd name="T76" fmla="*/ 232 w 632"/>
                <a:gd name="T77" fmla="*/ 240 h 360"/>
                <a:gd name="T78" fmla="*/ 224 w 632"/>
                <a:gd name="T79" fmla="*/ 248 h 360"/>
                <a:gd name="T80" fmla="*/ 192 w 632"/>
                <a:gd name="T81" fmla="*/ 256 h 360"/>
                <a:gd name="T82" fmla="*/ 176 w 632"/>
                <a:gd name="T83" fmla="*/ 272 h 360"/>
                <a:gd name="T84" fmla="*/ 144 w 632"/>
                <a:gd name="T85" fmla="*/ 264 h 360"/>
                <a:gd name="T86" fmla="*/ 120 w 632"/>
                <a:gd name="T87" fmla="*/ 264 h 360"/>
                <a:gd name="T88" fmla="*/ 88 w 632"/>
                <a:gd name="T89" fmla="*/ 288 h 360"/>
                <a:gd name="T90" fmla="*/ 56 w 632"/>
                <a:gd name="T91" fmla="*/ 320 h 360"/>
                <a:gd name="T92" fmla="*/ 0 w 632"/>
                <a:gd name="T93" fmla="*/ 360 h 360"/>
                <a:gd name="T94" fmla="*/ 160 w 632"/>
                <a:gd name="T95" fmla="*/ 328 h 360"/>
                <a:gd name="T96" fmla="*/ 616 w 632"/>
                <a:gd name="T97" fmla="*/ 256 h 3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2"/>
                <a:gd name="T148" fmla="*/ 0 h 360"/>
                <a:gd name="T149" fmla="*/ 632 w 632"/>
                <a:gd name="T150" fmla="*/ 360 h 3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2" h="360">
                  <a:moveTo>
                    <a:pt x="624" y="256"/>
                  </a:moveTo>
                  <a:lnTo>
                    <a:pt x="624" y="256"/>
                  </a:lnTo>
                  <a:lnTo>
                    <a:pt x="624" y="240"/>
                  </a:lnTo>
                  <a:lnTo>
                    <a:pt x="632" y="256"/>
                  </a:lnTo>
                  <a:lnTo>
                    <a:pt x="632" y="248"/>
                  </a:lnTo>
                  <a:lnTo>
                    <a:pt x="616" y="216"/>
                  </a:lnTo>
                  <a:lnTo>
                    <a:pt x="608" y="216"/>
                  </a:lnTo>
                  <a:lnTo>
                    <a:pt x="600" y="216"/>
                  </a:lnTo>
                  <a:lnTo>
                    <a:pt x="592" y="216"/>
                  </a:lnTo>
                  <a:lnTo>
                    <a:pt x="592" y="224"/>
                  </a:lnTo>
                  <a:lnTo>
                    <a:pt x="584" y="224"/>
                  </a:lnTo>
                  <a:lnTo>
                    <a:pt x="576" y="224"/>
                  </a:lnTo>
                  <a:lnTo>
                    <a:pt x="576" y="216"/>
                  </a:lnTo>
                  <a:lnTo>
                    <a:pt x="568" y="216"/>
                  </a:lnTo>
                  <a:lnTo>
                    <a:pt x="560" y="208"/>
                  </a:lnTo>
                  <a:lnTo>
                    <a:pt x="544" y="200"/>
                  </a:lnTo>
                  <a:lnTo>
                    <a:pt x="536" y="200"/>
                  </a:lnTo>
                  <a:lnTo>
                    <a:pt x="520" y="200"/>
                  </a:lnTo>
                  <a:lnTo>
                    <a:pt x="528" y="192"/>
                  </a:lnTo>
                  <a:lnTo>
                    <a:pt x="560" y="200"/>
                  </a:lnTo>
                  <a:lnTo>
                    <a:pt x="584" y="216"/>
                  </a:lnTo>
                  <a:lnTo>
                    <a:pt x="592" y="208"/>
                  </a:lnTo>
                  <a:lnTo>
                    <a:pt x="576" y="192"/>
                  </a:lnTo>
                  <a:lnTo>
                    <a:pt x="560" y="192"/>
                  </a:lnTo>
                  <a:lnTo>
                    <a:pt x="544" y="176"/>
                  </a:lnTo>
                  <a:lnTo>
                    <a:pt x="560" y="184"/>
                  </a:lnTo>
                  <a:lnTo>
                    <a:pt x="568" y="192"/>
                  </a:lnTo>
                  <a:lnTo>
                    <a:pt x="576" y="184"/>
                  </a:lnTo>
                  <a:lnTo>
                    <a:pt x="568" y="184"/>
                  </a:lnTo>
                  <a:lnTo>
                    <a:pt x="568" y="176"/>
                  </a:lnTo>
                  <a:lnTo>
                    <a:pt x="584" y="176"/>
                  </a:lnTo>
                  <a:lnTo>
                    <a:pt x="584" y="168"/>
                  </a:lnTo>
                  <a:lnTo>
                    <a:pt x="576" y="160"/>
                  </a:lnTo>
                  <a:lnTo>
                    <a:pt x="576" y="152"/>
                  </a:lnTo>
                  <a:lnTo>
                    <a:pt x="560" y="152"/>
                  </a:lnTo>
                  <a:lnTo>
                    <a:pt x="536" y="136"/>
                  </a:lnTo>
                  <a:lnTo>
                    <a:pt x="520" y="120"/>
                  </a:lnTo>
                  <a:lnTo>
                    <a:pt x="544" y="136"/>
                  </a:lnTo>
                  <a:lnTo>
                    <a:pt x="560" y="152"/>
                  </a:lnTo>
                  <a:lnTo>
                    <a:pt x="568" y="152"/>
                  </a:lnTo>
                  <a:lnTo>
                    <a:pt x="576" y="136"/>
                  </a:lnTo>
                  <a:lnTo>
                    <a:pt x="576" y="128"/>
                  </a:lnTo>
                  <a:lnTo>
                    <a:pt x="576" y="120"/>
                  </a:lnTo>
                  <a:lnTo>
                    <a:pt x="568" y="120"/>
                  </a:lnTo>
                  <a:lnTo>
                    <a:pt x="552" y="112"/>
                  </a:lnTo>
                  <a:lnTo>
                    <a:pt x="536" y="104"/>
                  </a:lnTo>
                  <a:lnTo>
                    <a:pt x="520" y="104"/>
                  </a:lnTo>
                  <a:lnTo>
                    <a:pt x="504" y="96"/>
                  </a:lnTo>
                  <a:lnTo>
                    <a:pt x="504" y="88"/>
                  </a:lnTo>
                  <a:lnTo>
                    <a:pt x="488" y="96"/>
                  </a:lnTo>
                  <a:lnTo>
                    <a:pt x="480" y="96"/>
                  </a:lnTo>
                  <a:lnTo>
                    <a:pt x="480" y="80"/>
                  </a:lnTo>
                  <a:lnTo>
                    <a:pt x="480" y="72"/>
                  </a:lnTo>
                  <a:lnTo>
                    <a:pt x="488" y="64"/>
                  </a:lnTo>
                  <a:lnTo>
                    <a:pt x="496" y="56"/>
                  </a:lnTo>
                  <a:lnTo>
                    <a:pt x="496" y="40"/>
                  </a:lnTo>
                  <a:lnTo>
                    <a:pt x="480" y="24"/>
                  </a:lnTo>
                  <a:lnTo>
                    <a:pt x="456" y="24"/>
                  </a:lnTo>
                  <a:lnTo>
                    <a:pt x="456" y="16"/>
                  </a:lnTo>
                  <a:lnTo>
                    <a:pt x="456" y="8"/>
                  </a:lnTo>
                  <a:lnTo>
                    <a:pt x="456" y="0"/>
                  </a:lnTo>
                  <a:lnTo>
                    <a:pt x="440" y="0"/>
                  </a:lnTo>
                  <a:lnTo>
                    <a:pt x="432" y="8"/>
                  </a:lnTo>
                  <a:lnTo>
                    <a:pt x="432" y="16"/>
                  </a:lnTo>
                  <a:lnTo>
                    <a:pt x="424" y="16"/>
                  </a:lnTo>
                  <a:lnTo>
                    <a:pt x="400" y="8"/>
                  </a:lnTo>
                  <a:lnTo>
                    <a:pt x="392" y="8"/>
                  </a:lnTo>
                  <a:lnTo>
                    <a:pt x="384" y="0"/>
                  </a:lnTo>
                  <a:lnTo>
                    <a:pt x="384" y="24"/>
                  </a:lnTo>
                  <a:lnTo>
                    <a:pt x="376" y="32"/>
                  </a:lnTo>
                  <a:lnTo>
                    <a:pt x="376" y="40"/>
                  </a:lnTo>
                  <a:lnTo>
                    <a:pt x="368" y="56"/>
                  </a:lnTo>
                  <a:lnTo>
                    <a:pt x="360" y="56"/>
                  </a:lnTo>
                  <a:lnTo>
                    <a:pt x="360" y="64"/>
                  </a:lnTo>
                  <a:lnTo>
                    <a:pt x="360" y="72"/>
                  </a:lnTo>
                  <a:lnTo>
                    <a:pt x="352" y="72"/>
                  </a:lnTo>
                  <a:lnTo>
                    <a:pt x="344" y="72"/>
                  </a:lnTo>
                  <a:lnTo>
                    <a:pt x="336" y="72"/>
                  </a:lnTo>
                  <a:lnTo>
                    <a:pt x="336" y="88"/>
                  </a:lnTo>
                  <a:lnTo>
                    <a:pt x="336" y="96"/>
                  </a:lnTo>
                  <a:lnTo>
                    <a:pt x="336" y="104"/>
                  </a:lnTo>
                  <a:lnTo>
                    <a:pt x="336" y="112"/>
                  </a:lnTo>
                  <a:lnTo>
                    <a:pt x="320" y="112"/>
                  </a:lnTo>
                  <a:lnTo>
                    <a:pt x="304" y="104"/>
                  </a:lnTo>
                  <a:lnTo>
                    <a:pt x="296" y="104"/>
                  </a:lnTo>
                  <a:lnTo>
                    <a:pt x="296" y="112"/>
                  </a:lnTo>
                  <a:lnTo>
                    <a:pt x="296" y="120"/>
                  </a:lnTo>
                  <a:lnTo>
                    <a:pt x="296" y="128"/>
                  </a:lnTo>
                  <a:lnTo>
                    <a:pt x="296" y="136"/>
                  </a:lnTo>
                  <a:lnTo>
                    <a:pt x="288" y="144"/>
                  </a:lnTo>
                  <a:lnTo>
                    <a:pt x="288" y="152"/>
                  </a:lnTo>
                  <a:lnTo>
                    <a:pt x="288" y="168"/>
                  </a:lnTo>
                  <a:lnTo>
                    <a:pt x="280" y="176"/>
                  </a:lnTo>
                  <a:lnTo>
                    <a:pt x="272" y="192"/>
                  </a:lnTo>
                  <a:lnTo>
                    <a:pt x="272" y="200"/>
                  </a:lnTo>
                  <a:lnTo>
                    <a:pt x="272" y="208"/>
                  </a:lnTo>
                  <a:lnTo>
                    <a:pt x="264" y="216"/>
                  </a:lnTo>
                  <a:lnTo>
                    <a:pt x="272" y="224"/>
                  </a:lnTo>
                  <a:lnTo>
                    <a:pt x="256" y="232"/>
                  </a:lnTo>
                  <a:lnTo>
                    <a:pt x="240" y="232"/>
                  </a:lnTo>
                  <a:lnTo>
                    <a:pt x="240" y="240"/>
                  </a:lnTo>
                  <a:lnTo>
                    <a:pt x="232" y="240"/>
                  </a:lnTo>
                  <a:lnTo>
                    <a:pt x="224" y="240"/>
                  </a:lnTo>
                  <a:lnTo>
                    <a:pt x="224" y="248"/>
                  </a:lnTo>
                  <a:lnTo>
                    <a:pt x="216" y="256"/>
                  </a:lnTo>
                  <a:lnTo>
                    <a:pt x="208" y="256"/>
                  </a:lnTo>
                  <a:lnTo>
                    <a:pt x="200" y="256"/>
                  </a:lnTo>
                  <a:lnTo>
                    <a:pt x="192" y="256"/>
                  </a:lnTo>
                  <a:lnTo>
                    <a:pt x="184" y="256"/>
                  </a:lnTo>
                  <a:lnTo>
                    <a:pt x="176" y="272"/>
                  </a:lnTo>
                  <a:lnTo>
                    <a:pt x="168" y="272"/>
                  </a:lnTo>
                  <a:lnTo>
                    <a:pt x="160" y="264"/>
                  </a:lnTo>
                  <a:lnTo>
                    <a:pt x="144" y="264"/>
                  </a:lnTo>
                  <a:lnTo>
                    <a:pt x="136" y="248"/>
                  </a:lnTo>
                  <a:lnTo>
                    <a:pt x="136" y="240"/>
                  </a:lnTo>
                  <a:lnTo>
                    <a:pt x="120" y="264"/>
                  </a:lnTo>
                  <a:lnTo>
                    <a:pt x="120" y="256"/>
                  </a:lnTo>
                  <a:lnTo>
                    <a:pt x="120" y="264"/>
                  </a:lnTo>
                  <a:lnTo>
                    <a:pt x="112" y="272"/>
                  </a:lnTo>
                  <a:lnTo>
                    <a:pt x="88" y="288"/>
                  </a:lnTo>
                  <a:lnTo>
                    <a:pt x="88" y="296"/>
                  </a:lnTo>
                  <a:lnTo>
                    <a:pt x="80" y="304"/>
                  </a:lnTo>
                  <a:lnTo>
                    <a:pt x="72" y="320"/>
                  </a:lnTo>
                  <a:lnTo>
                    <a:pt x="56" y="320"/>
                  </a:lnTo>
                  <a:lnTo>
                    <a:pt x="56" y="328"/>
                  </a:lnTo>
                  <a:lnTo>
                    <a:pt x="40" y="344"/>
                  </a:lnTo>
                  <a:lnTo>
                    <a:pt x="16" y="352"/>
                  </a:lnTo>
                  <a:lnTo>
                    <a:pt x="0" y="360"/>
                  </a:lnTo>
                  <a:lnTo>
                    <a:pt x="152" y="336"/>
                  </a:lnTo>
                  <a:lnTo>
                    <a:pt x="160" y="328"/>
                  </a:lnTo>
                  <a:lnTo>
                    <a:pt x="168" y="328"/>
                  </a:lnTo>
                  <a:lnTo>
                    <a:pt x="240" y="328"/>
                  </a:lnTo>
                  <a:lnTo>
                    <a:pt x="448" y="296"/>
                  </a:lnTo>
                  <a:lnTo>
                    <a:pt x="616" y="256"/>
                  </a:lnTo>
                  <a:lnTo>
                    <a:pt x="624" y="256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5" name="Freeform 82"/>
            <p:cNvSpPr>
              <a:spLocks/>
            </p:cNvSpPr>
            <p:nvPr/>
          </p:nvSpPr>
          <p:spPr bwMode="auto">
            <a:xfrm>
              <a:off x="4276" y="1760"/>
              <a:ext cx="360" cy="184"/>
            </a:xfrm>
            <a:custGeom>
              <a:avLst/>
              <a:gdLst>
                <a:gd name="T0" fmla="*/ 200 w 360"/>
                <a:gd name="T1" fmla="*/ 120 h 184"/>
                <a:gd name="T2" fmla="*/ 200 w 360"/>
                <a:gd name="T3" fmla="*/ 160 h 184"/>
                <a:gd name="T4" fmla="*/ 208 w 360"/>
                <a:gd name="T5" fmla="*/ 152 h 184"/>
                <a:gd name="T6" fmla="*/ 224 w 360"/>
                <a:gd name="T7" fmla="*/ 160 h 184"/>
                <a:gd name="T8" fmla="*/ 232 w 360"/>
                <a:gd name="T9" fmla="*/ 168 h 184"/>
                <a:gd name="T10" fmla="*/ 264 w 360"/>
                <a:gd name="T11" fmla="*/ 176 h 184"/>
                <a:gd name="T12" fmla="*/ 272 w 360"/>
                <a:gd name="T13" fmla="*/ 176 h 184"/>
                <a:gd name="T14" fmla="*/ 248 w 360"/>
                <a:gd name="T15" fmla="*/ 160 h 184"/>
                <a:gd name="T16" fmla="*/ 232 w 360"/>
                <a:gd name="T17" fmla="*/ 136 h 184"/>
                <a:gd name="T18" fmla="*/ 256 w 360"/>
                <a:gd name="T19" fmla="*/ 152 h 184"/>
                <a:gd name="T20" fmla="*/ 240 w 360"/>
                <a:gd name="T21" fmla="*/ 120 h 184"/>
                <a:gd name="T22" fmla="*/ 232 w 360"/>
                <a:gd name="T23" fmla="*/ 64 h 184"/>
                <a:gd name="T24" fmla="*/ 240 w 360"/>
                <a:gd name="T25" fmla="*/ 64 h 184"/>
                <a:gd name="T26" fmla="*/ 240 w 360"/>
                <a:gd name="T27" fmla="*/ 48 h 184"/>
                <a:gd name="T28" fmla="*/ 248 w 360"/>
                <a:gd name="T29" fmla="*/ 48 h 184"/>
                <a:gd name="T30" fmla="*/ 256 w 360"/>
                <a:gd name="T31" fmla="*/ 40 h 184"/>
                <a:gd name="T32" fmla="*/ 264 w 360"/>
                <a:gd name="T33" fmla="*/ 24 h 184"/>
                <a:gd name="T34" fmla="*/ 264 w 360"/>
                <a:gd name="T35" fmla="*/ 32 h 184"/>
                <a:gd name="T36" fmla="*/ 272 w 360"/>
                <a:gd name="T37" fmla="*/ 32 h 184"/>
                <a:gd name="T38" fmla="*/ 256 w 360"/>
                <a:gd name="T39" fmla="*/ 48 h 184"/>
                <a:gd name="T40" fmla="*/ 256 w 360"/>
                <a:gd name="T41" fmla="*/ 80 h 184"/>
                <a:gd name="T42" fmla="*/ 272 w 360"/>
                <a:gd name="T43" fmla="*/ 72 h 184"/>
                <a:gd name="T44" fmla="*/ 264 w 360"/>
                <a:gd name="T45" fmla="*/ 96 h 184"/>
                <a:gd name="T46" fmla="*/ 272 w 360"/>
                <a:gd name="T47" fmla="*/ 120 h 184"/>
                <a:gd name="T48" fmla="*/ 264 w 360"/>
                <a:gd name="T49" fmla="*/ 128 h 184"/>
                <a:gd name="T50" fmla="*/ 272 w 360"/>
                <a:gd name="T51" fmla="*/ 128 h 184"/>
                <a:gd name="T52" fmla="*/ 272 w 360"/>
                <a:gd name="T53" fmla="*/ 152 h 184"/>
                <a:gd name="T54" fmla="*/ 280 w 360"/>
                <a:gd name="T55" fmla="*/ 152 h 184"/>
                <a:gd name="T56" fmla="*/ 288 w 360"/>
                <a:gd name="T57" fmla="*/ 152 h 184"/>
                <a:gd name="T58" fmla="*/ 288 w 360"/>
                <a:gd name="T59" fmla="*/ 144 h 184"/>
                <a:gd name="T60" fmla="*/ 296 w 360"/>
                <a:gd name="T61" fmla="*/ 152 h 184"/>
                <a:gd name="T62" fmla="*/ 296 w 360"/>
                <a:gd name="T63" fmla="*/ 160 h 184"/>
                <a:gd name="T64" fmla="*/ 304 w 360"/>
                <a:gd name="T65" fmla="*/ 160 h 184"/>
                <a:gd name="T66" fmla="*/ 304 w 360"/>
                <a:gd name="T67" fmla="*/ 176 h 184"/>
                <a:gd name="T68" fmla="*/ 320 w 360"/>
                <a:gd name="T69" fmla="*/ 184 h 184"/>
                <a:gd name="T70" fmla="*/ 344 w 360"/>
                <a:gd name="T71" fmla="*/ 168 h 184"/>
                <a:gd name="T72" fmla="*/ 344 w 360"/>
                <a:gd name="T73" fmla="*/ 144 h 184"/>
                <a:gd name="T74" fmla="*/ 360 w 360"/>
                <a:gd name="T75" fmla="*/ 120 h 184"/>
                <a:gd name="T76" fmla="*/ 352 w 360"/>
                <a:gd name="T77" fmla="*/ 176 h 184"/>
                <a:gd name="T78" fmla="*/ 360 w 360"/>
                <a:gd name="T79" fmla="*/ 168 h 184"/>
                <a:gd name="T80" fmla="*/ 312 w 360"/>
                <a:gd name="T81" fmla="*/ 128 h 184"/>
                <a:gd name="T82" fmla="*/ 0 w 360"/>
                <a:gd name="T83" fmla="*/ 56 h 184"/>
                <a:gd name="T84" fmla="*/ 32 w 360"/>
                <a:gd name="T85" fmla="*/ 80 h 184"/>
                <a:gd name="T86" fmla="*/ 48 w 360"/>
                <a:gd name="T87" fmla="*/ 72 h 184"/>
                <a:gd name="T88" fmla="*/ 72 w 360"/>
                <a:gd name="T89" fmla="*/ 64 h 184"/>
                <a:gd name="T90" fmla="*/ 104 w 360"/>
                <a:gd name="T91" fmla="*/ 48 h 184"/>
                <a:gd name="T92" fmla="*/ 128 w 360"/>
                <a:gd name="T93" fmla="*/ 48 h 184"/>
                <a:gd name="T94" fmla="*/ 144 w 360"/>
                <a:gd name="T95" fmla="*/ 64 h 184"/>
                <a:gd name="T96" fmla="*/ 160 w 360"/>
                <a:gd name="T97" fmla="*/ 72 h 184"/>
                <a:gd name="T98" fmla="*/ 160 w 360"/>
                <a:gd name="T99" fmla="*/ 96 h 184"/>
                <a:gd name="T100" fmla="*/ 192 w 360"/>
                <a:gd name="T101" fmla="*/ 104 h 1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60"/>
                <a:gd name="T154" fmla="*/ 0 h 184"/>
                <a:gd name="T155" fmla="*/ 360 w 360"/>
                <a:gd name="T156" fmla="*/ 184 h 1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60" h="184">
                  <a:moveTo>
                    <a:pt x="208" y="104"/>
                  </a:moveTo>
                  <a:lnTo>
                    <a:pt x="208" y="104"/>
                  </a:lnTo>
                  <a:lnTo>
                    <a:pt x="200" y="120"/>
                  </a:lnTo>
                  <a:lnTo>
                    <a:pt x="192" y="152"/>
                  </a:lnTo>
                  <a:lnTo>
                    <a:pt x="192" y="160"/>
                  </a:lnTo>
                  <a:lnTo>
                    <a:pt x="200" y="160"/>
                  </a:lnTo>
                  <a:lnTo>
                    <a:pt x="200" y="152"/>
                  </a:lnTo>
                  <a:lnTo>
                    <a:pt x="208" y="152"/>
                  </a:lnTo>
                  <a:lnTo>
                    <a:pt x="208" y="160"/>
                  </a:lnTo>
                  <a:lnTo>
                    <a:pt x="224" y="168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40" y="168"/>
                  </a:lnTo>
                  <a:lnTo>
                    <a:pt x="248" y="168"/>
                  </a:lnTo>
                  <a:lnTo>
                    <a:pt x="264" y="176"/>
                  </a:lnTo>
                  <a:lnTo>
                    <a:pt x="264" y="184"/>
                  </a:lnTo>
                  <a:lnTo>
                    <a:pt x="272" y="176"/>
                  </a:lnTo>
                  <a:lnTo>
                    <a:pt x="264" y="168"/>
                  </a:lnTo>
                  <a:lnTo>
                    <a:pt x="264" y="160"/>
                  </a:lnTo>
                  <a:lnTo>
                    <a:pt x="248" y="160"/>
                  </a:lnTo>
                  <a:lnTo>
                    <a:pt x="240" y="152"/>
                  </a:lnTo>
                  <a:lnTo>
                    <a:pt x="232" y="144"/>
                  </a:lnTo>
                  <a:lnTo>
                    <a:pt x="232" y="136"/>
                  </a:lnTo>
                  <a:lnTo>
                    <a:pt x="240" y="144"/>
                  </a:lnTo>
                  <a:lnTo>
                    <a:pt x="248" y="152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48" y="136"/>
                  </a:lnTo>
                  <a:lnTo>
                    <a:pt x="240" y="120"/>
                  </a:lnTo>
                  <a:lnTo>
                    <a:pt x="240" y="104"/>
                  </a:lnTo>
                  <a:lnTo>
                    <a:pt x="240" y="96"/>
                  </a:lnTo>
                  <a:lnTo>
                    <a:pt x="240" y="80"/>
                  </a:lnTo>
                  <a:lnTo>
                    <a:pt x="232" y="64"/>
                  </a:lnTo>
                  <a:lnTo>
                    <a:pt x="224" y="64"/>
                  </a:lnTo>
                  <a:lnTo>
                    <a:pt x="240" y="64"/>
                  </a:lnTo>
                  <a:lnTo>
                    <a:pt x="240" y="56"/>
                  </a:lnTo>
                  <a:lnTo>
                    <a:pt x="240" y="48"/>
                  </a:lnTo>
                  <a:lnTo>
                    <a:pt x="248" y="48"/>
                  </a:lnTo>
                  <a:lnTo>
                    <a:pt x="248" y="56"/>
                  </a:lnTo>
                  <a:lnTo>
                    <a:pt x="248" y="48"/>
                  </a:lnTo>
                  <a:lnTo>
                    <a:pt x="256" y="40"/>
                  </a:lnTo>
                  <a:lnTo>
                    <a:pt x="256" y="24"/>
                  </a:lnTo>
                  <a:lnTo>
                    <a:pt x="264" y="24"/>
                  </a:lnTo>
                  <a:lnTo>
                    <a:pt x="264" y="32"/>
                  </a:lnTo>
                  <a:lnTo>
                    <a:pt x="272" y="32"/>
                  </a:lnTo>
                  <a:lnTo>
                    <a:pt x="264" y="40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56" y="72"/>
                  </a:lnTo>
                  <a:lnTo>
                    <a:pt x="256" y="80"/>
                  </a:lnTo>
                  <a:lnTo>
                    <a:pt x="264" y="64"/>
                  </a:lnTo>
                  <a:lnTo>
                    <a:pt x="272" y="72"/>
                  </a:lnTo>
                  <a:lnTo>
                    <a:pt x="264" y="72"/>
                  </a:lnTo>
                  <a:lnTo>
                    <a:pt x="264" y="80"/>
                  </a:lnTo>
                  <a:lnTo>
                    <a:pt x="264" y="96"/>
                  </a:lnTo>
                  <a:lnTo>
                    <a:pt x="256" y="104"/>
                  </a:lnTo>
                  <a:lnTo>
                    <a:pt x="272" y="120"/>
                  </a:lnTo>
                  <a:lnTo>
                    <a:pt x="264" y="120"/>
                  </a:lnTo>
                  <a:lnTo>
                    <a:pt x="264" y="128"/>
                  </a:lnTo>
                  <a:lnTo>
                    <a:pt x="272" y="128"/>
                  </a:lnTo>
                  <a:lnTo>
                    <a:pt x="264" y="136"/>
                  </a:lnTo>
                  <a:lnTo>
                    <a:pt x="272" y="152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288" y="152"/>
                  </a:lnTo>
                  <a:lnTo>
                    <a:pt x="288" y="144"/>
                  </a:lnTo>
                  <a:lnTo>
                    <a:pt x="288" y="152"/>
                  </a:lnTo>
                  <a:lnTo>
                    <a:pt x="296" y="152"/>
                  </a:lnTo>
                  <a:lnTo>
                    <a:pt x="304" y="152"/>
                  </a:lnTo>
                  <a:lnTo>
                    <a:pt x="296" y="160"/>
                  </a:lnTo>
                  <a:lnTo>
                    <a:pt x="296" y="168"/>
                  </a:lnTo>
                  <a:lnTo>
                    <a:pt x="304" y="168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304" y="176"/>
                  </a:lnTo>
                  <a:lnTo>
                    <a:pt x="304" y="184"/>
                  </a:lnTo>
                  <a:lnTo>
                    <a:pt x="312" y="184"/>
                  </a:lnTo>
                  <a:lnTo>
                    <a:pt x="320" y="184"/>
                  </a:lnTo>
                  <a:lnTo>
                    <a:pt x="320" y="176"/>
                  </a:lnTo>
                  <a:lnTo>
                    <a:pt x="336" y="168"/>
                  </a:lnTo>
                  <a:lnTo>
                    <a:pt x="344" y="168"/>
                  </a:lnTo>
                  <a:lnTo>
                    <a:pt x="344" y="144"/>
                  </a:lnTo>
                  <a:lnTo>
                    <a:pt x="352" y="144"/>
                  </a:lnTo>
                  <a:lnTo>
                    <a:pt x="352" y="120"/>
                  </a:lnTo>
                  <a:lnTo>
                    <a:pt x="360" y="120"/>
                  </a:lnTo>
                  <a:lnTo>
                    <a:pt x="352" y="152"/>
                  </a:lnTo>
                  <a:lnTo>
                    <a:pt x="352" y="168"/>
                  </a:lnTo>
                  <a:lnTo>
                    <a:pt x="352" y="176"/>
                  </a:lnTo>
                  <a:lnTo>
                    <a:pt x="352" y="184"/>
                  </a:lnTo>
                  <a:lnTo>
                    <a:pt x="352" y="176"/>
                  </a:lnTo>
                  <a:lnTo>
                    <a:pt x="360" y="168"/>
                  </a:lnTo>
                  <a:lnTo>
                    <a:pt x="360" y="128"/>
                  </a:lnTo>
                  <a:lnTo>
                    <a:pt x="360" y="120"/>
                  </a:lnTo>
                  <a:lnTo>
                    <a:pt x="312" y="128"/>
                  </a:lnTo>
                  <a:lnTo>
                    <a:pt x="280" y="0"/>
                  </a:lnTo>
                  <a:lnTo>
                    <a:pt x="0" y="56"/>
                  </a:lnTo>
                  <a:lnTo>
                    <a:pt x="8" y="104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48" y="72"/>
                  </a:lnTo>
                  <a:lnTo>
                    <a:pt x="56" y="64"/>
                  </a:lnTo>
                  <a:lnTo>
                    <a:pt x="72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20" y="48"/>
                  </a:lnTo>
                  <a:lnTo>
                    <a:pt x="128" y="48"/>
                  </a:lnTo>
                  <a:lnTo>
                    <a:pt x="128" y="56"/>
                  </a:lnTo>
                  <a:lnTo>
                    <a:pt x="144" y="64"/>
                  </a:lnTo>
                  <a:lnTo>
                    <a:pt x="144" y="80"/>
                  </a:lnTo>
                  <a:lnTo>
                    <a:pt x="136" y="80"/>
                  </a:lnTo>
                  <a:lnTo>
                    <a:pt x="144" y="72"/>
                  </a:lnTo>
                  <a:lnTo>
                    <a:pt x="160" y="72"/>
                  </a:lnTo>
                  <a:lnTo>
                    <a:pt x="160" y="80"/>
                  </a:lnTo>
                  <a:lnTo>
                    <a:pt x="160" y="88"/>
                  </a:lnTo>
                  <a:lnTo>
                    <a:pt x="160" y="96"/>
                  </a:lnTo>
                  <a:lnTo>
                    <a:pt x="184" y="96"/>
                  </a:lnTo>
                  <a:lnTo>
                    <a:pt x="192" y="104"/>
                  </a:lnTo>
                  <a:lnTo>
                    <a:pt x="200" y="96"/>
                  </a:lnTo>
                  <a:lnTo>
                    <a:pt x="208" y="104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6" name="Freeform 83"/>
            <p:cNvSpPr>
              <a:spLocks/>
            </p:cNvSpPr>
            <p:nvPr/>
          </p:nvSpPr>
          <p:spPr bwMode="auto">
            <a:xfrm>
              <a:off x="3860" y="2344"/>
              <a:ext cx="416" cy="448"/>
            </a:xfrm>
            <a:custGeom>
              <a:avLst/>
              <a:gdLst>
                <a:gd name="T0" fmla="*/ 392 w 416"/>
                <a:gd name="T1" fmla="*/ 392 h 448"/>
                <a:gd name="T2" fmla="*/ 400 w 416"/>
                <a:gd name="T3" fmla="*/ 392 h 448"/>
                <a:gd name="T4" fmla="*/ 400 w 416"/>
                <a:gd name="T5" fmla="*/ 384 h 448"/>
                <a:gd name="T6" fmla="*/ 392 w 416"/>
                <a:gd name="T7" fmla="*/ 384 h 448"/>
                <a:gd name="T8" fmla="*/ 392 w 416"/>
                <a:gd name="T9" fmla="*/ 376 h 448"/>
                <a:gd name="T10" fmla="*/ 400 w 416"/>
                <a:gd name="T11" fmla="*/ 376 h 448"/>
                <a:gd name="T12" fmla="*/ 392 w 416"/>
                <a:gd name="T13" fmla="*/ 376 h 448"/>
                <a:gd name="T14" fmla="*/ 392 w 416"/>
                <a:gd name="T15" fmla="*/ 368 h 448"/>
                <a:gd name="T16" fmla="*/ 384 w 416"/>
                <a:gd name="T17" fmla="*/ 360 h 448"/>
                <a:gd name="T18" fmla="*/ 392 w 416"/>
                <a:gd name="T19" fmla="*/ 360 h 448"/>
                <a:gd name="T20" fmla="*/ 392 w 416"/>
                <a:gd name="T21" fmla="*/ 368 h 448"/>
                <a:gd name="T22" fmla="*/ 392 w 416"/>
                <a:gd name="T23" fmla="*/ 344 h 448"/>
                <a:gd name="T24" fmla="*/ 400 w 416"/>
                <a:gd name="T25" fmla="*/ 344 h 448"/>
                <a:gd name="T26" fmla="*/ 400 w 416"/>
                <a:gd name="T27" fmla="*/ 344 h 448"/>
                <a:gd name="T28" fmla="*/ 400 w 416"/>
                <a:gd name="T29" fmla="*/ 320 h 448"/>
                <a:gd name="T30" fmla="*/ 408 w 416"/>
                <a:gd name="T31" fmla="*/ 320 h 448"/>
                <a:gd name="T32" fmla="*/ 408 w 416"/>
                <a:gd name="T33" fmla="*/ 312 h 448"/>
                <a:gd name="T34" fmla="*/ 400 w 416"/>
                <a:gd name="T35" fmla="*/ 312 h 448"/>
                <a:gd name="T36" fmla="*/ 408 w 416"/>
                <a:gd name="T37" fmla="*/ 304 h 448"/>
                <a:gd name="T38" fmla="*/ 408 w 416"/>
                <a:gd name="T39" fmla="*/ 296 h 448"/>
                <a:gd name="T40" fmla="*/ 408 w 416"/>
                <a:gd name="T41" fmla="*/ 288 h 448"/>
                <a:gd name="T42" fmla="*/ 408 w 416"/>
                <a:gd name="T43" fmla="*/ 280 h 448"/>
                <a:gd name="T44" fmla="*/ 416 w 416"/>
                <a:gd name="T45" fmla="*/ 272 h 448"/>
                <a:gd name="T46" fmla="*/ 416 w 416"/>
                <a:gd name="T47" fmla="*/ 264 h 448"/>
                <a:gd name="T48" fmla="*/ 408 w 416"/>
                <a:gd name="T49" fmla="*/ 264 h 448"/>
                <a:gd name="T50" fmla="*/ 408 w 416"/>
                <a:gd name="T51" fmla="*/ 256 h 448"/>
                <a:gd name="T52" fmla="*/ 384 w 416"/>
                <a:gd name="T53" fmla="*/ 216 h 448"/>
                <a:gd name="T54" fmla="*/ 376 w 416"/>
                <a:gd name="T55" fmla="*/ 208 h 448"/>
                <a:gd name="T56" fmla="*/ 352 w 416"/>
                <a:gd name="T57" fmla="*/ 176 h 448"/>
                <a:gd name="T58" fmla="*/ 344 w 416"/>
                <a:gd name="T59" fmla="*/ 168 h 448"/>
                <a:gd name="T60" fmla="*/ 320 w 416"/>
                <a:gd name="T61" fmla="*/ 152 h 448"/>
                <a:gd name="T62" fmla="*/ 312 w 416"/>
                <a:gd name="T63" fmla="*/ 128 h 448"/>
                <a:gd name="T64" fmla="*/ 304 w 416"/>
                <a:gd name="T65" fmla="*/ 128 h 448"/>
                <a:gd name="T66" fmla="*/ 288 w 416"/>
                <a:gd name="T67" fmla="*/ 104 h 448"/>
                <a:gd name="T68" fmla="*/ 280 w 416"/>
                <a:gd name="T69" fmla="*/ 104 h 448"/>
                <a:gd name="T70" fmla="*/ 256 w 416"/>
                <a:gd name="T71" fmla="*/ 88 h 448"/>
                <a:gd name="T72" fmla="*/ 240 w 416"/>
                <a:gd name="T73" fmla="*/ 56 h 448"/>
                <a:gd name="T74" fmla="*/ 232 w 416"/>
                <a:gd name="T75" fmla="*/ 48 h 448"/>
                <a:gd name="T76" fmla="*/ 216 w 416"/>
                <a:gd name="T77" fmla="*/ 48 h 448"/>
                <a:gd name="T78" fmla="*/ 200 w 416"/>
                <a:gd name="T79" fmla="*/ 40 h 448"/>
                <a:gd name="T80" fmla="*/ 184 w 416"/>
                <a:gd name="T81" fmla="*/ 40 h 448"/>
                <a:gd name="T82" fmla="*/ 200 w 416"/>
                <a:gd name="T83" fmla="*/ 0 h 448"/>
                <a:gd name="T84" fmla="*/ 200 w 416"/>
                <a:gd name="T85" fmla="*/ 0 h 448"/>
                <a:gd name="T86" fmla="*/ 0 w 416"/>
                <a:gd name="T87" fmla="*/ 24 h 448"/>
                <a:gd name="T88" fmla="*/ 56 w 416"/>
                <a:gd name="T89" fmla="*/ 232 h 448"/>
                <a:gd name="T90" fmla="*/ 72 w 416"/>
                <a:gd name="T91" fmla="*/ 264 h 448"/>
                <a:gd name="T92" fmla="*/ 80 w 416"/>
                <a:gd name="T93" fmla="*/ 288 h 448"/>
                <a:gd name="T94" fmla="*/ 88 w 416"/>
                <a:gd name="T95" fmla="*/ 288 h 448"/>
                <a:gd name="T96" fmla="*/ 72 w 416"/>
                <a:gd name="T97" fmla="*/ 304 h 448"/>
                <a:gd name="T98" fmla="*/ 72 w 416"/>
                <a:gd name="T99" fmla="*/ 336 h 448"/>
                <a:gd name="T100" fmla="*/ 80 w 416"/>
                <a:gd name="T101" fmla="*/ 368 h 448"/>
                <a:gd name="T102" fmla="*/ 80 w 416"/>
                <a:gd name="T103" fmla="*/ 392 h 448"/>
                <a:gd name="T104" fmla="*/ 96 w 416"/>
                <a:gd name="T105" fmla="*/ 424 h 448"/>
                <a:gd name="T106" fmla="*/ 112 w 416"/>
                <a:gd name="T107" fmla="*/ 448 h 448"/>
                <a:gd name="T108" fmla="*/ 336 w 416"/>
                <a:gd name="T109" fmla="*/ 432 h 448"/>
                <a:gd name="T110" fmla="*/ 344 w 416"/>
                <a:gd name="T111" fmla="*/ 448 h 448"/>
                <a:gd name="T112" fmla="*/ 360 w 416"/>
                <a:gd name="T113" fmla="*/ 448 h 448"/>
                <a:gd name="T114" fmla="*/ 352 w 416"/>
                <a:gd name="T115" fmla="*/ 432 h 448"/>
                <a:gd name="T116" fmla="*/ 352 w 416"/>
                <a:gd name="T117" fmla="*/ 408 h 448"/>
                <a:gd name="T118" fmla="*/ 360 w 416"/>
                <a:gd name="T119" fmla="*/ 400 h 448"/>
                <a:gd name="T120" fmla="*/ 384 w 416"/>
                <a:gd name="T121" fmla="*/ 408 h 448"/>
                <a:gd name="T122" fmla="*/ 400 w 416"/>
                <a:gd name="T123" fmla="*/ 408 h 448"/>
                <a:gd name="T124" fmla="*/ 400 w 416"/>
                <a:gd name="T125" fmla="*/ 400 h 4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16"/>
                <a:gd name="T190" fmla="*/ 0 h 448"/>
                <a:gd name="T191" fmla="*/ 416 w 416"/>
                <a:gd name="T192" fmla="*/ 448 h 4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16" h="448">
                  <a:moveTo>
                    <a:pt x="392" y="400"/>
                  </a:moveTo>
                  <a:lnTo>
                    <a:pt x="392" y="392"/>
                  </a:lnTo>
                  <a:lnTo>
                    <a:pt x="400" y="392"/>
                  </a:lnTo>
                  <a:lnTo>
                    <a:pt x="400" y="384"/>
                  </a:lnTo>
                  <a:lnTo>
                    <a:pt x="392" y="384"/>
                  </a:lnTo>
                  <a:lnTo>
                    <a:pt x="392" y="376"/>
                  </a:lnTo>
                  <a:lnTo>
                    <a:pt x="400" y="376"/>
                  </a:lnTo>
                  <a:lnTo>
                    <a:pt x="392" y="376"/>
                  </a:lnTo>
                  <a:lnTo>
                    <a:pt x="392" y="368"/>
                  </a:lnTo>
                  <a:lnTo>
                    <a:pt x="384" y="360"/>
                  </a:lnTo>
                  <a:lnTo>
                    <a:pt x="392" y="360"/>
                  </a:lnTo>
                  <a:lnTo>
                    <a:pt x="392" y="368"/>
                  </a:lnTo>
                  <a:lnTo>
                    <a:pt x="392" y="352"/>
                  </a:lnTo>
                  <a:lnTo>
                    <a:pt x="392" y="344"/>
                  </a:lnTo>
                  <a:lnTo>
                    <a:pt x="400" y="344"/>
                  </a:lnTo>
                  <a:lnTo>
                    <a:pt x="400" y="328"/>
                  </a:lnTo>
                  <a:lnTo>
                    <a:pt x="400" y="320"/>
                  </a:lnTo>
                  <a:lnTo>
                    <a:pt x="408" y="320"/>
                  </a:lnTo>
                  <a:lnTo>
                    <a:pt x="408" y="312"/>
                  </a:lnTo>
                  <a:lnTo>
                    <a:pt x="400" y="312"/>
                  </a:lnTo>
                  <a:lnTo>
                    <a:pt x="400" y="304"/>
                  </a:lnTo>
                  <a:lnTo>
                    <a:pt x="408" y="304"/>
                  </a:lnTo>
                  <a:lnTo>
                    <a:pt x="408" y="296"/>
                  </a:lnTo>
                  <a:lnTo>
                    <a:pt x="408" y="288"/>
                  </a:lnTo>
                  <a:lnTo>
                    <a:pt x="408" y="280"/>
                  </a:lnTo>
                  <a:lnTo>
                    <a:pt x="416" y="272"/>
                  </a:lnTo>
                  <a:lnTo>
                    <a:pt x="416" y="264"/>
                  </a:lnTo>
                  <a:lnTo>
                    <a:pt x="408" y="264"/>
                  </a:lnTo>
                  <a:lnTo>
                    <a:pt x="408" y="256"/>
                  </a:lnTo>
                  <a:lnTo>
                    <a:pt x="408" y="240"/>
                  </a:lnTo>
                  <a:lnTo>
                    <a:pt x="384" y="216"/>
                  </a:lnTo>
                  <a:lnTo>
                    <a:pt x="376" y="208"/>
                  </a:lnTo>
                  <a:lnTo>
                    <a:pt x="376" y="184"/>
                  </a:lnTo>
                  <a:lnTo>
                    <a:pt x="352" y="176"/>
                  </a:lnTo>
                  <a:lnTo>
                    <a:pt x="344" y="168"/>
                  </a:lnTo>
                  <a:lnTo>
                    <a:pt x="336" y="160"/>
                  </a:lnTo>
                  <a:lnTo>
                    <a:pt x="320" y="152"/>
                  </a:lnTo>
                  <a:lnTo>
                    <a:pt x="320" y="136"/>
                  </a:lnTo>
                  <a:lnTo>
                    <a:pt x="312" y="128"/>
                  </a:lnTo>
                  <a:lnTo>
                    <a:pt x="304" y="128"/>
                  </a:lnTo>
                  <a:lnTo>
                    <a:pt x="296" y="120"/>
                  </a:lnTo>
                  <a:lnTo>
                    <a:pt x="288" y="104"/>
                  </a:lnTo>
                  <a:lnTo>
                    <a:pt x="280" y="104"/>
                  </a:lnTo>
                  <a:lnTo>
                    <a:pt x="264" y="104"/>
                  </a:lnTo>
                  <a:lnTo>
                    <a:pt x="256" y="88"/>
                  </a:lnTo>
                  <a:lnTo>
                    <a:pt x="248" y="80"/>
                  </a:lnTo>
                  <a:lnTo>
                    <a:pt x="240" y="56"/>
                  </a:lnTo>
                  <a:lnTo>
                    <a:pt x="232" y="48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208" y="40"/>
                  </a:lnTo>
                  <a:lnTo>
                    <a:pt x="200" y="40"/>
                  </a:lnTo>
                  <a:lnTo>
                    <a:pt x="184" y="40"/>
                  </a:lnTo>
                  <a:lnTo>
                    <a:pt x="184" y="16"/>
                  </a:lnTo>
                  <a:lnTo>
                    <a:pt x="200" y="0"/>
                  </a:lnTo>
                  <a:lnTo>
                    <a:pt x="104" y="16"/>
                  </a:lnTo>
                  <a:lnTo>
                    <a:pt x="0" y="24"/>
                  </a:lnTo>
                  <a:lnTo>
                    <a:pt x="56" y="232"/>
                  </a:lnTo>
                  <a:lnTo>
                    <a:pt x="72" y="264"/>
                  </a:lnTo>
                  <a:lnTo>
                    <a:pt x="80" y="272"/>
                  </a:lnTo>
                  <a:lnTo>
                    <a:pt x="80" y="288"/>
                  </a:lnTo>
                  <a:lnTo>
                    <a:pt x="88" y="288"/>
                  </a:lnTo>
                  <a:lnTo>
                    <a:pt x="88" y="296"/>
                  </a:lnTo>
                  <a:lnTo>
                    <a:pt x="72" y="304"/>
                  </a:lnTo>
                  <a:lnTo>
                    <a:pt x="72" y="312"/>
                  </a:lnTo>
                  <a:lnTo>
                    <a:pt x="72" y="336"/>
                  </a:lnTo>
                  <a:lnTo>
                    <a:pt x="72" y="360"/>
                  </a:lnTo>
                  <a:lnTo>
                    <a:pt x="80" y="368"/>
                  </a:lnTo>
                  <a:lnTo>
                    <a:pt x="80" y="384"/>
                  </a:lnTo>
                  <a:lnTo>
                    <a:pt x="80" y="392"/>
                  </a:lnTo>
                  <a:lnTo>
                    <a:pt x="96" y="424"/>
                  </a:lnTo>
                  <a:lnTo>
                    <a:pt x="112" y="448"/>
                  </a:lnTo>
                  <a:lnTo>
                    <a:pt x="336" y="432"/>
                  </a:lnTo>
                  <a:lnTo>
                    <a:pt x="344" y="448"/>
                  </a:lnTo>
                  <a:lnTo>
                    <a:pt x="360" y="448"/>
                  </a:lnTo>
                  <a:lnTo>
                    <a:pt x="360" y="440"/>
                  </a:lnTo>
                  <a:lnTo>
                    <a:pt x="352" y="432"/>
                  </a:lnTo>
                  <a:lnTo>
                    <a:pt x="352" y="424"/>
                  </a:lnTo>
                  <a:lnTo>
                    <a:pt x="352" y="408"/>
                  </a:lnTo>
                  <a:lnTo>
                    <a:pt x="360" y="400"/>
                  </a:lnTo>
                  <a:lnTo>
                    <a:pt x="368" y="408"/>
                  </a:lnTo>
                  <a:lnTo>
                    <a:pt x="384" y="408"/>
                  </a:lnTo>
                  <a:lnTo>
                    <a:pt x="392" y="408"/>
                  </a:lnTo>
                  <a:lnTo>
                    <a:pt x="400" y="408"/>
                  </a:lnTo>
                  <a:lnTo>
                    <a:pt x="400" y="400"/>
                  </a:lnTo>
                  <a:lnTo>
                    <a:pt x="392" y="400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7" name="Freeform 84"/>
            <p:cNvSpPr>
              <a:spLocks/>
            </p:cNvSpPr>
            <p:nvPr/>
          </p:nvSpPr>
          <p:spPr bwMode="auto">
            <a:xfrm>
              <a:off x="4798" y="1458"/>
              <a:ext cx="56" cy="80"/>
            </a:xfrm>
            <a:custGeom>
              <a:avLst/>
              <a:gdLst>
                <a:gd name="T0" fmla="*/ 8 w 56"/>
                <a:gd name="T1" fmla="*/ 72 h 80"/>
                <a:gd name="T2" fmla="*/ 8 w 56"/>
                <a:gd name="T3" fmla="*/ 72 h 80"/>
                <a:gd name="T4" fmla="*/ 8 w 56"/>
                <a:gd name="T5" fmla="*/ 80 h 80"/>
                <a:gd name="T6" fmla="*/ 8 w 56"/>
                <a:gd name="T7" fmla="*/ 80 h 80"/>
                <a:gd name="T8" fmla="*/ 16 w 56"/>
                <a:gd name="T9" fmla="*/ 80 h 80"/>
                <a:gd name="T10" fmla="*/ 16 w 56"/>
                <a:gd name="T11" fmla="*/ 80 h 80"/>
                <a:gd name="T12" fmla="*/ 24 w 56"/>
                <a:gd name="T13" fmla="*/ 72 h 80"/>
                <a:gd name="T14" fmla="*/ 32 w 56"/>
                <a:gd name="T15" fmla="*/ 64 h 80"/>
                <a:gd name="T16" fmla="*/ 32 w 56"/>
                <a:gd name="T17" fmla="*/ 64 h 80"/>
                <a:gd name="T18" fmla="*/ 40 w 56"/>
                <a:gd name="T19" fmla="*/ 64 h 80"/>
                <a:gd name="T20" fmla="*/ 40 w 56"/>
                <a:gd name="T21" fmla="*/ 64 h 80"/>
                <a:gd name="T22" fmla="*/ 40 w 56"/>
                <a:gd name="T23" fmla="*/ 56 h 80"/>
                <a:gd name="T24" fmla="*/ 32 w 56"/>
                <a:gd name="T25" fmla="*/ 24 h 80"/>
                <a:gd name="T26" fmla="*/ 32 w 56"/>
                <a:gd name="T27" fmla="*/ 24 h 80"/>
                <a:gd name="T28" fmla="*/ 32 w 56"/>
                <a:gd name="T29" fmla="*/ 24 h 80"/>
                <a:gd name="T30" fmla="*/ 32 w 56"/>
                <a:gd name="T31" fmla="*/ 24 h 80"/>
                <a:gd name="T32" fmla="*/ 40 w 56"/>
                <a:gd name="T33" fmla="*/ 32 h 80"/>
                <a:gd name="T34" fmla="*/ 40 w 56"/>
                <a:gd name="T35" fmla="*/ 32 h 80"/>
                <a:gd name="T36" fmla="*/ 48 w 56"/>
                <a:gd name="T37" fmla="*/ 32 h 80"/>
                <a:gd name="T38" fmla="*/ 56 w 56"/>
                <a:gd name="T39" fmla="*/ 48 h 80"/>
                <a:gd name="T40" fmla="*/ 56 w 56"/>
                <a:gd name="T41" fmla="*/ 48 h 80"/>
                <a:gd name="T42" fmla="*/ 56 w 56"/>
                <a:gd name="T43" fmla="*/ 48 h 80"/>
                <a:gd name="T44" fmla="*/ 56 w 56"/>
                <a:gd name="T45" fmla="*/ 48 h 80"/>
                <a:gd name="T46" fmla="*/ 56 w 56"/>
                <a:gd name="T47" fmla="*/ 32 h 80"/>
                <a:gd name="T48" fmla="*/ 48 w 56"/>
                <a:gd name="T49" fmla="*/ 32 h 80"/>
                <a:gd name="T50" fmla="*/ 40 w 56"/>
                <a:gd name="T51" fmla="*/ 24 h 80"/>
                <a:gd name="T52" fmla="*/ 40 w 56"/>
                <a:gd name="T53" fmla="*/ 24 h 80"/>
                <a:gd name="T54" fmla="*/ 40 w 56"/>
                <a:gd name="T55" fmla="*/ 24 h 80"/>
                <a:gd name="T56" fmla="*/ 32 w 56"/>
                <a:gd name="T57" fmla="*/ 16 h 80"/>
                <a:gd name="T58" fmla="*/ 32 w 56"/>
                <a:gd name="T59" fmla="*/ 16 h 80"/>
                <a:gd name="T60" fmla="*/ 32 w 56"/>
                <a:gd name="T61" fmla="*/ 16 h 80"/>
                <a:gd name="T62" fmla="*/ 32 w 56"/>
                <a:gd name="T63" fmla="*/ 16 h 80"/>
                <a:gd name="T64" fmla="*/ 24 w 56"/>
                <a:gd name="T65" fmla="*/ 0 h 80"/>
                <a:gd name="T66" fmla="*/ 24 w 56"/>
                <a:gd name="T67" fmla="*/ 0 h 80"/>
                <a:gd name="T68" fmla="*/ 0 w 56"/>
                <a:gd name="T69" fmla="*/ 8 h 80"/>
                <a:gd name="T70" fmla="*/ 0 w 56"/>
                <a:gd name="T71" fmla="*/ 8 h 80"/>
                <a:gd name="T72" fmla="*/ 16 w 56"/>
                <a:gd name="T73" fmla="*/ 64 h 80"/>
                <a:gd name="T74" fmla="*/ 16 w 56"/>
                <a:gd name="T75" fmla="*/ 64 h 80"/>
                <a:gd name="T76" fmla="*/ 8 w 56"/>
                <a:gd name="T77" fmla="*/ 72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"/>
                <a:gd name="T118" fmla="*/ 0 h 80"/>
                <a:gd name="T119" fmla="*/ 56 w 56"/>
                <a:gd name="T120" fmla="*/ 80 h 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" h="80">
                  <a:moveTo>
                    <a:pt x="8" y="72"/>
                  </a:moveTo>
                  <a:lnTo>
                    <a:pt x="8" y="72"/>
                  </a:lnTo>
                  <a:lnTo>
                    <a:pt x="8" y="80"/>
                  </a:lnTo>
                  <a:lnTo>
                    <a:pt x="16" y="8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64"/>
                  </a:lnTo>
                  <a:lnTo>
                    <a:pt x="40" y="56"/>
                  </a:lnTo>
                  <a:lnTo>
                    <a:pt x="32" y="24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56" y="48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40" y="24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0" y="8"/>
                  </a:lnTo>
                  <a:lnTo>
                    <a:pt x="16" y="64"/>
                  </a:lnTo>
                  <a:lnTo>
                    <a:pt x="8" y="72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8" name="Freeform 85"/>
            <p:cNvSpPr>
              <a:spLocks/>
            </p:cNvSpPr>
            <p:nvPr/>
          </p:nvSpPr>
          <p:spPr bwMode="auto">
            <a:xfrm>
              <a:off x="4661" y="1560"/>
              <a:ext cx="144" cy="88"/>
            </a:xfrm>
            <a:custGeom>
              <a:avLst/>
              <a:gdLst>
                <a:gd name="T0" fmla="*/ 0 w 144"/>
                <a:gd name="T1" fmla="*/ 88 h 88"/>
                <a:gd name="T2" fmla="*/ 0 w 144"/>
                <a:gd name="T3" fmla="*/ 80 h 88"/>
                <a:gd name="T4" fmla="*/ 8 w 144"/>
                <a:gd name="T5" fmla="*/ 64 h 88"/>
                <a:gd name="T6" fmla="*/ 16 w 144"/>
                <a:gd name="T7" fmla="*/ 56 h 88"/>
                <a:gd name="T8" fmla="*/ 24 w 144"/>
                <a:gd name="T9" fmla="*/ 48 h 88"/>
                <a:gd name="T10" fmla="*/ 32 w 144"/>
                <a:gd name="T11" fmla="*/ 40 h 88"/>
                <a:gd name="T12" fmla="*/ 48 w 144"/>
                <a:gd name="T13" fmla="*/ 40 h 88"/>
                <a:gd name="T14" fmla="*/ 48 w 144"/>
                <a:gd name="T15" fmla="*/ 40 h 88"/>
                <a:gd name="T16" fmla="*/ 64 w 144"/>
                <a:gd name="T17" fmla="*/ 32 h 88"/>
                <a:gd name="T18" fmla="*/ 88 w 144"/>
                <a:gd name="T19" fmla="*/ 24 h 88"/>
                <a:gd name="T20" fmla="*/ 112 w 144"/>
                <a:gd name="T21" fmla="*/ 0 h 88"/>
                <a:gd name="T22" fmla="*/ 112 w 144"/>
                <a:gd name="T23" fmla="*/ 8 h 88"/>
                <a:gd name="T24" fmla="*/ 104 w 144"/>
                <a:gd name="T25" fmla="*/ 16 h 88"/>
                <a:gd name="T26" fmla="*/ 96 w 144"/>
                <a:gd name="T27" fmla="*/ 24 h 88"/>
                <a:gd name="T28" fmla="*/ 96 w 144"/>
                <a:gd name="T29" fmla="*/ 32 h 88"/>
                <a:gd name="T30" fmla="*/ 96 w 144"/>
                <a:gd name="T31" fmla="*/ 32 h 88"/>
                <a:gd name="T32" fmla="*/ 96 w 144"/>
                <a:gd name="T33" fmla="*/ 32 h 88"/>
                <a:gd name="T34" fmla="*/ 96 w 144"/>
                <a:gd name="T35" fmla="*/ 40 h 88"/>
                <a:gd name="T36" fmla="*/ 96 w 144"/>
                <a:gd name="T37" fmla="*/ 40 h 88"/>
                <a:gd name="T38" fmla="*/ 104 w 144"/>
                <a:gd name="T39" fmla="*/ 32 h 88"/>
                <a:gd name="T40" fmla="*/ 104 w 144"/>
                <a:gd name="T41" fmla="*/ 32 h 88"/>
                <a:gd name="T42" fmla="*/ 112 w 144"/>
                <a:gd name="T43" fmla="*/ 16 h 88"/>
                <a:gd name="T44" fmla="*/ 128 w 144"/>
                <a:gd name="T45" fmla="*/ 8 h 88"/>
                <a:gd name="T46" fmla="*/ 128 w 144"/>
                <a:gd name="T47" fmla="*/ 8 h 88"/>
                <a:gd name="T48" fmla="*/ 136 w 144"/>
                <a:gd name="T49" fmla="*/ 0 h 88"/>
                <a:gd name="T50" fmla="*/ 144 w 144"/>
                <a:gd name="T51" fmla="*/ 0 h 88"/>
                <a:gd name="T52" fmla="*/ 144 w 144"/>
                <a:gd name="T53" fmla="*/ 8 h 88"/>
                <a:gd name="T54" fmla="*/ 96 w 144"/>
                <a:gd name="T55" fmla="*/ 48 h 88"/>
                <a:gd name="T56" fmla="*/ 72 w 144"/>
                <a:gd name="T57" fmla="*/ 64 h 88"/>
                <a:gd name="T58" fmla="*/ 72 w 144"/>
                <a:gd name="T59" fmla="*/ 64 h 88"/>
                <a:gd name="T60" fmla="*/ 80 w 144"/>
                <a:gd name="T61" fmla="*/ 48 h 88"/>
                <a:gd name="T62" fmla="*/ 80 w 144"/>
                <a:gd name="T63" fmla="*/ 48 h 88"/>
                <a:gd name="T64" fmla="*/ 56 w 144"/>
                <a:gd name="T65" fmla="*/ 56 h 88"/>
                <a:gd name="T66" fmla="*/ 32 w 144"/>
                <a:gd name="T67" fmla="*/ 72 h 88"/>
                <a:gd name="T68" fmla="*/ 8 w 144"/>
                <a:gd name="T69" fmla="*/ 88 h 88"/>
                <a:gd name="T70" fmla="*/ 16 w 144"/>
                <a:gd name="T71" fmla="*/ 88 h 88"/>
                <a:gd name="T72" fmla="*/ 16 w 144"/>
                <a:gd name="T73" fmla="*/ 80 h 88"/>
                <a:gd name="T74" fmla="*/ 0 w 144"/>
                <a:gd name="T75" fmla="*/ 88 h 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88"/>
                <a:gd name="T116" fmla="*/ 144 w 144"/>
                <a:gd name="T117" fmla="*/ 88 h 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88">
                  <a:moveTo>
                    <a:pt x="0" y="88"/>
                  </a:moveTo>
                  <a:lnTo>
                    <a:pt x="0" y="88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64" y="32"/>
                  </a:lnTo>
                  <a:lnTo>
                    <a:pt x="88" y="24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104" y="16"/>
                  </a:lnTo>
                  <a:lnTo>
                    <a:pt x="96" y="24"/>
                  </a:lnTo>
                  <a:lnTo>
                    <a:pt x="96" y="32"/>
                  </a:lnTo>
                  <a:lnTo>
                    <a:pt x="96" y="40"/>
                  </a:lnTo>
                  <a:lnTo>
                    <a:pt x="104" y="32"/>
                  </a:lnTo>
                  <a:lnTo>
                    <a:pt x="104" y="24"/>
                  </a:lnTo>
                  <a:lnTo>
                    <a:pt x="112" y="16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36" y="8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28" y="16"/>
                  </a:lnTo>
                  <a:lnTo>
                    <a:pt x="96" y="48"/>
                  </a:lnTo>
                  <a:lnTo>
                    <a:pt x="80" y="56"/>
                  </a:lnTo>
                  <a:lnTo>
                    <a:pt x="72" y="64"/>
                  </a:lnTo>
                  <a:lnTo>
                    <a:pt x="80" y="56"/>
                  </a:lnTo>
                  <a:lnTo>
                    <a:pt x="80" y="48"/>
                  </a:lnTo>
                  <a:lnTo>
                    <a:pt x="64" y="56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16" y="88"/>
                  </a:lnTo>
                  <a:lnTo>
                    <a:pt x="8" y="88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8" y="8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DDDDD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0" y="685800"/>
            <a:ext cx="84582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500" b="1" dirty="0"/>
          </a:p>
          <a:p>
            <a:pPr marL="0" indent="0">
              <a:buNone/>
            </a:pPr>
            <a:endParaRPr lang="en-US" b="1" dirty="0">
              <a:solidFill>
                <a:srgbClr val="0033CC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33CC"/>
              </a:solidFill>
            </a:endParaRPr>
          </a:p>
          <a:p>
            <a:pPr marL="0" indent="0">
              <a:buNone/>
            </a:pPr>
            <a:endParaRPr lang="en-US" sz="4000" b="1" dirty="0">
              <a:solidFill>
                <a:srgbClr val="0033CC"/>
              </a:solidFill>
            </a:endParaRPr>
          </a:p>
          <a:p>
            <a:pPr marL="0" indent="0">
              <a:buNone/>
            </a:pPr>
            <a:endParaRPr lang="en-US" sz="9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3600" b="1" dirty="0">
                <a:solidFill>
                  <a:srgbClr val="0000CC"/>
                </a:solidFill>
              </a:rPr>
              <a:t>U01 Awards (34)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804425" y="685800"/>
            <a:ext cx="80772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0" name="Group 22"/>
          <p:cNvGrpSpPr>
            <a:grpSpLocks/>
          </p:cNvGrpSpPr>
          <p:nvPr/>
        </p:nvGrpSpPr>
        <p:grpSpPr bwMode="auto">
          <a:xfrm>
            <a:off x="1739740" y="4879078"/>
            <a:ext cx="1460661" cy="1140723"/>
            <a:chOff x="1881" y="3218"/>
            <a:chExt cx="384" cy="248"/>
          </a:xfrm>
        </p:grpSpPr>
        <p:sp>
          <p:nvSpPr>
            <p:cNvPr id="81" name="Freeform 23"/>
            <p:cNvSpPr>
              <a:spLocks/>
            </p:cNvSpPr>
            <p:nvPr/>
          </p:nvSpPr>
          <p:spPr bwMode="auto">
            <a:xfrm>
              <a:off x="1913" y="3218"/>
              <a:ext cx="32" cy="3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8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16" y="32"/>
                </a:cxn>
                <a:cxn ang="0">
                  <a:pos x="0" y="24"/>
                </a:cxn>
                <a:cxn ang="0">
                  <a:pos x="0" y="16"/>
                </a:cxn>
              </a:cxnLst>
              <a:rect l="0" t="0" r="r" b="b"/>
              <a:pathLst>
                <a:path w="32" h="32">
                  <a:moveTo>
                    <a:pt x="0" y="16"/>
                  </a:moveTo>
                  <a:lnTo>
                    <a:pt x="0" y="8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0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DDDDD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>
              <a:outerShdw dist="56796" dir="3806097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2025" y="3258"/>
              <a:ext cx="37" cy="36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4" y="16"/>
                </a:cxn>
                <a:cxn ang="0">
                  <a:pos x="32" y="24"/>
                </a:cxn>
                <a:cxn ang="0">
                  <a:pos x="40" y="32"/>
                </a:cxn>
                <a:cxn ang="0">
                  <a:pos x="32" y="40"/>
                </a:cxn>
                <a:cxn ang="0">
                  <a:pos x="32" y="40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8"/>
                </a:cxn>
              </a:cxnLst>
              <a:rect l="0" t="0" r="r" b="b"/>
              <a:pathLst>
                <a:path w="40" h="40">
                  <a:moveTo>
                    <a:pt x="8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0" y="3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DDDDDD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>
              <a:outerShdw dist="56796" dir="3806097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2089" y="3290"/>
              <a:ext cx="40" cy="1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32" y="16"/>
                </a:cxn>
                <a:cxn ang="0">
                  <a:pos x="40" y="16"/>
                </a:cxn>
                <a:cxn ang="0">
                  <a:pos x="40" y="8"/>
                </a:cxn>
                <a:cxn ang="0">
                  <a:pos x="24" y="8"/>
                </a:cxn>
                <a:cxn ang="0">
                  <a:pos x="8" y="8"/>
                </a:cxn>
                <a:cxn ang="0">
                  <a:pos x="8" y="0"/>
                </a:cxn>
              </a:cxnLst>
              <a:rect l="0" t="0" r="r" b="b"/>
              <a:pathLst>
                <a:path w="40" h="16">
                  <a:moveTo>
                    <a:pt x="8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DDDDD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>
              <a:outerShdw dist="56796" dir="3806097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auto">
            <a:xfrm>
              <a:off x="2137" y="3314"/>
              <a:ext cx="52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0" y="16"/>
                </a:cxn>
                <a:cxn ang="0">
                  <a:pos x="48" y="16"/>
                </a:cxn>
                <a:cxn ang="0">
                  <a:pos x="48" y="24"/>
                </a:cxn>
                <a:cxn ang="0">
                  <a:pos x="32" y="24"/>
                </a:cxn>
                <a:cxn ang="0">
                  <a:pos x="32" y="24"/>
                </a:cxn>
                <a:cxn ang="0">
                  <a:pos x="24" y="32"/>
                </a:cxn>
                <a:cxn ang="0">
                  <a:pos x="16" y="32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0" y="0"/>
                </a:cxn>
              </a:cxnLst>
              <a:rect l="0" t="0" r="r" b="b"/>
              <a:pathLst>
                <a:path w="48" h="3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>
              <a:outerShdw dist="56796" dir="3806097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2177" y="3362"/>
              <a:ext cx="88" cy="104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64" y="32"/>
                </a:cxn>
                <a:cxn ang="0">
                  <a:pos x="72" y="32"/>
                </a:cxn>
                <a:cxn ang="0">
                  <a:pos x="72" y="32"/>
                </a:cxn>
                <a:cxn ang="0">
                  <a:pos x="72" y="40"/>
                </a:cxn>
                <a:cxn ang="0">
                  <a:pos x="72" y="40"/>
                </a:cxn>
                <a:cxn ang="0">
                  <a:pos x="80" y="56"/>
                </a:cxn>
                <a:cxn ang="0">
                  <a:pos x="88" y="56"/>
                </a:cxn>
                <a:cxn ang="0">
                  <a:pos x="88" y="56"/>
                </a:cxn>
                <a:cxn ang="0">
                  <a:pos x="88" y="72"/>
                </a:cxn>
                <a:cxn ang="0">
                  <a:pos x="72" y="80"/>
                </a:cxn>
                <a:cxn ang="0">
                  <a:pos x="40" y="88"/>
                </a:cxn>
                <a:cxn ang="0">
                  <a:pos x="32" y="104"/>
                </a:cxn>
                <a:cxn ang="0">
                  <a:pos x="32" y="104"/>
                </a:cxn>
                <a:cxn ang="0">
                  <a:pos x="24" y="104"/>
                </a:cxn>
                <a:cxn ang="0">
                  <a:pos x="8" y="96"/>
                </a:cxn>
                <a:cxn ang="0">
                  <a:pos x="16" y="72"/>
                </a:cxn>
                <a:cxn ang="0">
                  <a:pos x="16" y="64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16" y="40"/>
                </a:cxn>
                <a:cxn ang="0">
                  <a:pos x="16" y="40"/>
                </a:cxn>
                <a:cxn ang="0">
                  <a:pos x="16" y="16"/>
                </a:cxn>
                <a:cxn ang="0">
                  <a:pos x="16" y="8"/>
                </a:cxn>
              </a:cxnLst>
              <a:rect l="0" t="0" r="r" b="b"/>
              <a:pathLst>
                <a:path w="88" h="104">
                  <a:moveTo>
                    <a:pt x="16" y="8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80" y="56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8" y="72"/>
                  </a:lnTo>
                  <a:lnTo>
                    <a:pt x="72" y="80"/>
                  </a:lnTo>
                  <a:lnTo>
                    <a:pt x="40" y="88"/>
                  </a:lnTo>
                  <a:lnTo>
                    <a:pt x="32" y="104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8" y="96"/>
                  </a:lnTo>
                  <a:lnTo>
                    <a:pt x="16" y="72"/>
                  </a:lnTo>
                  <a:lnTo>
                    <a:pt x="16" y="64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1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DDDDDD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>
              <a:outerShdw dist="56796" dir="3806097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2113" y="3322"/>
              <a:ext cx="7" cy="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DDDDD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dist="56796" dir="3806097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Oval 29"/>
            <p:cNvSpPr>
              <a:spLocks noChangeArrowheads="1"/>
            </p:cNvSpPr>
            <p:nvPr/>
          </p:nvSpPr>
          <p:spPr bwMode="auto">
            <a:xfrm>
              <a:off x="2137" y="3346"/>
              <a:ext cx="16" cy="1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6796" dir="3806097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Oval 30"/>
            <p:cNvSpPr>
              <a:spLocks noChangeArrowheads="1"/>
            </p:cNvSpPr>
            <p:nvPr/>
          </p:nvSpPr>
          <p:spPr bwMode="auto">
            <a:xfrm>
              <a:off x="1881" y="3242"/>
              <a:ext cx="24" cy="1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6796" dir="3806097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019165" y="6539649"/>
            <a:ext cx="6446162" cy="341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cs typeface="Arial" charset="0"/>
                <a:hlinkClick r:id="rId3"/>
              </a:rPr>
              <a:t>http://www.cc.nih.gov/translational-research-resources/U01/index.html</a:t>
            </a:r>
            <a:r>
              <a:rPr lang="en-US" sz="1600" dirty="0">
                <a:solidFill>
                  <a:prstClr val="black"/>
                </a:solidFill>
                <a:cs typeface="Arial" charset="0"/>
              </a:rPr>
              <a:t> 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2CF131A-89A3-4974-B467-DB4BD23CFA2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7775" y="5682022"/>
          <a:ext cx="2375065" cy="915142"/>
        </p:xfrm>
        <a:graphic>
          <a:graphicData uri="http://schemas.openxmlformats.org/drawingml/2006/table">
            <a:tbl>
              <a:tblPr/>
              <a:tblGrid>
                <a:gridCol w="2375065">
                  <a:extLst>
                    <a:ext uri="{9D8B030D-6E8A-4147-A177-3AD203B41FA5}">
                      <a16:colId xmlns:a16="http://schemas.microsoft.com/office/drawing/2014/main" val="292138424"/>
                    </a:ext>
                  </a:extLst>
                </a:gridCol>
              </a:tblGrid>
              <a:tr h="4102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International 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062740"/>
                  </a:ext>
                </a:extLst>
              </a:tr>
              <a:tr h="1816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Africa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424263"/>
                  </a:ext>
                </a:extLst>
              </a:tr>
              <a:tr h="1816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Denmark</a:t>
                      </a:r>
                    </a:p>
                  </a:txBody>
                  <a:tcPr marL="8626" marR="8626" marT="86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4190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F413D2A-6382-44F3-BE23-68DCEAEB2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9589282" y="2111540"/>
            <a:ext cx="107802" cy="140142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DB8A1BD-2E74-4252-95F8-8E58839AE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9741870" y="2107778"/>
            <a:ext cx="107802" cy="140142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56734B20-F105-46CB-B38F-7EC4BF8B5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9940899" y="2154439"/>
            <a:ext cx="107802" cy="140142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958264D7-3314-432C-A0C5-8D96BAD15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9773823" y="2224510"/>
            <a:ext cx="107802" cy="140142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C608C197-F814-43D6-912A-36B2039BD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9487220" y="2186579"/>
            <a:ext cx="107802" cy="140142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79647384-E5F2-46AF-A086-110D645EC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9627491" y="2209431"/>
            <a:ext cx="107802" cy="14014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99D1BD88-293F-4ED0-AE92-0C3724EE5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8989558" y="2990068"/>
            <a:ext cx="107802" cy="140142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2F421C11-F8CB-4F8C-82D6-0AFBB32BE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9084772" y="3168482"/>
            <a:ext cx="107802" cy="14014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A9D3C70D-72C2-4060-8BCE-28FD258FA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8924485" y="3075813"/>
            <a:ext cx="107802" cy="140142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C7CA3941-0383-4FD5-AB26-89D5D4EE8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9043459" y="3071517"/>
            <a:ext cx="107802" cy="140142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EF99B0F8-FD5C-466E-8FDF-BD1A6B207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8905704" y="2865999"/>
            <a:ext cx="107802" cy="140142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94CE1A12-D2EB-4D28-B2CE-339FB29FD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9034660" y="2875577"/>
            <a:ext cx="107802" cy="140142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2EFA6A59-D7C1-4855-9A19-284D538D6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9186751" y="2897055"/>
            <a:ext cx="107802" cy="140142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BCECF01F-D5BD-4EE1-8059-409F9FADD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9292499" y="3084014"/>
            <a:ext cx="107802" cy="140142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EF80DDD6-875B-4EB0-A993-4E9D16115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9194534" y="3059152"/>
            <a:ext cx="107802" cy="140142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8002947D-4AF3-42A4-9749-B0F2DD6FC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9001081" y="2592114"/>
            <a:ext cx="107802" cy="140142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D7ADA972-22F6-4227-B0C9-C78872584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8728126" y="2589041"/>
            <a:ext cx="107802" cy="140142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D2BBCF9B-D491-4FF3-84B7-7D84E0C79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428229" y="3634309"/>
            <a:ext cx="107802" cy="140142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53790D28-157F-4E30-A20C-C85BDB86A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285707" y="3357617"/>
            <a:ext cx="107802" cy="140142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DBD2892F-1446-4356-91B2-0DC364C59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138990" y="3104215"/>
            <a:ext cx="107802" cy="140142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A80C50AF-C760-4CF4-A3C0-3D1CA5C09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925076" y="2642804"/>
            <a:ext cx="107802" cy="140142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1226D0B1-7E54-4E3B-96B3-68E71D2DB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744004" y="5293988"/>
            <a:ext cx="107802" cy="140142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A59E7F7C-705A-416F-962A-8D2E8EB2E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9036120" y="2163860"/>
            <a:ext cx="107802" cy="140142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704CB9B4-EF25-4599-863F-724CBF82D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9236102" y="2066657"/>
            <a:ext cx="107802" cy="140142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068AA113-47C2-46F0-A9DF-4D31721E2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468939" y="1819267"/>
            <a:ext cx="107802" cy="140142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39562498-A42D-4E0C-9D9D-17EB93ECA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407220" y="3960988"/>
            <a:ext cx="107802" cy="140142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53546749-1C7E-47FB-9BCE-10AE4969E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642928" y="4196630"/>
            <a:ext cx="107802" cy="140142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E54D7336-2603-4830-900E-481B1A275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8228045" y="4371715"/>
            <a:ext cx="107802" cy="140142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97A228DC-C8BB-49D8-94D2-43C96582E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623717" y="1163979"/>
            <a:ext cx="107802" cy="140142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6F84278B-D0A4-45E5-8A85-D5FEAE6C4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871457" y="1261548"/>
            <a:ext cx="107802" cy="140142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3AF6AE2F-D9D6-4B09-A44F-3522A837B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8585930" y="5190775"/>
            <a:ext cx="107802" cy="140142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652C622F-392F-4817-A8EB-563DA5C35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267465" y="1829992"/>
            <a:ext cx="107802" cy="1401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29B0D2-7105-4F24-B826-1D28E03CCAF4}"/>
              </a:ext>
            </a:extLst>
          </p:cNvPr>
          <p:cNvSpPr txBox="1"/>
          <p:nvPr/>
        </p:nvSpPr>
        <p:spPr>
          <a:xfrm>
            <a:off x="11644666" y="63409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dirty="0">
                <a:solidFill>
                  <a:prstClr val="black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86150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396" y="-107850"/>
            <a:ext cx="10877265" cy="1433014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U01 </a:t>
            </a:r>
            <a:r>
              <a:rPr lang="en-US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IDeA</a:t>
            </a:r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Programs Awardees</a:t>
            </a:r>
            <a:r>
              <a:rPr lang="en-US" b="1" dirty="0">
                <a:solidFill>
                  <a:srgbClr val="3333FF"/>
                </a:solidFill>
                <a:latin typeface="+mn-lt"/>
              </a:rPr>
              <a:t>	</a:t>
            </a:r>
            <a:r>
              <a:rPr lang="en-US" b="1" dirty="0">
                <a:solidFill>
                  <a:srgbClr val="0070C0"/>
                </a:solidFill>
              </a:rPr>
              <a:t>			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19F7AA5-77B5-4383-A1DB-6020E3D88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672408"/>
              </p:ext>
            </p:extLst>
          </p:nvPr>
        </p:nvGraphicFramePr>
        <p:xfrm>
          <a:off x="2865120" y="1714854"/>
          <a:ext cx="5547359" cy="3751226"/>
        </p:xfrm>
        <a:graphic>
          <a:graphicData uri="http://schemas.openxmlformats.org/drawingml/2006/table">
            <a:tbl>
              <a:tblPr/>
              <a:tblGrid>
                <a:gridCol w="3113144">
                  <a:extLst>
                    <a:ext uri="{9D8B030D-6E8A-4147-A177-3AD203B41FA5}">
                      <a16:colId xmlns:a16="http://schemas.microsoft.com/office/drawing/2014/main" val="2490636593"/>
                    </a:ext>
                  </a:extLst>
                </a:gridCol>
                <a:gridCol w="2434215">
                  <a:extLst>
                    <a:ext uri="{9D8B030D-6E8A-4147-A177-3AD203B41FA5}">
                      <a16:colId xmlns:a16="http://schemas.microsoft.com/office/drawing/2014/main" val="1342443566"/>
                    </a:ext>
                  </a:extLst>
                </a:gridCol>
              </a:tblGrid>
              <a:tr h="6112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U01 Program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814618"/>
                  </a:ext>
                </a:extLst>
              </a:tr>
              <a:tr h="10180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Investigator's Name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464554"/>
                  </a:ext>
                </a:extLst>
              </a:tr>
              <a:tr h="10180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Valerie Cardenas-Nicolson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174918"/>
                  </a:ext>
                </a:extLst>
              </a:tr>
              <a:tr h="5518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Thomas Kozel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856690"/>
                  </a:ext>
                </a:extLst>
              </a:tr>
              <a:tr h="5518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Sara Cathey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443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64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26FD-57B4-4E91-A5B2-BE609D8CB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258" y="-2926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Program Offers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908E93-142C-4143-AE6A-B86F9EF9F776}"/>
              </a:ext>
            </a:extLst>
          </p:cNvPr>
          <p:cNvSpPr/>
          <p:nvPr/>
        </p:nvSpPr>
        <p:spPr>
          <a:xfrm>
            <a:off x="813595" y="1040146"/>
            <a:ext cx="10326316" cy="470898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Stimulated new collaborations with expanded areas of research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Promote understanding between IM &amp; 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to CC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resources</a:t>
            </a:r>
            <a:r>
              <a:rPr lang="en-US" sz="4000" b="1" dirty="0">
                <a:latin typeface="Calibri" panose="020F0502020204030204"/>
              </a:rPr>
              <a:t> including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unique patient populations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to known research experts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 clinical costs</a:t>
            </a:r>
          </a:p>
        </p:txBody>
      </p:sp>
    </p:spTree>
    <p:extLst>
      <p:ext uri="{BB962C8B-B14F-4D97-AF65-F5344CB8AC3E}">
        <p14:creationId xmlns:p14="http://schemas.microsoft.com/office/powerpoint/2010/main" val="323214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E5AA2-1656-4EE6-89EF-0690A2189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64D1F-0BF2-4516-92EC-FF4E53E5A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Opportunities at the NIH Clinical Center</a:t>
            </a:r>
          </a:p>
          <a:p>
            <a:r>
              <a:rPr lang="en-US" b="1" dirty="0"/>
              <a:t>Panelist Discussion</a:t>
            </a:r>
          </a:p>
          <a:p>
            <a:pPr lvl="1"/>
            <a:r>
              <a:rPr lang="en-US" b="1" dirty="0"/>
              <a:t>Teresa Fan, PhD-Edith T. Gardner Chair in Cancer Research, University of Kentucky</a:t>
            </a:r>
          </a:p>
          <a:p>
            <a:pPr lvl="1"/>
            <a:r>
              <a:rPr lang="en-US" b="1" dirty="0"/>
              <a:t>Suresh Mohan, MD-Harvard Otolaryngology Resident</a:t>
            </a:r>
          </a:p>
        </p:txBody>
      </p:sp>
    </p:spTree>
    <p:extLst>
      <p:ext uri="{BB962C8B-B14F-4D97-AF65-F5344CB8AC3E}">
        <p14:creationId xmlns:p14="http://schemas.microsoft.com/office/powerpoint/2010/main" val="969046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A7442-8629-4048-8A38-3E76D04B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39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Medical Research Scholars Program (MRSP</a:t>
            </a:r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6165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33041"/>
            <a:ext cx="10515600" cy="95032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MRSP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439" y="1266958"/>
            <a:ext cx="10912107" cy="47376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4000" b="1" dirty="0"/>
              <a:t>The MRSP is designed for: </a:t>
            </a:r>
          </a:p>
          <a:p>
            <a:pPr lvl="1"/>
            <a:r>
              <a:rPr lang="en-US" sz="4000" b="1" dirty="0"/>
              <a:t>U.S. citizens and permanent residents </a:t>
            </a:r>
          </a:p>
          <a:p>
            <a:pPr lvl="1"/>
            <a:r>
              <a:rPr lang="en-US" sz="4000" b="1" dirty="0"/>
              <a:t>Applicants must be currently enrolled in an accredited medical, dental, or veterinary program</a:t>
            </a:r>
          </a:p>
          <a:p>
            <a:pPr lvl="1"/>
            <a:r>
              <a:rPr lang="en-US" sz="4000" b="1" dirty="0"/>
              <a:t>Applicants are in their 2nd, 3rd, or 4th year of professional school</a:t>
            </a:r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07185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-65541"/>
            <a:ext cx="10515600" cy="95032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MRSP Program Characteristics 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176" y="-5396"/>
            <a:ext cx="12651544" cy="65163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/>
          </a:p>
          <a:p>
            <a:pPr marL="0" indent="0">
              <a:buSzPct val="154000"/>
              <a:buNone/>
            </a:pPr>
            <a:endParaRPr lang="en-US" sz="3200" b="1" dirty="0"/>
          </a:p>
          <a:p>
            <a:pPr marL="0" indent="0">
              <a:buSzPct val="154000"/>
              <a:buNone/>
            </a:pPr>
            <a:r>
              <a:rPr lang="en-US" sz="3200" b="1" dirty="0"/>
              <a:t>Year-long with optional second year</a:t>
            </a:r>
          </a:p>
          <a:p>
            <a:pPr marL="0" indent="0">
              <a:buSzPct val="154000"/>
              <a:buNone/>
            </a:pPr>
            <a:r>
              <a:rPr lang="en-US" sz="3200" b="1" dirty="0"/>
              <a:t>Housing available</a:t>
            </a:r>
          </a:p>
          <a:p>
            <a:pPr marL="0" indent="0">
              <a:buSzPct val="154000"/>
              <a:buNone/>
            </a:pPr>
            <a:r>
              <a:rPr lang="en-US" sz="3200" b="1" dirty="0"/>
              <a:t>Clinical research experience</a:t>
            </a:r>
          </a:p>
          <a:p>
            <a:pPr lvl="1"/>
            <a:r>
              <a:rPr lang="en-US" sz="3200" b="1" dirty="0"/>
              <a:t>Clinical teaching rounds</a:t>
            </a:r>
          </a:p>
          <a:p>
            <a:pPr lvl="1"/>
            <a:r>
              <a:rPr lang="en-US" sz="3200" b="1" dirty="0"/>
              <a:t>Dedicated research mentor and advisor</a:t>
            </a:r>
          </a:p>
          <a:p>
            <a:pPr lvl="1"/>
            <a:r>
              <a:rPr lang="en-US" sz="3200" b="1" dirty="0"/>
              <a:t>Access to many courses including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800" b="1" dirty="0"/>
              <a:t>Principles and Practice of Clinical Research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800" b="1" dirty="0"/>
              <a:t>Principles and  Practice of Clinical Pharmacology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800" b="1" dirty="0"/>
              <a:t>Ethical and Regulatory Aspects of Clinical Research </a:t>
            </a:r>
          </a:p>
          <a:p>
            <a:pPr lvl="1"/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005913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005" y="39428"/>
            <a:ext cx="10548042" cy="694151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MRSP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Participants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by State (2012-2018)</a:t>
            </a:r>
            <a:endParaRPr lang="en-US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475" y="1139628"/>
            <a:ext cx="5780525" cy="4708172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756" y="2295022"/>
            <a:ext cx="156070" cy="1602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6584" y="3792468"/>
            <a:ext cx="158510" cy="1585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9491" y="3692809"/>
            <a:ext cx="158510" cy="1585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1615" y="5052025"/>
            <a:ext cx="158510" cy="1585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258" y="3281823"/>
            <a:ext cx="158510" cy="15851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8442" y="3266270"/>
            <a:ext cx="158510" cy="1585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3105" y="4309193"/>
            <a:ext cx="158510" cy="1585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7318" y="4559545"/>
            <a:ext cx="158510" cy="15851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2360" y="2346186"/>
            <a:ext cx="158510" cy="15851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3782" y="5013388"/>
            <a:ext cx="158510" cy="15851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1342" y="4281137"/>
            <a:ext cx="158510" cy="15851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7290" y="3005763"/>
            <a:ext cx="158510" cy="1585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7108" y="2960412"/>
            <a:ext cx="158510" cy="15851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6926" y="2926508"/>
            <a:ext cx="158510" cy="15851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047" y="2719193"/>
            <a:ext cx="158510" cy="15851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3105" y="3692809"/>
            <a:ext cx="158510" cy="15851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0350" y="2801902"/>
            <a:ext cx="158510" cy="15851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3287" y="2613790"/>
            <a:ext cx="158510" cy="15851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7108" y="2468961"/>
            <a:ext cx="158510" cy="1585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4792" y="1913450"/>
            <a:ext cx="158510" cy="1585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2585" y="2856656"/>
            <a:ext cx="158510" cy="1585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8286" y="2330605"/>
            <a:ext cx="158510" cy="1585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0191" y="3335204"/>
            <a:ext cx="158510" cy="1585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5637" y="2432570"/>
            <a:ext cx="158510" cy="15851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4259" y="2364418"/>
            <a:ext cx="158510" cy="15851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1537" y="3622966"/>
            <a:ext cx="158510" cy="15851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3864" y="3036213"/>
            <a:ext cx="158510" cy="1585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2292" y="2693045"/>
            <a:ext cx="158510" cy="1585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6775" y="2519734"/>
            <a:ext cx="158510" cy="15851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1678" y="3982117"/>
            <a:ext cx="158510" cy="15851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6944" y="4746903"/>
            <a:ext cx="158510" cy="15851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8722" y="3057693"/>
            <a:ext cx="158510" cy="1585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0973" y="3211629"/>
            <a:ext cx="158510" cy="15851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506" y="1520945"/>
            <a:ext cx="158510" cy="15851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0792" y="2988606"/>
            <a:ext cx="158510" cy="158510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6442125" y="5927626"/>
            <a:ext cx="548214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Blue Shaded states are eligible for IDeA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  represents MRSP Participants’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7244" y="6452276"/>
            <a:ext cx="158510" cy="15851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A2DA2D1-CE27-41A1-BB8E-FE2B63DBC2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367145"/>
              </p:ext>
            </p:extLst>
          </p:nvPr>
        </p:nvGraphicFramePr>
        <p:xfrm>
          <a:off x="43216" y="879231"/>
          <a:ext cx="6295421" cy="5826370"/>
        </p:xfrm>
        <a:graphic>
          <a:graphicData uri="http://schemas.openxmlformats.org/drawingml/2006/table">
            <a:tbl>
              <a:tblPr/>
              <a:tblGrid>
                <a:gridCol w="2083643">
                  <a:extLst>
                    <a:ext uri="{9D8B030D-6E8A-4147-A177-3AD203B41FA5}">
                      <a16:colId xmlns:a16="http://schemas.microsoft.com/office/drawing/2014/main" val="2349746378"/>
                    </a:ext>
                  </a:extLst>
                </a:gridCol>
                <a:gridCol w="975322">
                  <a:extLst>
                    <a:ext uri="{9D8B030D-6E8A-4147-A177-3AD203B41FA5}">
                      <a16:colId xmlns:a16="http://schemas.microsoft.com/office/drawing/2014/main" val="3953025093"/>
                    </a:ext>
                  </a:extLst>
                </a:gridCol>
                <a:gridCol w="44490">
                  <a:extLst>
                    <a:ext uri="{9D8B030D-6E8A-4147-A177-3AD203B41FA5}">
                      <a16:colId xmlns:a16="http://schemas.microsoft.com/office/drawing/2014/main" val="1822888923"/>
                    </a:ext>
                  </a:extLst>
                </a:gridCol>
                <a:gridCol w="2172311">
                  <a:extLst>
                    <a:ext uri="{9D8B030D-6E8A-4147-A177-3AD203B41FA5}">
                      <a16:colId xmlns:a16="http://schemas.microsoft.com/office/drawing/2014/main" val="524978843"/>
                    </a:ext>
                  </a:extLst>
                </a:gridCol>
                <a:gridCol w="1019655">
                  <a:extLst>
                    <a:ext uri="{9D8B030D-6E8A-4147-A177-3AD203B41FA5}">
                      <a16:colId xmlns:a16="http://schemas.microsoft.com/office/drawing/2014/main" val="961628279"/>
                    </a:ext>
                  </a:extLst>
                </a:gridCol>
              </a:tblGrid>
              <a:tr h="747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Participants' States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Counts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Participants' States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Counts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739548"/>
                  </a:ext>
                </a:extLst>
              </a:tr>
              <a:tr h="260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59420"/>
                  </a:ext>
                </a:extLst>
              </a:tr>
              <a:tr h="260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196327"/>
                  </a:ext>
                </a:extLst>
              </a:tr>
              <a:tr h="2891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021526"/>
                  </a:ext>
                </a:extLst>
              </a:tr>
              <a:tr h="260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178202"/>
                  </a:ext>
                </a:extLst>
              </a:tr>
              <a:tr h="260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895756"/>
                  </a:ext>
                </a:extLst>
              </a:tr>
              <a:tr h="260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60319"/>
                  </a:ext>
                </a:extLst>
              </a:tr>
              <a:tr h="260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044015"/>
                  </a:ext>
                </a:extLst>
              </a:tr>
              <a:tr h="2605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Mississippi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921662"/>
                  </a:ext>
                </a:extLst>
              </a:tr>
              <a:tr h="260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 DC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700260"/>
                  </a:ext>
                </a:extLst>
              </a:tr>
              <a:tr h="260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523926"/>
                  </a:ext>
                </a:extLst>
              </a:tr>
              <a:tr h="260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199324"/>
                  </a:ext>
                </a:extLst>
              </a:tr>
              <a:tr h="260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072599"/>
                  </a:ext>
                </a:extLst>
              </a:tr>
              <a:tr h="260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805640"/>
                  </a:ext>
                </a:extLst>
              </a:tr>
              <a:tr h="260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689421"/>
                  </a:ext>
                </a:extLst>
              </a:tr>
              <a:tr h="260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307533"/>
                  </a:ext>
                </a:extLst>
              </a:tr>
              <a:tr h="260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142819"/>
                  </a:ext>
                </a:extLst>
              </a:tr>
              <a:tr h="3278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997509"/>
                  </a:ext>
                </a:extLst>
              </a:tr>
              <a:tr h="260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739713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106120"/>
                  </a:ext>
                </a:extLst>
              </a:tr>
            </a:tbl>
          </a:graphicData>
        </a:graphic>
      </p:graphicFrame>
      <p:pic>
        <p:nvPicPr>
          <p:cNvPr id="57" name="Picture 56">
            <a:extLst>
              <a:ext uri="{FF2B5EF4-FFF2-40B4-BE49-F238E27FC236}">
                <a16:creationId xmlns:a16="http://schemas.microsoft.com/office/drawing/2014/main" id="{95886C61-CCEA-4433-B267-DC5722373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2609" y="4325135"/>
            <a:ext cx="158510" cy="15851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A3A261F-47CD-40D4-A7AE-1EF3B40C8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6102" y="1936330"/>
            <a:ext cx="158510" cy="1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92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02" y="57701"/>
            <a:ext cx="11490783" cy="75578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MRSP Participants-Where are They Now?*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901743-FAE0-4BE9-8494-9B7405119B73}"/>
              </a:ext>
            </a:extLst>
          </p:cNvPr>
          <p:cNvSpPr txBox="1"/>
          <p:nvPr/>
        </p:nvSpPr>
        <p:spPr>
          <a:xfrm>
            <a:off x="629392" y="930822"/>
            <a:ext cx="1135441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SzPct val="146000"/>
              <a:buFont typeface="Arial" panose="020B0604020202020204" pitchFamily="34" charset="0"/>
              <a:buChar char="•"/>
            </a:pPr>
            <a:r>
              <a:rPr lang="en-US" sz="3600" b="1" dirty="0"/>
              <a:t>65% conducting research</a:t>
            </a:r>
          </a:p>
          <a:p>
            <a:pPr marL="457200" indent="-457200">
              <a:buClr>
                <a:srgbClr val="C00000"/>
              </a:buClr>
              <a:buSzPct val="146000"/>
              <a:buFont typeface="Arial" panose="020B0604020202020204" pitchFamily="34" charset="0"/>
              <a:buChar char="•"/>
            </a:pPr>
            <a:r>
              <a:rPr lang="en-US" sz="3600" b="1" dirty="0"/>
              <a:t>~80% in faculty positions at AMCs</a:t>
            </a:r>
          </a:p>
          <a:p>
            <a:pPr marL="457200" indent="-457200">
              <a:buClr>
                <a:srgbClr val="C00000"/>
              </a:buClr>
              <a:buSzPct val="146000"/>
              <a:buFont typeface="Arial" panose="020B0604020202020204" pitchFamily="34" charset="0"/>
              <a:buChar char="•"/>
            </a:pPr>
            <a:r>
              <a:rPr lang="en-US" sz="3600" b="1" dirty="0"/>
              <a:t>55% spending &gt;25% of their time conducting research</a:t>
            </a:r>
          </a:p>
          <a:p>
            <a:pPr marL="457200" lvl="0" indent="-457200">
              <a:buClr>
                <a:srgbClr val="C00000"/>
              </a:buClr>
              <a:buSzPct val="146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prstClr val="black"/>
                </a:solidFill>
              </a:rPr>
              <a:t>33% earned an advanced degree after completing their professional doctorate</a:t>
            </a:r>
          </a:p>
          <a:p>
            <a:pPr marL="457200" lvl="0" indent="-457200">
              <a:buClr>
                <a:srgbClr val="C00000"/>
              </a:buClr>
              <a:buSzPct val="146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prstClr val="black"/>
                </a:solidFill>
              </a:rPr>
              <a:t>Individuals published, on average, 1-2 manuscripts during time at NIH</a:t>
            </a:r>
          </a:p>
          <a:p>
            <a:pPr marL="457200" lvl="0" indent="-457200">
              <a:buClr>
                <a:srgbClr val="C00000"/>
              </a:buClr>
              <a:buSzPct val="146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prstClr val="black"/>
                </a:solidFill>
              </a:rPr>
              <a:t>25% have received an NIH grant</a:t>
            </a:r>
          </a:p>
          <a:p>
            <a:pPr>
              <a:buClr>
                <a:srgbClr val="C00000"/>
              </a:buClr>
              <a:buSzPct val="146000"/>
            </a:pPr>
            <a:endParaRPr lang="en-US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679286-FF90-4444-96C2-F6DC58AE8DB8}"/>
              </a:ext>
            </a:extLst>
          </p:cNvPr>
          <p:cNvSpPr/>
          <p:nvPr/>
        </p:nvSpPr>
        <p:spPr>
          <a:xfrm>
            <a:off x="1568202" y="5510914"/>
            <a:ext cx="11736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*Source : Ognibene, F. P., et al Acad. Med.  91:1684-1690, 2016 </a:t>
            </a:r>
          </a:p>
        </p:txBody>
      </p:sp>
    </p:spTree>
    <p:extLst>
      <p:ext uri="{BB962C8B-B14F-4D97-AF65-F5344CB8AC3E}">
        <p14:creationId xmlns:p14="http://schemas.microsoft.com/office/powerpoint/2010/main" val="3977870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182"/>
            <a:ext cx="9144000" cy="97105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we hope for the future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680" y="1011240"/>
            <a:ext cx="11958320" cy="5708342"/>
          </a:xfrm>
        </p:spPr>
        <p:txBody>
          <a:bodyPr>
            <a:noAutofit/>
          </a:bodyPr>
          <a:lstStyle/>
          <a:p>
            <a:pPr algn="l">
              <a:buClr>
                <a:srgbClr val="C00000"/>
              </a:buClr>
            </a:pPr>
            <a:endParaRPr lang="en-US" dirty="0"/>
          </a:p>
          <a:p>
            <a:pPr marL="342900" indent="-3429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4000" b="1" dirty="0"/>
              <a:t>More collaborations from investigators in </a:t>
            </a:r>
            <a:r>
              <a:rPr lang="en-US" sz="4000" b="1" dirty="0" err="1"/>
              <a:t>IDeA</a:t>
            </a:r>
            <a:r>
              <a:rPr lang="en-US" sz="4000" b="1" dirty="0"/>
              <a:t> states. </a:t>
            </a:r>
          </a:p>
          <a:p>
            <a:pPr marL="342900" indent="-3429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4000" b="1" dirty="0"/>
              <a:t>More students participating in medical research scholars program from </a:t>
            </a:r>
            <a:r>
              <a:rPr lang="en-US" sz="4000" b="1" dirty="0" err="1"/>
              <a:t>IDeA</a:t>
            </a:r>
            <a:r>
              <a:rPr lang="en-US" sz="4000" b="1" dirty="0"/>
              <a:t> states.</a:t>
            </a:r>
          </a:p>
          <a:p>
            <a:pPr marL="342900" indent="-342900" algn="l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4000" b="1" dirty="0"/>
          </a:p>
          <a:p>
            <a:pPr algn="l">
              <a:buClr>
                <a:srgbClr val="C00000"/>
              </a:buClr>
            </a:pPr>
            <a:r>
              <a:rPr lang="en-US" sz="4000" b="1" dirty="0"/>
              <a:t>	For more information  </a:t>
            </a:r>
            <a:r>
              <a:rPr lang="en-US" sz="4000" b="1" dirty="0">
                <a:hlinkClick r:id="rId2"/>
              </a:rPr>
              <a:t>https://ocr.od.nih.gov</a:t>
            </a:r>
            <a:r>
              <a:rPr lang="en-US" sz="4000" b="1" dirty="0"/>
              <a:t> </a:t>
            </a: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24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E3DE7-5A3D-4AC0-8057-D3C813AD0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1435"/>
            <a:ext cx="10515600" cy="1325563"/>
          </a:xfrm>
        </p:spPr>
        <p:txBody>
          <a:bodyPr/>
          <a:lstStyle/>
          <a:p>
            <a:r>
              <a:rPr lang="en-US" dirty="0"/>
              <a:t>		</a:t>
            </a:r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Panelists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924E7-04FF-44D1-A48D-BF515CAE7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0" y="1838960"/>
            <a:ext cx="9174480" cy="37316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Teresa Fan, PhD,  Edith T. Gardner Chair in Cancer Research, University of Kentucky- Bench to Bedside Awardee 2012</a:t>
            </a:r>
          </a:p>
          <a:p>
            <a:r>
              <a:rPr lang="en-US" dirty="0"/>
              <a:t>Project Title :Elucidation of cancer metabolism by Stable isotope-Resolved Metabolomics</a:t>
            </a:r>
          </a:p>
          <a:p>
            <a:r>
              <a:rPr lang="en-US" dirty="0"/>
              <a:t>PIs: NCI: Linehan, Marston; NICHD: </a:t>
            </a:r>
            <a:r>
              <a:rPr lang="en-US" dirty="0" err="1"/>
              <a:t>Roualt</a:t>
            </a:r>
            <a:r>
              <a:rPr lang="en-US" dirty="0"/>
              <a:t>, Tracey Ann; University of Louisville: Lane, Andrew; </a:t>
            </a:r>
            <a:r>
              <a:rPr lang="en-US" b="1" dirty="0"/>
              <a:t>Fan, Teresa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Suresh Mohan, MD Harvard Otolaryngology Residency-MRSP participant 2013-2014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098" name="Picture 2" descr="wtfa224's picture">
            <a:extLst>
              <a:ext uri="{FF2B5EF4-FFF2-40B4-BE49-F238E27FC236}">
                <a16:creationId xmlns:a16="http://schemas.microsoft.com/office/drawing/2014/main" id="{93B3672C-3F9C-452A-8168-37FF9AC50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98000" y="1512041"/>
            <a:ext cx="1666240" cy="250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uresh Mohan | LinkedIn">
            <a:extLst>
              <a:ext uri="{FF2B5EF4-FFF2-40B4-BE49-F238E27FC236}">
                <a16:creationId xmlns:a16="http://schemas.microsoft.com/office/drawing/2014/main" id="{4A4B53DD-32C2-41D6-BC73-37E838F7D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921" y="4579937"/>
            <a:ext cx="2033022" cy="203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494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RC @ NIH Aerial#24 070805 8x10 300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1287" y="877258"/>
            <a:ext cx="5492261" cy="40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149969" y="87919"/>
            <a:ext cx="3911112" cy="5847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25" tIns="45712" rIns="91425" bIns="45712">
            <a:spAutoFit/>
          </a:bodyPr>
          <a:lstStyle/>
          <a:p>
            <a:pPr algn="ctr" eaLnBrk="0" hangingPunct="0"/>
            <a:r>
              <a:rPr 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NIH Clinical Center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B54B3D-B2AA-4EC3-8A42-6723E423FB3C}"/>
              </a:ext>
            </a:extLst>
          </p:cNvPr>
          <p:cNvSpPr/>
          <p:nvPr/>
        </p:nvSpPr>
        <p:spPr>
          <a:xfrm>
            <a:off x="2731479" y="5136106"/>
            <a:ext cx="61311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Mission Statement:  </a:t>
            </a:r>
            <a:r>
              <a:rPr lang="en-US" sz="2800" b="1" dirty="0"/>
              <a:t>We provide hope through pioneering clinical research to improve human health.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BFDC652-D121-40D0-81E6-0B45719CBB3E}"/>
              </a:ext>
            </a:extLst>
          </p:cNvPr>
          <p:cNvSpPr/>
          <p:nvPr/>
        </p:nvSpPr>
        <p:spPr>
          <a:xfrm>
            <a:off x="3200400" y="1930400"/>
            <a:ext cx="5059680" cy="218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6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_DSC03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0826" y="1905000"/>
            <a:ext cx="28289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524000" y="-228600"/>
            <a:ext cx="92075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301B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Clinical Center Profile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400800" y="825579"/>
            <a:ext cx="6324600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231775" indent="-231775" algn="l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b="1" dirty="0">
                <a:latin typeface="Calibri" pitchFamily="34" charset="0"/>
                <a:cs typeface="Arial" pitchFamily="34" charset="0"/>
              </a:rPr>
              <a:t>~545,000 patients since opening in 1953</a:t>
            </a:r>
          </a:p>
          <a:p>
            <a:pPr marL="231775" indent="-231775" algn="l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b="1" dirty="0">
                <a:latin typeface="Calibri" pitchFamily="34" charset="0"/>
                <a:cs typeface="Arial" pitchFamily="34" charset="0"/>
              </a:rPr>
              <a:t>200 beds; FY 2018 Budget $</a:t>
            </a:r>
            <a:r>
              <a:rPr lang="en-US" b="1" dirty="0">
                <a:latin typeface="Calibri" pitchFamily="34" charset="0"/>
              </a:rPr>
              <a:t>499.2 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M</a:t>
            </a:r>
          </a:p>
          <a:p>
            <a:pPr marL="231775" indent="-231775" algn="l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b="1" dirty="0">
                <a:latin typeface="Calibri" pitchFamily="34" charset="0"/>
                <a:cs typeface="Arial" pitchFamily="34" charset="0"/>
              </a:rPr>
              <a:t>Hospital surrounded by research labs</a:t>
            </a:r>
          </a:p>
          <a:p>
            <a:pPr marL="231775" indent="-231775" algn="l">
              <a:spcBef>
                <a:spcPts val="600"/>
              </a:spcBef>
              <a:spcAft>
                <a:spcPts val="600"/>
              </a:spcAft>
              <a:buSzPct val="95000"/>
              <a:buFontTx/>
              <a:buChar char="•"/>
            </a:pPr>
            <a:r>
              <a:rPr lang="en-US" b="1" dirty="0">
                <a:latin typeface="Calibri" pitchFamily="34" charset="0"/>
                <a:cs typeface="Arial" pitchFamily="34" charset="0"/>
              </a:rPr>
              <a:t>Every patient is a research volunteer on a protocol</a:t>
            </a:r>
          </a:p>
          <a:p>
            <a:pPr marL="231775" indent="-231775" algn="l">
              <a:spcBef>
                <a:spcPts val="600"/>
              </a:spcBef>
              <a:spcAft>
                <a:spcPts val="600"/>
              </a:spcAft>
              <a:buSzPct val="95000"/>
              <a:buFontTx/>
              <a:buChar char="•"/>
            </a:pPr>
            <a:r>
              <a:rPr lang="en-US" b="1" dirty="0">
                <a:latin typeface="Calibri" pitchFamily="34" charset="0"/>
                <a:cs typeface="Arial" pitchFamily="34" charset="0"/>
              </a:rPr>
              <a:t>Care is free</a:t>
            </a:r>
          </a:p>
          <a:p>
            <a:pPr marL="231775" indent="-231775" algn="l">
              <a:spcBef>
                <a:spcPts val="600"/>
              </a:spcBef>
              <a:spcAft>
                <a:spcPts val="600"/>
              </a:spcAft>
              <a:buSzPct val="95000"/>
              <a:buFontTx/>
              <a:buChar char="•"/>
            </a:pPr>
            <a:r>
              <a:rPr lang="en-US" b="1" dirty="0">
                <a:latin typeface="Calibri" pitchFamily="34" charset="0"/>
                <a:cs typeface="Arial" pitchFamily="34" charset="0"/>
              </a:rPr>
              <a:t>Patient travel/housing provided as needed</a:t>
            </a:r>
          </a:p>
          <a:p>
            <a:pPr marL="231775" indent="-231775" algn="l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b="1" dirty="0">
                <a:latin typeface="Calibri" pitchFamily="34" charset="0"/>
                <a:cs typeface="Arial" pitchFamily="34" charset="0"/>
              </a:rPr>
              <a:t>2,000 CC employees + ~4,000 employees from      16 ICs that use hospital</a:t>
            </a:r>
          </a:p>
          <a:p>
            <a:pPr marL="231775" indent="-231775" algn="l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b="1" dirty="0">
                <a:latin typeface="Calibri" pitchFamily="34" charset="0"/>
                <a:cs typeface="Arial" pitchFamily="34" charset="0"/>
              </a:rPr>
              <a:t>1,334 credentialed physicians</a:t>
            </a:r>
          </a:p>
          <a:p>
            <a:pPr marL="231775" indent="-231775" algn="l">
              <a:spcBef>
                <a:spcPts val="0"/>
              </a:spcBef>
              <a:spcAft>
                <a:spcPts val="0"/>
              </a:spcAft>
              <a:buSzPct val="95000"/>
              <a:buFontTx/>
              <a:buChar char="•"/>
            </a:pPr>
            <a:r>
              <a:rPr lang="en-US" b="1" dirty="0">
                <a:latin typeface="Calibri" pitchFamily="34" charset="0"/>
                <a:cs typeface="Arial" pitchFamily="34" charset="0"/>
              </a:rPr>
              <a:t>1,532 active protocols 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Interventional/Clinical Trials – 739 (48%)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Natural History – 706 (46%)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Screening – 63 (4%)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Training –  24 (2%) 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2057400" y="762000"/>
            <a:ext cx="80772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673853"/>
      </p:ext>
    </p:extLst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Large confetti"/>
          <p:cNvSpPr>
            <a:spLocks noChangeArrowheads="1"/>
          </p:cNvSpPr>
          <p:nvPr/>
        </p:nvSpPr>
        <p:spPr bwMode="auto">
          <a:xfrm>
            <a:off x="1524000" y="-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>
                <a:solidFill>
                  <a:srgbClr val="301B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/>
                <a:cs typeface="+mj-cs"/>
              </a:rPr>
              <a:t>Specialized Services and Facilities 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095500" y="802422"/>
            <a:ext cx="80772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8375" y="609600"/>
            <a:ext cx="9059625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3200" b="1" dirty="0"/>
              <a:t>Biomechanics laboratory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3200" b="1" dirty="0"/>
              <a:t>Metabolic chambers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3200" b="1" dirty="0"/>
              <a:t>Cell processing in transfusion medicine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3200" b="1" dirty="0"/>
              <a:t>Undiagnosed diseases program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3200" b="1" dirty="0"/>
              <a:t>MRI center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3200" b="1" dirty="0"/>
              <a:t>PET research-3 cyclotrons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/>
              <a:buChar char="•"/>
            </a:pPr>
            <a:r>
              <a:rPr lang="en-US" sz="3200" b="1" dirty="0"/>
              <a:t>High intensity psychiatric services</a:t>
            </a:r>
          </a:p>
          <a:p>
            <a:pPr marL="285750" indent="-285750">
              <a:buFont typeface="Arial"/>
              <a:buChar char="•"/>
            </a:pPr>
            <a:r>
              <a:rPr lang="en-US" sz="3200" b="1" dirty="0"/>
              <a:t>Patient care unit for high containment infectious diseases</a:t>
            </a:r>
          </a:p>
        </p:txBody>
      </p:sp>
      <p:pic>
        <p:nvPicPr>
          <p:cNvPr id="5" name="HV_walk_tread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91401" y="991553"/>
            <a:ext cx="2530951" cy="1898213"/>
          </a:xfrm>
          <a:prstGeom prst="rect">
            <a:avLst/>
          </a:prstGeom>
        </p:spPr>
      </p:pic>
      <p:pic>
        <p:nvPicPr>
          <p:cNvPr id="10" name="Picture 9" descr="_DSC86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3569017"/>
            <a:ext cx="3437672" cy="23261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9" descr="IMG_577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2236" y="1795799"/>
            <a:ext cx="2699082" cy="202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450" y="2705265"/>
            <a:ext cx="2080623" cy="313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CS3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51459" y="3318900"/>
            <a:ext cx="2743200" cy="236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8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pen Doors project log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52600" y="990600"/>
            <a:ext cx="8534400" cy="4080638"/>
          </a:xfrm>
          <a:prstGeom prst="rect">
            <a:avLst/>
          </a:prstGeom>
          <a:noFill/>
        </p:spPr>
      </p:pic>
      <p:pic>
        <p:nvPicPr>
          <p:cNvPr id="5" name="Content Placeholder 10" descr="entry.copyr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5873" y="2010103"/>
            <a:ext cx="3152987" cy="2542037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1981200" y="0"/>
            <a:ext cx="8229600" cy="8382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 b="1" kern="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120" y="5043310"/>
            <a:ext cx="103581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Clinical Center is committed to enriching the collaborative environment for a strong continuum of translational research.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We want to encourage more participation by </a:t>
            </a:r>
            <a:r>
              <a:rPr lang="en-US" sz="2800" b="1" dirty="0" err="1">
                <a:solidFill>
                  <a:srgbClr val="C00000"/>
                </a:solidFill>
              </a:rPr>
              <a:t>IDeA</a:t>
            </a:r>
            <a:r>
              <a:rPr lang="en-US" sz="2800" b="1" dirty="0">
                <a:solidFill>
                  <a:srgbClr val="C00000"/>
                </a:solidFill>
              </a:rPr>
              <a:t> States’ scientists.</a:t>
            </a:r>
          </a:p>
          <a:p>
            <a:pPr algn="ctr"/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E06F97-98E8-4184-81CE-3448976CFFA3}"/>
              </a:ext>
            </a:extLst>
          </p:cNvPr>
          <p:cNvSpPr txBox="1"/>
          <p:nvPr/>
        </p:nvSpPr>
        <p:spPr>
          <a:xfrm>
            <a:off x="2672080" y="304800"/>
            <a:ext cx="6695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purpose of this session?  </a:t>
            </a:r>
          </a:p>
        </p:txBody>
      </p:sp>
    </p:spTree>
    <p:extLst>
      <p:ext uri="{BB962C8B-B14F-4D97-AF65-F5344CB8AC3E}">
        <p14:creationId xmlns:p14="http://schemas.microsoft.com/office/powerpoint/2010/main" val="246567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9255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Fostering New Collaborations with </a:t>
            </a:r>
            <a:r>
              <a:rPr lang="en-US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</a:t>
            </a:r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360" y="2174422"/>
            <a:ext cx="13218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/>
              <a:t>Bench to Bedside Awards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/>
              <a:t>U01 “Opportunities for Collaborative Research at the CC”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/>
              <a:t>Medical Research Scholars Program for medical, dental and veterinary </a:t>
            </a:r>
          </a:p>
          <a:p>
            <a:r>
              <a:rPr lang="en-US" sz="2800" b="1" dirty="0"/>
              <a:t>       students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/>
              <a:t>Summer course “Clinical and Translational Research for PhD Students”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/>
              <a:t>Sabbatical in Clinical Research Management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1829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962C7-2C65-4328-A0D2-91708C5DC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7" y="-420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NIH Bench-to-Bedside (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BtB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Awards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9033A9-4994-4178-8970-2C4A6FE61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960" y="1140261"/>
            <a:ext cx="4731355" cy="159527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FDDE809-6E8D-4E0A-9750-111C215AC3EF}"/>
              </a:ext>
            </a:extLst>
          </p:cNvPr>
          <p:cNvSpPr/>
          <p:nvPr/>
        </p:nvSpPr>
        <p:spPr>
          <a:xfrm>
            <a:off x="445985" y="2865127"/>
            <a:ext cx="11847615" cy="3416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program established in 1999 to seed new partnerships between basic science and clinical investigators. Currently $150K per year X 2 yrs.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Since 2006, the program encourages intramural and extramural investigator partnerships (&gt;90%).</a:t>
            </a:r>
          </a:p>
        </p:txBody>
      </p:sp>
    </p:spTree>
    <p:extLst>
      <p:ext uri="{BB962C8B-B14F-4D97-AF65-F5344CB8AC3E}">
        <p14:creationId xmlns:p14="http://schemas.microsoft.com/office/powerpoint/2010/main" val="228978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55683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33CC"/>
                </a:solidFill>
              </a:rPr>
              <a:t>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Bench to Bedside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604143"/>
            <a:ext cx="9404838" cy="616710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3600" b="1" dirty="0"/>
              <a:t>Since 2006: 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174 awards with partnerships at 90 institutions (11 international); </a:t>
            </a:r>
            <a:r>
              <a:rPr lang="en-US" b="1" dirty="0">
                <a:solidFill>
                  <a:srgbClr val="C00000"/>
                </a:solidFill>
              </a:rPr>
              <a:t>9 to </a:t>
            </a:r>
            <a:r>
              <a:rPr lang="en-US" b="1" dirty="0" err="1">
                <a:solidFill>
                  <a:srgbClr val="C00000"/>
                </a:solidFill>
              </a:rPr>
              <a:t>IDeA</a:t>
            </a:r>
            <a:r>
              <a:rPr lang="en-US" b="1" dirty="0">
                <a:solidFill>
                  <a:srgbClr val="C00000"/>
                </a:solidFill>
              </a:rPr>
              <a:t> states</a:t>
            </a:r>
          </a:p>
          <a:p>
            <a:pPr lvl="1">
              <a:spcBef>
                <a:spcPts val="600"/>
              </a:spcBef>
              <a:buClr>
                <a:srgbClr val="C00000"/>
              </a:buClr>
            </a:pPr>
            <a:r>
              <a:rPr lang="en-US" b="1" dirty="0"/>
              <a:t>757 unique investigators on BtB awards (454 IM; 303 EM)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 93% of awards involve extramural partners	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170 articles in high impact journals (rating &gt;3)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4 INDs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18 patents, 3 drug licenses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20% average success rate </a:t>
            </a:r>
          </a:p>
          <a:p>
            <a:pPr marL="457200" lvl="1" indent="0" algn="r">
              <a:spcBef>
                <a:spcPts val="600"/>
              </a:spcBef>
              <a:buNone/>
            </a:pPr>
            <a:endParaRPr lang="en-US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898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5875</TotalTime>
  <Words>1223</Words>
  <Application>Microsoft Office PowerPoint</Application>
  <PresentationFormat>Widescreen</PresentationFormat>
  <Paragraphs>372</Paragraphs>
  <Slides>26</Slides>
  <Notes>15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ＭＳ Ｐゴシック</vt:lpstr>
      <vt:lpstr>Arial</vt:lpstr>
      <vt:lpstr>Calibri</vt:lpstr>
      <vt:lpstr>Calibri Light</vt:lpstr>
      <vt:lpstr>Courier New</vt:lpstr>
      <vt:lpstr>Tahoma</vt:lpstr>
      <vt:lpstr>Times New Roman</vt:lpstr>
      <vt:lpstr>Wingdings</vt:lpstr>
      <vt:lpstr>1_Office Theme</vt:lpstr>
      <vt:lpstr>5_Office Theme</vt:lpstr>
      <vt:lpstr>6_Office Theme</vt:lpstr>
      <vt:lpstr>Office Theme</vt:lpstr>
      <vt:lpstr>7_Office Theme</vt:lpstr>
      <vt:lpstr>2_Office Theme</vt:lpstr>
      <vt:lpstr>3_Office Theme</vt:lpstr>
      <vt:lpstr>Slide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Fostering New Collaborations with IDeA States</vt:lpstr>
      <vt:lpstr>NIH Bench-to-Bedside (BtB) Awards</vt:lpstr>
      <vt:lpstr> Bench to Bedside Awards</vt:lpstr>
      <vt:lpstr>      Funding of Bench-to-Bedside Awards</vt:lpstr>
      <vt:lpstr>Bench to Bedside Awards Topics</vt:lpstr>
      <vt:lpstr>Domestic Extramural Institutions Partnering on Bench to Bedside Awards, 2006 - 2017</vt:lpstr>
      <vt:lpstr>       IDeA States BtB    </vt:lpstr>
      <vt:lpstr>Opportunities for Collaborative Research at the NIH Clinical Center (U01)</vt:lpstr>
      <vt:lpstr> U01-Opportunities for Collaboration at the                             NIH Clinical Center</vt:lpstr>
      <vt:lpstr>Scientific Focus of U01</vt:lpstr>
      <vt:lpstr>PowerPoint Presentation</vt:lpstr>
      <vt:lpstr>  U01 IDeA Programs Awardees    </vt:lpstr>
      <vt:lpstr>What Program Offers</vt:lpstr>
      <vt:lpstr>Medical Research Scholars Program (MRSP)</vt:lpstr>
      <vt:lpstr>MRSP Eligibility</vt:lpstr>
      <vt:lpstr>MRSP Program Characteristics </vt:lpstr>
      <vt:lpstr>MRSP Participants by State (2012-2018)</vt:lpstr>
      <vt:lpstr>MRSP Participants-Where are They Now?*</vt:lpstr>
      <vt:lpstr>What we hope for the future</vt:lpstr>
      <vt:lpstr>    Panelists</vt:lpstr>
    </vt:vector>
  </TitlesOfParts>
  <Company>NIH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Hana Smith</dc:creator>
  <cp:lastModifiedBy>Gallin, John (OD) [E]</cp:lastModifiedBy>
  <cp:revision>163</cp:revision>
  <cp:lastPrinted>2018-06-25T16:59:39Z</cp:lastPrinted>
  <dcterms:created xsi:type="dcterms:W3CDTF">2018-01-03T13:18:04Z</dcterms:created>
  <dcterms:modified xsi:type="dcterms:W3CDTF">2018-06-28T20:50:36Z</dcterms:modified>
</cp:coreProperties>
</file>