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75" r:id="rId2"/>
    <p:sldId id="294" r:id="rId3"/>
    <p:sldId id="281" r:id="rId4"/>
    <p:sldId id="334" r:id="rId5"/>
    <p:sldId id="279" r:id="rId6"/>
    <p:sldId id="277" r:id="rId7"/>
    <p:sldId id="278" r:id="rId8"/>
    <p:sldId id="282" r:id="rId9"/>
    <p:sldId id="283" r:id="rId10"/>
    <p:sldId id="309" r:id="rId11"/>
    <p:sldId id="306" r:id="rId12"/>
    <p:sldId id="307" r:id="rId13"/>
    <p:sldId id="312" r:id="rId14"/>
    <p:sldId id="313" r:id="rId15"/>
    <p:sldId id="321" r:id="rId16"/>
    <p:sldId id="322" r:id="rId17"/>
    <p:sldId id="323" r:id="rId18"/>
    <p:sldId id="324" r:id="rId19"/>
    <p:sldId id="314" r:id="rId20"/>
    <p:sldId id="332" r:id="rId21"/>
    <p:sldId id="315" r:id="rId22"/>
    <p:sldId id="316" r:id="rId23"/>
    <p:sldId id="317" r:id="rId24"/>
    <p:sldId id="319" r:id="rId25"/>
    <p:sldId id="320" r:id="rId26"/>
    <p:sldId id="318" r:id="rId27"/>
    <p:sldId id="326" r:id="rId28"/>
    <p:sldId id="295" r:id="rId29"/>
    <p:sldId id="329" r:id="rId30"/>
    <p:sldId id="327" r:id="rId31"/>
    <p:sldId id="328" r:id="rId32"/>
    <p:sldId id="331" r:id="rId33"/>
    <p:sldId id="333" r:id="rId34"/>
    <p:sldId id="286" r:id="rId35"/>
    <p:sldId id="335" r:id="rId36"/>
    <p:sldId id="298" r:id="rId37"/>
    <p:sldId id="299" r:id="rId38"/>
    <p:sldId id="287" r:id="rId39"/>
    <p:sldId id="300" r:id="rId40"/>
    <p:sldId id="302" r:id="rId41"/>
    <p:sldId id="304" r:id="rId42"/>
    <p:sldId id="301" r:id="rId43"/>
    <p:sldId id="303" r:id="rId44"/>
    <p:sldId id="290" r:id="rId45"/>
    <p:sldId id="291" r:id="rId46"/>
    <p:sldId id="292" r:id="rId47"/>
    <p:sldId id="293" r:id="rId48"/>
    <p:sldId id="296" r:id="rId49"/>
    <p:sldId id="308" r:id="rId50"/>
    <p:sldId id="310" r:id="rId51"/>
    <p:sldId id="311"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4" autoAdjust="0"/>
    <p:restoredTop sz="71027" autoAdjust="0"/>
  </p:normalViewPr>
  <p:slideViewPr>
    <p:cSldViewPr snapToGrid="0">
      <p:cViewPr varScale="1">
        <p:scale>
          <a:sx n="52" d="100"/>
          <a:sy n="52" d="100"/>
        </p:scale>
        <p:origin x="1112"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28D525-D120-4340-8B58-10D9070FD49A}" type="datetimeFigureOut">
              <a:rPr lang="en-MY" smtClean="0"/>
              <a:t>21/6/2018</a:t>
            </a:fld>
            <a:endParaRPr lang="en-M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10E54E-B79A-4442-A230-E8ED87BBFF5B}" type="slidenum">
              <a:rPr lang="en-MY" smtClean="0"/>
              <a:t>‹#›</a:t>
            </a:fld>
            <a:endParaRPr lang="en-MY"/>
          </a:p>
        </p:txBody>
      </p:sp>
    </p:spTree>
    <p:extLst>
      <p:ext uri="{BB962C8B-B14F-4D97-AF65-F5344CB8AC3E}">
        <p14:creationId xmlns:p14="http://schemas.microsoft.com/office/powerpoint/2010/main" val="2473873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8510E54E-B79A-4442-A230-E8ED87BBFF5B}" type="slidenum">
              <a:rPr lang="en-MY" smtClean="0"/>
              <a:t>1</a:t>
            </a:fld>
            <a:endParaRPr lang="en-MY"/>
          </a:p>
        </p:txBody>
      </p:sp>
    </p:spTree>
    <p:extLst>
      <p:ext uri="{BB962C8B-B14F-4D97-AF65-F5344CB8AC3E}">
        <p14:creationId xmlns:p14="http://schemas.microsoft.com/office/powerpoint/2010/main" val="103298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8510E54E-B79A-4442-A230-E8ED87BBFF5B}" type="slidenum">
              <a:rPr lang="en-MY" smtClean="0"/>
              <a:t>10</a:t>
            </a:fld>
            <a:endParaRPr lang="en-MY"/>
          </a:p>
        </p:txBody>
      </p:sp>
    </p:spTree>
    <p:extLst>
      <p:ext uri="{BB962C8B-B14F-4D97-AF65-F5344CB8AC3E}">
        <p14:creationId xmlns:p14="http://schemas.microsoft.com/office/powerpoint/2010/main" val="2707238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510E54E-B79A-4442-A230-E8ED87BBFF5B}" type="slidenum">
              <a:rPr lang="en-MY" smtClean="0"/>
              <a:t>11</a:t>
            </a:fld>
            <a:endParaRPr lang="en-MY"/>
          </a:p>
        </p:txBody>
      </p:sp>
    </p:spTree>
    <p:extLst>
      <p:ext uri="{BB962C8B-B14F-4D97-AF65-F5344CB8AC3E}">
        <p14:creationId xmlns:p14="http://schemas.microsoft.com/office/powerpoint/2010/main" val="1772261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510E54E-B79A-4442-A230-E8ED87BBFF5B}" type="slidenum">
              <a:rPr lang="en-MY" smtClean="0"/>
              <a:t>12</a:t>
            </a:fld>
            <a:endParaRPr lang="en-MY"/>
          </a:p>
        </p:txBody>
      </p:sp>
    </p:spTree>
    <p:extLst>
      <p:ext uri="{BB962C8B-B14F-4D97-AF65-F5344CB8AC3E}">
        <p14:creationId xmlns:p14="http://schemas.microsoft.com/office/powerpoint/2010/main" val="622946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510E54E-B79A-4442-A230-E8ED87BBFF5B}" type="slidenum">
              <a:rPr lang="en-MY" smtClean="0"/>
              <a:t>13</a:t>
            </a:fld>
            <a:endParaRPr lang="en-MY"/>
          </a:p>
        </p:txBody>
      </p:sp>
    </p:spTree>
    <p:extLst>
      <p:ext uri="{BB962C8B-B14F-4D97-AF65-F5344CB8AC3E}">
        <p14:creationId xmlns:p14="http://schemas.microsoft.com/office/powerpoint/2010/main" val="3787116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baseline="0" dirty="0" smtClean="0"/>
          </a:p>
        </p:txBody>
      </p:sp>
      <p:sp>
        <p:nvSpPr>
          <p:cNvPr id="4" name="Slide Number Placeholder 3"/>
          <p:cNvSpPr>
            <a:spLocks noGrp="1"/>
          </p:cNvSpPr>
          <p:nvPr>
            <p:ph type="sldNum" sz="quarter" idx="10"/>
          </p:nvPr>
        </p:nvSpPr>
        <p:spPr/>
        <p:txBody>
          <a:bodyPr/>
          <a:lstStyle/>
          <a:p>
            <a:fld id="{8510E54E-B79A-4442-A230-E8ED87BBFF5B}" type="slidenum">
              <a:rPr lang="en-MY" smtClean="0"/>
              <a:t>14</a:t>
            </a:fld>
            <a:endParaRPr lang="en-MY"/>
          </a:p>
        </p:txBody>
      </p:sp>
    </p:spTree>
    <p:extLst>
      <p:ext uri="{BB962C8B-B14F-4D97-AF65-F5344CB8AC3E}">
        <p14:creationId xmlns:p14="http://schemas.microsoft.com/office/powerpoint/2010/main" val="1570934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baseline="0" dirty="0" smtClean="0"/>
          </a:p>
        </p:txBody>
      </p:sp>
      <p:sp>
        <p:nvSpPr>
          <p:cNvPr id="4" name="Slide Number Placeholder 3"/>
          <p:cNvSpPr>
            <a:spLocks noGrp="1"/>
          </p:cNvSpPr>
          <p:nvPr>
            <p:ph type="sldNum" sz="quarter" idx="10"/>
          </p:nvPr>
        </p:nvSpPr>
        <p:spPr/>
        <p:txBody>
          <a:bodyPr/>
          <a:lstStyle/>
          <a:p>
            <a:fld id="{8510E54E-B79A-4442-A230-E8ED87BBFF5B}" type="slidenum">
              <a:rPr lang="en-MY" smtClean="0"/>
              <a:t>15</a:t>
            </a:fld>
            <a:endParaRPr lang="en-MY"/>
          </a:p>
        </p:txBody>
      </p:sp>
    </p:spTree>
    <p:extLst>
      <p:ext uri="{BB962C8B-B14F-4D97-AF65-F5344CB8AC3E}">
        <p14:creationId xmlns:p14="http://schemas.microsoft.com/office/powerpoint/2010/main" val="591664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baseline="0" dirty="0" smtClean="0"/>
          </a:p>
        </p:txBody>
      </p:sp>
      <p:sp>
        <p:nvSpPr>
          <p:cNvPr id="4" name="Slide Number Placeholder 3"/>
          <p:cNvSpPr>
            <a:spLocks noGrp="1"/>
          </p:cNvSpPr>
          <p:nvPr>
            <p:ph type="sldNum" sz="quarter" idx="10"/>
          </p:nvPr>
        </p:nvSpPr>
        <p:spPr/>
        <p:txBody>
          <a:bodyPr/>
          <a:lstStyle/>
          <a:p>
            <a:fld id="{8510E54E-B79A-4442-A230-E8ED87BBFF5B}" type="slidenum">
              <a:rPr lang="en-MY" smtClean="0"/>
              <a:t>16</a:t>
            </a:fld>
            <a:endParaRPr lang="en-MY"/>
          </a:p>
        </p:txBody>
      </p:sp>
    </p:spTree>
    <p:extLst>
      <p:ext uri="{BB962C8B-B14F-4D97-AF65-F5344CB8AC3E}">
        <p14:creationId xmlns:p14="http://schemas.microsoft.com/office/powerpoint/2010/main" val="3589816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baseline="0" dirty="0" smtClean="0"/>
          </a:p>
        </p:txBody>
      </p:sp>
      <p:sp>
        <p:nvSpPr>
          <p:cNvPr id="4" name="Slide Number Placeholder 3"/>
          <p:cNvSpPr>
            <a:spLocks noGrp="1"/>
          </p:cNvSpPr>
          <p:nvPr>
            <p:ph type="sldNum" sz="quarter" idx="10"/>
          </p:nvPr>
        </p:nvSpPr>
        <p:spPr/>
        <p:txBody>
          <a:bodyPr/>
          <a:lstStyle/>
          <a:p>
            <a:fld id="{8510E54E-B79A-4442-A230-E8ED87BBFF5B}" type="slidenum">
              <a:rPr lang="en-MY" smtClean="0"/>
              <a:t>17</a:t>
            </a:fld>
            <a:endParaRPr lang="en-MY"/>
          </a:p>
        </p:txBody>
      </p:sp>
    </p:spTree>
    <p:extLst>
      <p:ext uri="{BB962C8B-B14F-4D97-AF65-F5344CB8AC3E}">
        <p14:creationId xmlns:p14="http://schemas.microsoft.com/office/powerpoint/2010/main" val="4196478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baseline="0" dirty="0" smtClean="0"/>
          </a:p>
        </p:txBody>
      </p:sp>
      <p:sp>
        <p:nvSpPr>
          <p:cNvPr id="4" name="Slide Number Placeholder 3"/>
          <p:cNvSpPr>
            <a:spLocks noGrp="1"/>
          </p:cNvSpPr>
          <p:nvPr>
            <p:ph type="sldNum" sz="quarter" idx="10"/>
          </p:nvPr>
        </p:nvSpPr>
        <p:spPr/>
        <p:txBody>
          <a:bodyPr/>
          <a:lstStyle/>
          <a:p>
            <a:fld id="{8510E54E-B79A-4442-A230-E8ED87BBFF5B}" type="slidenum">
              <a:rPr lang="en-MY" smtClean="0"/>
              <a:t>18</a:t>
            </a:fld>
            <a:endParaRPr lang="en-MY"/>
          </a:p>
        </p:txBody>
      </p:sp>
    </p:spTree>
    <p:extLst>
      <p:ext uri="{BB962C8B-B14F-4D97-AF65-F5344CB8AC3E}">
        <p14:creationId xmlns:p14="http://schemas.microsoft.com/office/powerpoint/2010/main" val="3282072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MY" dirty="0" smtClean="0"/>
          </a:p>
        </p:txBody>
      </p:sp>
      <p:sp>
        <p:nvSpPr>
          <p:cNvPr id="4" name="Slide Number Placeholder 3"/>
          <p:cNvSpPr>
            <a:spLocks noGrp="1"/>
          </p:cNvSpPr>
          <p:nvPr>
            <p:ph type="sldNum" sz="quarter" idx="10"/>
          </p:nvPr>
        </p:nvSpPr>
        <p:spPr/>
        <p:txBody>
          <a:bodyPr/>
          <a:lstStyle/>
          <a:p>
            <a:fld id="{8510E54E-B79A-4442-A230-E8ED87BBFF5B}" type="slidenum">
              <a:rPr lang="en-MY" smtClean="0"/>
              <a:t>19</a:t>
            </a:fld>
            <a:endParaRPr lang="en-MY"/>
          </a:p>
        </p:txBody>
      </p:sp>
    </p:spTree>
    <p:extLst>
      <p:ext uri="{BB962C8B-B14F-4D97-AF65-F5344CB8AC3E}">
        <p14:creationId xmlns:p14="http://schemas.microsoft.com/office/powerpoint/2010/main" val="3150304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8510E54E-B79A-4442-A230-E8ED87BBFF5B}" type="slidenum">
              <a:rPr lang="en-MY" smtClean="0"/>
              <a:t>2</a:t>
            </a:fld>
            <a:endParaRPr lang="en-MY"/>
          </a:p>
        </p:txBody>
      </p:sp>
    </p:spTree>
    <p:extLst>
      <p:ext uri="{BB962C8B-B14F-4D97-AF65-F5344CB8AC3E}">
        <p14:creationId xmlns:p14="http://schemas.microsoft.com/office/powerpoint/2010/main" val="3069019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8510E54E-B79A-4442-A230-E8ED87BBFF5B}" type="slidenum">
              <a:rPr lang="en-MY" smtClean="0"/>
              <a:t>20</a:t>
            </a:fld>
            <a:endParaRPr lang="en-MY"/>
          </a:p>
        </p:txBody>
      </p:sp>
    </p:spTree>
    <p:extLst>
      <p:ext uri="{BB962C8B-B14F-4D97-AF65-F5344CB8AC3E}">
        <p14:creationId xmlns:p14="http://schemas.microsoft.com/office/powerpoint/2010/main" val="254834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8510E54E-B79A-4442-A230-E8ED87BBFF5B}" type="slidenum">
              <a:rPr lang="en-MY" smtClean="0"/>
              <a:t>21</a:t>
            </a:fld>
            <a:endParaRPr lang="en-MY"/>
          </a:p>
        </p:txBody>
      </p:sp>
    </p:spTree>
    <p:extLst>
      <p:ext uri="{BB962C8B-B14F-4D97-AF65-F5344CB8AC3E}">
        <p14:creationId xmlns:p14="http://schemas.microsoft.com/office/powerpoint/2010/main" val="11674597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MY"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510E54E-B79A-4442-A230-E8ED87BBFF5B}" type="slidenum">
              <a:rPr lang="en-MY" smtClean="0"/>
              <a:t>22</a:t>
            </a:fld>
            <a:endParaRPr lang="en-MY"/>
          </a:p>
        </p:txBody>
      </p:sp>
    </p:spTree>
    <p:extLst>
      <p:ext uri="{BB962C8B-B14F-4D97-AF65-F5344CB8AC3E}">
        <p14:creationId xmlns:p14="http://schemas.microsoft.com/office/powerpoint/2010/main" val="24186943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endParaRPr lang="en-MY"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510E54E-B79A-4442-A230-E8ED87BBFF5B}" type="slidenum">
              <a:rPr lang="en-MY" smtClean="0"/>
              <a:t>23</a:t>
            </a:fld>
            <a:endParaRPr lang="en-MY"/>
          </a:p>
        </p:txBody>
      </p:sp>
    </p:spTree>
    <p:extLst>
      <p:ext uri="{BB962C8B-B14F-4D97-AF65-F5344CB8AC3E}">
        <p14:creationId xmlns:p14="http://schemas.microsoft.com/office/powerpoint/2010/main" val="17072013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MY"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510E54E-B79A-4442-A230-E8ED87BBFF5B}" type="slidenum">
              <a:rPr lang="en-MY" smtClean="0"/>
              <a:t>24</a:t>
            </a:fld>
            <a:endParaRPr lang="en-MY"/>
          </a:p>
        </p:txBody>
      </p:sp>
    </p:spTree>
    <p:extLst>
      <p:ext uri="{BB962C8B-B14F-4D97-AF65-F5344CB8AC3E}">
        <p14:creationId xmlns:p14="http://schemas.microsoft.com/office/powerpoint/2010/main" val="12862734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MY"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510E54E-B79A-4442-A230-E8ED87BBFF5B}" type="slidenum">
              <a:rPr lang="en-MY" smtClean="0"/>
              <a:t>25</a:t>
            </a:fld>
            <a:endParaRPr lang="en-MY"/>
          </a:p>
        </p:txBody>
      </p:sp>
    </p:spTree>
    <p:extLst>
      <p:ext uri="{BB962C8B-B14F-4D97-AF65-F5344CB8AC3E}">
        <p14:creationId xmlns:p14="http://schemas.microsoft.com/office/powerpoint/2010/main" val="21142452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MY"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510E54E-B79A-4442-A230-E8ED87BBFF5B}" type="slidenum">
              <a:rPr lang="en-MY" smtClean="0"/>
              <a:t>26</a:t>
            </a:fld>
            <a:endParaRPr lang="en-MY"/>
          </a:p>
        </p:txBody>
      </p:sp>
    </p:spTree>
    <p:extLst>
      <p:ext uri="{BB962C8B-B14F-4D97-AF65-F5344CB8AC3E}">
        <p14:creationId xmlns:p14="http://schemas.microsoft.com/office/powerpoint/2010/main" val="28740401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MY"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510E54E-B79A-4442-A230-E8ED87BBFF5B}" type="slidenum">
              <a:rPr lang="en-MY" smtClean="0"/>
              <a:t>27</a:t>
            </a:fld>
            <a:endParaRPr lang="en-MY"/>
          </a:p>
        </p:txBody>
      </p:sp>
    </p:spTree>
    <p:extLst>
      <p:ext uri="{BB962C8B-B14F-4D97-AF65-F5344CB8AC3E}">
        <p14:creationId xmlns:p14="http://schemas.microsoft.com/office/powerpoint/2010/main" val="20939676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MY"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510E54E-B79A-4442-A230-E8ED87BBFF5B}" type="slidenum">
              <a:rPr lang="en-MY" smtClean="0"/>
              <a:t>28</a:t>
            </a:fld>
            <a:endParaRPr lang="en-MY"/>
          </a:p>
        </p:txBody>
      </p:sp>
    </p:spTree>
    <p:extLst>
      <p:ext uri="{BB962C8B-B14F-4D97-AF65-F5344CB8AC3E}">
        <p14:creationId xmlns:p14="http://schemas.microsoft.com/office/powerpoint/2010/main" val="24033481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MY" sz="1200" kern="1200" baseline="0" dirty="0" smtClean="0">
                <a:solidFill>
                  <a:schemeClr val="tx1"/>
                </a:solidFill>
                <a:effectLst/>
                <a:latin typeface="+mn-lt"/>
                <a:ea typeface="+mn-ea"/>
                <a:cs typeface="+mn-cs"/>
              </a:rPr>
              <a:t> </a:t>
            </a:r>
            <a:endParaRPr lang="en-MY"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510E54E-B79A-4442-A230-E8ED87BBFF5B}" type="slidenum">
              <a:rPr lang="en-MY" smtClean="0"/>
              <a:t>29</a:t>
            </a:fld>
            <a:endParaRPr lang="en-MY"/>
          </a:p>
        </p:txBody>
      </p:sp>
    </p:spTree>
    <p:extLst>
      <p:ext uri="{BB962C8B-B14F-4D97-AF65-F5344CB8AC3E}">
        <p14:creationId xmlns:p14="http://schemas.microsoft.com/office/powerpoint/2010/main" val="4250425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p>
        </p:txBody>
      </p:sp>
      <p:sp>
        <p:nvSpPr>
          <p:cNvPr id="4" name="Slide Number Placeholder 3"/>
          <p:cNvSpPr>
            <a:spLocks noGrp="1"/>
          </p:cNvSpPr>
          <p:nvPr>
            <p:ph type="sldNum" sz="quarter" idx="10"/>
          </p:nvPr>
        </p:nvSpPr>
        <p:spPr/>
        <p:txBody>
          <a:bodyPr/>
          <a:lstStyle/>
          <a:p>
            <a:fld id="{8510E54E-B79A-4442-A230-E8ED87BBFF5B}" type="slidenum">
              <a:rPr lang="en-MY" smtClean="0"/>
              <a:t>3</a:t>
            </a:fld>
            <a:endParaRPr lang="en-MY"/>
          </a:p>
        </p:txBody>
      </p:sp>
    </p:spTree>
    <p:extLst>
      <p:ext uri="{BB962C8B-B14F-4D97-AF65-F5344CB8AC3E}">
        <p14:creationId xmlns:p14="http://schemas.microsoft.com/office/powerpoint/2010/main" val="35690223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MY"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510E54E-B79A-4442-A230-E8ED87BBFF5B}" type="slidenum">
              <a:rPr lang="en-MY" smtClean="0"/>
              <a:t>30</a:t>
            </a:fld>
            <a:endParaRPr lang="en-MY"/>
          </a:p>
        </p:txBody>
      </p:sp>
    </p:spTree>
    <p:extLst>
      <p:ext uri="{BB962C8B-B14F-4D97-AF65-F5344CB8AC3E}">
        <p14:creationId xmlns:p14="http://schemas.microsoft.com/office/powerpoint/2010/main" val="12171183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MY"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510E54E-B79A-4442-A230-E8ED87BBFF5B}" type="slidenum">
              <a:rPr lang="en-MY" smtClean="0"/>
              <a:t>31</a:t>
            </a:fld>
            <a:endParaRPr lang="en-MY"/>
          </a:p>
        </p:txBody>
      </p:sp>
    </p:spTree>
    <p:extLst>
      <p:ext uri="{BB962C8B-B14F-4D97-AF65-F5344CB8AC3E}">
        <p14:creationId xmlns:p14="http://schemas.microsoft.com/office/powerpoint/2010/main" val="39540477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MY"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510E54E-B79A-4442-A230-E8ED87BBFF5B}" type="slidenum">
              <a:rPr lang="en-MY" smtClean="0"/>
              <a:t>32</a:t>
            </a:fld>
            <a:endParaRPr lang="en-MY"/>
          </a:p>
        </p:txBody>
      </p:sp>
    </p:spTree>
    <p:extLst>
      <p:ext uri="{BB962C8B-B14F-4D97-AF65-F5344CB8AC3E}">
        <p14:creationId xmlns:p14="http://schemas.microsoft.com/office/powerpoint/2010/main" val="16441776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MY" dirty="0" smtClean="0"/>
          </a:p>
        </p:txBody>
      </p:sp>
      <p:sp>
        <p:nvSpPr>
          <p:cNvPr id="4" name="Slide Number Placeholder 3"/>
          <p:cNvSpPr>
            <a:spLocks noGrp="1"/>
          </p:cNvSpPr>
          <p:nvPr>
            <p:ph type="sldNum" sz="quarter" idx="10"/>
          </p:nvPr>
        </p:nvSpPr>
        <p:spPr/>
        <p:txBody>
          <a:bodyPr/>
          <a:lstStyle/>
          <a:p>
            <a:fld id="{8510E54E-B79A-4442-A230-E8ED87BBFF5B}" type="slidenum">
              <a:rPr lang="en-MY" smtClean="0"/>
              <a:t>33</a:t>
            </a:fld>
            <a:endParaRPr lang="en-MY"/>
          </a:p>
        </p:txBody>
      </p:sp>
    </p:spTree>
    <p:extLst>
      <p:ext uri="{BB962C8B-B14F-4D97-AF65-F5344CB8AC3E}">
        <p14:creationId xmlns:p14="http://schemas.microsoft.com/office/powerpoint/2010/main" val="8248446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smtClean="0"/>
          </a:p>
          <a:p>
            <a:endParaRPr lang="en-MY" dirty="0"/>
          </a:p>
        </p:txBody>
      </p:sp>
      <p:sp>
        <p:nvSpPr>
          <p:cNvPr id="4" name="Slide Number Placeholder 3"/>
          <p:cNvSpPr>
            <a:spLocks noGrp="1"/>
          </p:cNvSpPr>
          <p:nvPr>
            <p:ph type="sldNum" sz="quarter" idx="10"/>
          </p:nvPr>
        </p:nvSpPr>
        <p:spPr/>
        <p:txBody>
          <a:bodyPr/>
          <a:lstStyle/>
          <a:p>
            <a:fld id="{8510E54E-B79A-4442-A230-E8ED87BBFF5B}" type="slidenum">
              <a:rPr lang="en-MY" smtClean="0"/>
              <a:t>34</a:t>
            </a:fld>
            <a:endParaRPr lang="en-MY"/>
          </a:p>
        </p:txBody>
      </p:sp>
    </p:spTree>
    <p:extLst>
      <p:ext uri="{BB962C8B-B14F-4D97-AF65-F5344CB8AC3E}">
        <p14:creationId xmlns:p14="http://schemas.microsoft.com/office/powerpoint/2010/main" val="24707696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8510E54E-B79A-4442-A230-E8ED87BBFF5B}" type="slidenum">
              <a:rPr lang="en-MY" smtClean="0"/>
              <a:t>35</a:t>
            </a:fld>
            <a:endParaRPr lang="en-MY"/>
          </a:p>
        </p:txBody>
      </p:sp>
    </p:spTree>
    <p:extLst>
      <p:ext uri="{BB962C8B-B14F-4D97-AF65-F5344CB8AC3E}">
        <p14:creationId xmlns:p14="http://schemas.microsoft.com/office/powerpoint/2010/main" val="28098083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smtClean="0"/>
          </a:p>
        </p:txBody>
      </p:sp>
      <p:sp>
        <p:nvSpPr>
          <p:cNvPr id="4" name="Slide Number Placeholder 3"/>
          <p:cNvSpPr>
            <a:spLocks noGrp="1"/>
          </p:cNvSpPr>
          <p:nvPr>
            <p:ph type="sldNum" sz="quarter" idx="10"/>
          </p:nvPr>
        </p:nvSpPr>
        <p:spPr/>
        <p:txBody>
          <a:bodyPr/>
          <a:lstStyle/>
          <a:p>
            <a:fld id="{8510E54E-B79A-4442-A230-E8ED87BBFF5B}" type="slidenum">
              <a:rPr lang="en-MY" smtClean="0"/>
              <a:t>36</a:t>
            </a:fld>
            <a:endParaRPr lang="en-MY"/>
          </a:p>
        </p:txBody>
      </p:sp>
    </p:spTree>
    <p:extLst>
      <p:ext uri="{BB962C8B-B14F-4D97-AF65-F5344CB8AC3E}">
        <p14:creationId xmlns:p14="http://schemas.microsoft.com/office/powerpoint/2010/main" val="1514112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8510E54E-B79A-4442-A230-E8ED87BBFF5B}" type="slidenum">
              <a:rPr lang="en-MY" smtClean="0"/>
              <a:t>37</a:t>
            </a:fld>
            <a:endParaRPr lang="en-MY"/>
          </a:p>
        </p:txBody>
      </p:sp>
    </p:spTree>
    <p:extLst>
      <p:ext uri="{BB962C8B-B14F-4D97-AF65-F5344CB8AC3E}">
        <p14:creationId xmlns:p14="http://schemas.microsoft.com/office/powerpoint/2010/main" val="28834718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8510E54E-B79A-4442-A230-E8ED87BBFF5B}" type="slidenum">
              <a:rPr lang="en-MY" smtClean="0"/>
              <a:t>38</a:t>
            </a:fld>
            <a:endParaRPr lang="en-MY"/>
          </a:p>
        </p:txBody>
      </p:sp>
    </p:spTree>
    <p:extLst>
      <p:ext uri="{BB962C8B-B14F-4D97-AF65-F5344CB8AC3E}">
        <p14:creationId xmlns:p14="http://schemas.microsoft.com/office/powerpoint/2010/main" val="42396851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8510E54E-B79A-4442-A230-E8ED87BBFF5B}" type="slidenum">
              <a:rPr lang="en-MY" smtClean="0"/>
              <a:t>39</a:t>
            </a:fld>
            <a:endParaRPr lang="en-MY"/>
          </a:p>
        </p:txBody>
      </p:sp>
    </p:spTree>
    <p:extLst>
      <p:ext uri="{BB962C8B-B14F-4D97-AF65-F5344CB8AC3E}">
        <p14:creationId xmlns:p14="http://schemas.microsoft.com/office/powerpoint/2010/main" val="2194806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8510E54E-B79A-4442-A230-E8ED87BBFF5B}" type="slidenum">
              <a:rPr lang="en-MY" smtClean="0"/>
              <a:t>4</a:t>
            </a:fld>
            <a:endParaRPr lang="en-MY"/>
          </a:p>
        </p:txBody>
      </p:sp>
    </p:spTree>
    <p:extLst>
      <p:ext uri="{BB962C8B-B14F-4D97-AF65-F5344CB8AC3E}">
        <p14:creationId xmlns:p14="http://schemas.microsoft.com/office/powerpoint/2010/main" val="35003360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8510E54E-B79A-4442-A230-E8ED87BBFF5B}" type="slidenum">
              <a:rPr lang="en-MY" smtClean="0"/>
              <a:t>40</a:t>
            </a:fld>
            <a:endParaRPr lang="en-MY"/>
          </a:p>
        </p:txBody>
      </p:sp>
    </p:spTree>
    <p:extLst>
      <p:ext uri="{BB962C8B-B14F-4D97-AF65-F5344CB8AC3E}">
        <p14:creationId xmlns:p14="http://schemas.microsoft.com/office/powerpoint/2010/main" val="15570364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8510E54E-B79A-4442-A230-E8ED87BBFF5B}" type="slidenum">
              <a:rPr lang="en-MY" smtClean="0"/>
              <a:t>41</a:t>
            </a:fld>
            <a:endParaRPr lang="en-MY"/>
          </a:p>
        </p:txBody>
      </p:sp>
    </p:spTree>
    <p:extLst>
      <p:ext uri="{BB962C8B-B14F-4D97-AF65-F5344CB8AC3E}">
        <p14:creationId xmlns:p14="http://schemas.microsoft.com/office/powerpoint/2010/main" val="10113953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8510E54E-B79A-4442-A230-E8ED87BBFF5B}" type="slidenum">
              <a:rPr lang="en-MY" smtClean="0"/>
              <a:t>42</a:t>
            </a:fld>
            <a:endParaRPr lang="en-MY"/>
          </a:p>
        </p:txBody>
      </p:sp>
    </p:spTree>
    <p:extLst>
      <p:ext uri="{BB962C8B-B14F-4D97-AF65-F5344CB8AC3E}">
        <p14:creationId xmlns:p14="http://schemas.microsoft.com/office/powerpoint/2010/main" val="14352415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Font typeface="Arial" panose="020B0604020202020204" pitchFamily="34" charset="0"/>
              <a:buNone/>
            </a:pPr>
            <a:endParaRPr lang="en-MY" dirty="0"/>
          </a:p>
        </p:txBody>
      </p:sp>
      <p:sp>
        <p:nvSpPr>
          <p:cNvPr id="4" name="Slide Number Placeholder 3"/>
          <p:cNvSpPr>
            <a:spLocks noGrp="1"/>
          </p:cNvSpPr>
          <p:nvPr>
            <p:ph type="sldNum" sz="quarter" idx="10"/>
          </p:nvPr>
        </p:nvSpPr>
        <p:spPr/>
        <p:txBody>
          <a:bodyPr/>
          <a:lstStyle/>
          <a:p>
            <a:fld id="{8510E54E-B79A-4442-A230-E8ED87BBFF5B}" type="slidenum">
              <a:rPr lang="en-MY" smtClean="0"/>
              <a:t>43</a:t>
            </a:fld>
            <a:endParaRPr lang="en-MY"/>
          </a:p>
        </p:txBody>
      </p:sp>
    </p:spTree>
    <p:extLst>
      <p:ext uri="{BB962C8B-B14F-4D97-AF65-F5344CB8AC3E}">
        <p14:creationId xmlns:p14="http://schemas.microsoft.com/office/powerpoint/2010/main" val="19631993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8510E54E-B79A-4442-A230-E8ED87BBFF5B}" type="slidenum">
              <a:rPr lang="en-MY" smtClean="0"/>
              <a:t>44</a:t>
            </a:fld>
            <a:endParaRPr lang="en-MY"/>
          </a:p>
        </p:txBody>
      </p:sp>
    </p:spTree>
    <p:extLst>
      <p:ext uri="{BB962C8B-B14F-4D97-AF65-F5344CB8AC3E}">
        <p14:creationId xmlns:p14="http://schemas.microsoft.com/office/powerpoint/2010/main" val="34316330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8510E54E-B79A-4442-A230-E8ED87BBFF5B}" type="slidenum">
              <a:rPr lang="en-MY" smtClean="0"/>
              <a:t>45</a:t>
            </a:fld>
            <a:endParaRPr lang="en-MY"/>
          </a:p>
        </p:txBody>
      </p:sp>
    </p:spTree>
    <p:extLst>
      <p:ext uri="{BB962C8B-B14F-4D97-AF65-F5344CB8AC3E}">
        <p14:creationId xmlns:p14="http://schemas.microsoft.com/office/powerpoint/2010/main" val="14684204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8510E54E-B79A-4442-A230-E8ED87BBFF5B}" type="slidenum">
              <a:rPr lang="en-MY" smtClean="0"/>
              <a:t>46</a:t>
            </a:fld>
            <a:endParaRPr lang="en-MY"/>
          </a:p>
        </p:txBody>
      </p:sp>
    </p:spTree>
    <p:extLst>
      <p:ext uri="{BB962C8B-B14F-4D97-AF65-F5344CB8AC3E}">
        <p14:creationId xmlns:p14="http://schemas.microsoft.com/office/powerpoint/2010/main" val="37494731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8510E54E-B79A-4442-A230-E8ED87BBFF5B}" type="slidenum">
              <a:rPr lang="en-MY" smtClean="0"/>
              <a:t>50</a:t>
            </a:fld>
            <a:endParaRPr lang="en-MY"/>
          </a:p>
        </p:txBody>
      </p:sp>
    </p:spTree>
    <p:extLst>
      <p:ext uri="{BB962C8B-B14F-4D97-AF65-F5344CB8AC3E}">
        <p14:creationId xmlns:p14="http://schemas.microsoft.com/office/powerpoint/2010/main" val="3120495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8510E54E-B79A-4442-A230-E8ED87BBFF5B}" type="slidenum">
              <a:rPr lang="en-MY" smtClean="0"/>
              <a:t>5</a:t>
            </a:fld>
            <a:endParaRPr lang="en-MY"/>
          </a:p>
        </p:txBody>
      </p:sp>
    </p:spTree>
    <p:extLst>
      <p:ext uri="{BB962C8B-B14F-4D97-AF65-F5344CB8AC3E}">
        <p14:creationId xmlns:p14="http://schemas.microsoft.com/office/powerpoint/2010/main" val="691084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8510E54E-B79A-4442-A230-E8ED87BBFF5B}" type="slidenum">
              <a:rPr lang="en-MY" smtClean="0"/>
              <a:t>6</a:t>
            </a:fld>
            <a:endParaRPr lang="en-MY"/>
          </a:p>
        </p:txBody>
      </p:sp>
    </p:spTree>
    <p:extLst>
      <p:ext uri="{BB962C8B-B14F-4D97-AF65-F5344CB8AC3E}">
        <p14:creationId xmlns:p14="http://schemas.microsoft.com/office/powerpoint/2010/main" val="1737561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8510E54E-B79A-4442-A230-E8ED87BBFF5B}" type="slidenum">
              <a:rPr lang="en-MY" smtClean="0"/>
              <a:t>7</a:t>
            </a:fld>
            <a:endParaRPr lang="en-MY"/>
          </a:p>
        </p:txBody>
      </p:sp>
    </p:spTree>
    <p:extLst>
      <p:ext uri="{BB962C8B-B14F-4D97-AF65-F5344CB8AC3E}">
        <p14:creationId xmlns:p14="http://schemas.microsoft.com/office/powerpoint/2010/main" val="1998125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8510E54E-B79A-4442-A230-E8ED87BBFF5B}" type="slidenum">
              <a:rPr lang="en-MY" smtClean="0"/>
              <a:t>8</a:t>
            </a:fld>
            <a:endParaRPr lang="en-MY"/>
          </a:p>
        </p:txBody>
      </p:sp>
    </p:spTree>
    <p:extLst>
      <p:ext uri="{BB962C8B-B14F-4D97-AF65-F5344CB8AC3E}">
        <p14:creationId xmlns:p14="http://schemas.microsoft.com/office/powerpoint/2010/main" val="2106720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8510E54E-B79A-4442-A230-E8ED87BBFF5B}" type="slidenum">
              <a:rPr lang="en-MY" smtClean="0"/>
              <a:t>9</a:t>
            </a:fld>
            <a:endParaRPr lang="en-MY"/>
          </a:p>
        </p:txBody>
      </p:sp>
    </p:spTree>
    <p:extLst>
      <p:ext uri="{BB962C8B-B14F-4D97-AF65-F5344CB8AC3E}">
        <p14:creationId xmlns:p14="http://schemas.microsoft.com/office/powerpoint/2010/main" val="710510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MY"/>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MY"/>
          </a:p>
        </p:txBody>
      </p:sp>
      <p:sp>
        <p:nvSpPr>
          <p:cNvPr id="4" name="Date Placeholder 3"/>
          <p:cNvSpPr>
            <a:spLocks noGrp="1"/>
          </p:cNvSpPr>
          <p:nvPr>
            <p:ph type="dt" sz="half" idx="10"/>
          </p:nvPr>
        </p:nvSpPr>
        <p:spPr/>
        <p:txBody>
          <a:bodyPr/>
          <a:lstStyle/>
          <a:p>
            <a:fld id="{97E759C9-8E9D-40FE-A8E9-D73AAD7854FC}" type="datetimeFigureOut">
              <a:rPr lang="en-MY" smtClean="0"/>
              <a:t>21/6/2018</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18820640-A1F8-44E4-A50C-88D43C4A099B}" type="slidenum">
              <a:rPr lang="en-MY" smtClean="0"/>
              <a:t>‹#›</a:t>
            </a:fld>
            <a:endParaRPr lang="en-MY"/>
          </a:p>
        </p:txBody>
      </p:sp>
    </p:spTree>
    <p:extLst>
      <p:ext uri="{BB962C8B-B14F-4D97-AF65-F5344CB8AC3E}">
        <p14:creationId xmlns:p14="http://schemas.microsoft.com/office/powerpoint/2010/main" val="4114944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fld id="{97E759C9-8E9D-40FE-A8E9-D73AAD7854FC}" type="datetimeFigureOut">
              <a:rPr lang="en-MY" smtClean="0"/>
              <a:t>21/6/2018</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18820640-A1F8-44E4-A50C-88D43C4A099B}" type="slidenum">
              <a:rPr lang="en-MY" smtClean="0"/>
              <a:t>‹#›</a:t>
            </a:fld>
            <a:endParaRPr lang="en-MY"/>
          </a:p>
        </p:txBody>
      </p:sp>
    </p:spTree>
    <p:extLst>
      <p:ext uri="{BB962C8B-B14F-4D97-AF65-F5344CB8AC3E}">
        <p14:creationId xmlns:p14="http://schemas.microsoft.com/office/powerpoint/2010/main" val="353459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MY"/>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fld id="{97E759C9-8E9D-40FE-A8E9-D73AAD7854FC}" type="datetimeFigureOut">
              <a:rPr lang="en-MY" smtClean="0"/>
              <a:t>21/6/2018</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18820640-A1F8-44E4-A50C-88D43C4A099B}" type="slidenum">
              <a:rPr lang="en-MY" smtClean="0"/>
              <a:t>‹#›</a:t>
            </a:fld>
            <a:endParaRPr lang="en-MY"/>
          </a:p>
        </p:txBody>
      </p:sp>
    </p:spTree>
    <p:extLst>
      <p:ext uri="{BB962C8B-B14F-4D97-AF65-F5344CB8AC3E}">
        <p14:creationId xmlns:p14="http://schemas.microsoft.com/office/powerpoint/2010/main" val="3076810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fld id="{97E759C9-8E9D-40FE-A8E9-D73AAD7854FC}" type="datetimeFigureOut">
              <a:rPr lang="en-MY" smtClean="0"/>
              <a:t>21/6/2018</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18820640-A1F8-44E4-A50C-88D43C4A099B}" type="slidenum">
              <a:rPr lang="en-MY" smtClean="0"/>
              <a:t>‹#›</a:t>
            </a:fld>
            <a:endParaRPr lang="en-MY"/>
          </a:p>
        </p:txBody>
      </p:sp>
    </p:spTree>
    <p:extLst>
      <p:ext uri="{BB962C8B-B14F-4D97-AF65-F5344CB8AC3E}">
        <p14:creationId xmlns:p14="http://schemas.microsoft.com/office/powerpoint/2010/main" val="375545556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MY"/>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7E759C9-8E9D-40FE-A8E9-D73AAD7854FC}" type="datetimeFigureOut">
              <a:rPr lang="en-MY" smtClean="0"/>
              <a:t>21/6/2018</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18820640-A1F8-44E4-A50C-88D43C4A099B}" type="slidenum">
              <a:rPr lang="en-MY" smtClean="0"/>
              <a:t>‹#›</a:t>
            </a:fld>
            <a:endParaRPr lang="en-MY"/>
          </a:p>
        </p:txBody>
      </p:sp>
    </p:spTree>
    <p:extLst>
      <p:ext uri="{BB962C8B-B14F-4D97-AF65-F5344CB8AC3E}">
        <p14:creationId xmlns:p14="http://schemas.microsoft.com/office/powerpoint/2010/main" val="925493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Date Placeholder 4"/>
          <p:cNvSpPr>
            <a:spLocks noGrp="1"/>
          </p:cNvSpPr>
          <p:nvPr>
            <p:ph type="dt" sz="half" idx="10"/>
          </p:nvPr>
        </p:nvSpPr>
        <p:spPr/>
        <p:txBody>
          <a:bodyPr/>
          <a:lstStyle/>
          <a:p>
            <a:fld id="{97E759C9-8E9D-40FE-A8E9-D73AAD7854FC}" type="datetimeFigureOut">
              <a:rPr lang="en-MY" smtClean="0"/>
              <a:t>21/6/2018</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18820640-A1F8-44E4-A50C-88D43C4A099B}" type="slidenum">
              <a:rPr lang="en-MY" smtClean="0"/>
              <a:t>‹#›</a:t>
            </a:fld>
            <a:endParaRPr lang="en-MY"/>
          </a:p>
        </p:txBody>
      </p:sp>
    </p:spTree>
    <p:extLst>
      <p:ext uri="{BB962C8B-B14F-4D97-AF65-F5344CB8AC3E}">
        <p14:creationId xmlns:p14="http://schemas.microsoft.com/office/powerpoint/2010/main" val="210986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MY"/>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7" name="Date Placeholder 6"/>
          <p:cNvSpPr>
            <a:spLocks noGrp="1"/>
          </p:cNvSpPr>
          <p:nvPr>
            <p:ph type="dt" sz="half" idx="10"/>
          </p:nvPr>
        </p:nvSpPr>
        <p:spPr/>
        <p:txBody>
          <a:bodyPr/>
          <a:lstStyle/>
          <a:p>
            <a:fld id="{97E759C9-8E9D-40FE-A8E9-D73AAD7854FC}" type="datetimeFigureOut">
              <a:rPr lang="en-MY" smtClean="0"/>
              <a:t>21/6/2018</a:t>
            </a:fld>
            <a:endParaRPr lang="en-MY"/>
          </a:p>
        </p:txBody>
      </p:sp>
      <p:sp>
        <p:nvSpPr>
          <p:cNvPr id="8" name="Footer Placeholder 7"/>
          <p:cNvSpPr>
            <a:spLocks noGrp="1"/>
          </p:cNvSpPr>
          <p:nvPr>
            <p:ph type="ftr" sz="quarter" idx="11"/>
          </p:nvPr>
        </p:nvSpPr>
        <p:spPr/>
        <p:txBody>
          <a:bodyPr/>
          <a:lstStyle/>
          <a:p>
            <a:endParaRPr lang="en-MY"/>
          </a:p>
        </p:txBody>
      </p:sp>
      <p:sp>
        <p:nvSpPr>
          <p:cNvPr id="9" name="Slide Number Placeholder 8"/>
          <p:cNvSpPr>
            <a:spLocks noGrp="1"/>
          </p:cNvSpPr>
          <p:nvPr>
            <p:ph type="sldNum" sz="quarter" idx="12"/>
          </p:nvPr>
        </p:nvSpPr>
        <p:spPr/>
        <p:txBody>
          <a:bodyPr/>
          <a:lstStyle/>
          <a:p>
            <a:fld id="{18820640-A1F8-44E4-A50C-88D43C4A099B}" type="slidenum">
              <a:rPr lang="en-MY" smtClean="0"/>
              <a:t>‹#›</a:t>
            </a:fld>
            <a:endParaRPr lang="en-MY"/>
          </a:p>
        </p:txBody>
      </p:sp>
    </p:spTree>
    <p:extLst>
      <p:ext uri="{BB962C8B-B14F-4D97-AF65-F5344CB8AC3E}">
        <p14:creationId xmlns:p14="http://schemas.microsoft.com/office/powerpoint/2010/main" val="2647791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Date Placeholder 2"/>
          <p:cNvSpPr>
            <a:spLocks noGrp="1"/>
          </p:cNvSpPr>
          <p:nvPr>
            <p:ph type="dt" sz="half" idx="10"/>
          </p:nvPr>
        </p:nvSpPr>
        <p:spPr/>
        <p:txBody>
          <a:bodyPr/>
          <a:lstStyle/>
          <a:p>
            <a:fld id="{97E759C9-8E9D-40FE-A8E9-D73AAD7854FC}" type="datetimeFigureOut">
              <a:rPr lang="en-MY" smtClean="0"/>
              <a:t>21/6/2018</a:t>
            </a:fld>
            <a:endParaRPr lang="en-MY"/>
          </a:p>
        </p:txBody>
      </p:sp>
      <p:sp>
        <p:nvSpPr>
          <p:cNvPr id="4" name="Footer Placeholder 3"/>
          <p:cNvSpPr>
            <a:spLocks noGrp="1"/>
          </p:cNvSpPr>
          <p:nvPr>
            <p:ph type="ftr" sz="quarter" idx="11"/>
          </p:nvPr>
        </p:nvSpPr>
        <p:spPr/>
        <p:txBody>
          <a:bodyPr/>
          <a:lstStyle/>
          <a:p>
            <a:endParaRPr lang="en-MY"/>
          </a:p>
        </p:txBody>
      </p:sp>
      <p:sp>
        <p:nvSpPr>
          <p:cNvPr id="5" name="Slide Number Placeholder 4"/>
          <p:cNvSpPr>
            <a:spLocks noGrp="1"/>
          </p:cNvSpPr>
          <p:nvPr>
            <p:ph type="sldNum" sz="quarter" idx="12"/>
          </p:nvPr>
        </p:nvSpPr>
        <p:spPr/>
        <p:txBody>
          <a:bodyPr/>
          <a:lstStyle/>
          <a:p>
            <a:fld id="{18820640-A1F8-44E4-A50C-88D43C4A099B}" type="slidenum">
              <a:rPr lang="en-MY" smtClean="0"/>
              <a:t>‹#›</a:t>
            </a:fld>
            <a:endParaRPr lang="en-MY"/>
          </a:p>
        </p:txBody>
      </p:sp>
    </p:spTree>
    <p:extLst>
      <p:ext uri="{BB962C8B-B14F-4D97-AF65-F5344CB8AC3E}">
        <p14:creationId xmlns:p14="http://schemas.microsoft.com/office/powerpoint/2010/main" val="4086774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E759C9-8E9D-40FE-A8E9-D73AAD7854FC}" type="datetimeFigureOut">
              <a:rPr lang="en-MY" smtClean="0"/>
              <a:t>21/6/2018</a:t>
            </a:fld>
            <a:endParaRPr lang="en-MY"/>
          </a:p>
        </p:txBody>
      </p:sp>
      <p:sp>
        <p:nvSpPr>
          <p:cNvPr id="3" name="Footer Placeholder 2"/>
          <p:cNvSpPr>
            <a:spLocks noGrp="1"/>
          </p:cNvSpPr>
          <p:nvPr>
            <p:ph type="ftr" sz="quarter" idx="11"/>
          </p:nvPr>
        </p:nvSpPr>
        <p:spPr/>
        <p:txBody>
          <a:bodyPr/>
          <a:lstStyle/>
          <a:p>
            <a:endParaRPr lang="en-MY" dirty="0"/>
          </a:p>
        </p:txBody>
      </p:sp>
      <p:sp>
        <p:nvSpPr>
          <p:cNvPr id="4" name="Slide Number Placeholder 3"/>
          <p:cNvSpPr>
            <a:spLocks noGrp="1"/>
          </p:cNvSpPr>
          <p:nvPr>
            <p:ph type="sldNum" sz="quarter" idx="12"/>
          </p:nvPr>
        </p:nvSpPr>
        <p:spPr/>
        <p:txBody>
          <a:bodyPr/>
          <a:lstStyle/>
          <a:p>
            <a:fld id="{18820640-A1F8-44E4-A50C-88D43C4A099B}" type="slidenum">
              <a:rPr lang="en-MY" smtClean="0"/>
              <a:t>‹#›</a:t>
            </a:fld>
            <a:endParaRPr lang="en-MY"/>
          </a:p>
        </p:txBody>
      </p:sp>
      <p:sp>
        <p:nvSpPr>
          <p:cNvPr id="5" name="Rectangle 4"/>
          <p:cNvSpPr/>
          <p:nvPr userDrawn="1"/>
        </p:nvSpPr>
        <p:spPr>
          <a:xfrm>
            <a:off x="0" y="0"/>
            <a:ext cx="12192000" cy="7540526"/>
          </a:xfrm>
          <a:prstGeom prst="rect">
            <a:avLst/>
          </a:prstGeom>
        </p:spPr>
        <p:txBody>
          <a:bodyPr wrap="square">
            <a:spAutoFit/>
          </a:bodyPr>
          <a:lstStyle/>
          <a:p>
            <a:pPr algn="ctr"/>
            <a:r>
              <a:rPr lang="en-MY" sz="4400" dirty="0">
                <a:solidFill>
                  <a:schemeClr val="bg1">
                    <a:lumMod val="95000"/>
                  </a:schemeClr>
                </a:solidFill>
                <a:latin typeface="OCR A Extended" panose="02010509020102010303" pitchFamily="50" charset="0"/>
              </a:rPr>
              <a:t>01100010 01101001 01101111 01101001 01101110 01100110 01101111 01110010 01101101 01100001 01110100 01101001 01100011 01110011 00100000 01101001 01110011 00100000 01110100 01101111 01110100 01100001 01101100 01101100 01111001 00100000 01110100 01101111 01110100 01100001 01101100 01101100 01111001 00100000 01100001 01110111 01100101 01110011 01101111 01101101 01100101 00100001 00100001 00100001 </a:t>
            </a:r>
          </a:p>
        </p:txBody>
      </p:sp>
    </p:spTree>
    <p:extLst>
      <p:ext uri="{BB962C8B-B14F-4D97-AF65-F5344CB8AC3E}">
        <p14:creationId xmlns:p14="http://schemas.microsoft.com/office/powerpoint/2010/main" val="383832713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MY"/>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7E759C9-8E9D-40FE-A8E9-D73AAD7854FC}" type="datetimeFigureOut">
              <a:rPr lang="en-MY" smtClean="0"/>
              <a:t>21/6/2018</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18820640-A1F8-44E4-A50C-88D43C4A099B}" type="slidenum">
              <a:rPr lang="en-MY" smtClean="0"/>
              <a:t>‹#›</a:t>
            </a:fld>
            <a:endParaRPr lang="en-MY"/>
          </a:p>
        </p:txBody>
      </p:sp>
    </p:spTree>
    <p:extLst>
      <p:ext uri="{BB962C8B-B14F-4D97-AF65-F5344CB8AC3E}">
        <p14:creationId xmlns:p14="http://schemas.microsoft.com/office/powerpoint/2010/main" val="2860137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MY"/>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7E759C9-8E9D-40FE-A8E9-D73AAD7854FC}" type="datetimeFigureOut">
              <a:rPr lang="en-MY" smtClean="0"/>
              <a:t>21/6/2018</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18820640-A1F8-44E4-A50C-88D43C4A099B}" type="slidenum">
              <a:rPr lang="en-MY" smtClean="0"/>
              <a:t>‹#›</a:t>
            </a:fld>
            <a:endParaRPr lang="en-MY"/>
          </a:p>
        </p:txBody>
      </p:sp>
    </p:spTree>
    <p:extLst>
      <p:ext uri="{BB962C8B-B14F-4D97-AF65-F5344CB8AC3E}">
        <p14:creationId xmlns:p14="http://schemas.microsoft.com/office/powerpoint/2010/main" val="2290955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MY"/>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E759C9-8E9D-40FE-A8E9-D73AAD7854FC}" type="datetimeFigureOut">
              <a:rPr lang="en-MY" smtClean="0"/>
              <a:t>21/6/2018</a:t>
            </a:fld>
            <a:endParaRPr lang="en-MY"/>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Y"/>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820640-A1F8-44E4-A50C-88D43C4A099B}" type="slidenum">
              <a:rPr lang="en-MY" smtClean="0"/>
              <a:t>‹#›</a:t>
            </a:fld>
            <a:endParaRPr lang="en-MY"/>
          </a:p>
        </p:txBody>
      </p:sp>
    </p:spTree>
    <p:extLst>
      <p:ext uri="{BB962C8B-B14F-4D97-AF65-F5344CB8AC3E}">
        <p14:creationId xmlns:p14="http://schemas.microsoft.com/office/powerpoint/2010/main" val="3750177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hyperlink" Target="file:///C:\Users\Sherry\Desktop\raw_kraken_krona.html"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6.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52.jpg"/><Relationship Id="rId13" Type="http://schemas.openxmlformats.org/officeDocument/2006/relationships/image" Target="../media/image57.jpg"/><Relationship Id="rId18" Type="http://schemas.openxmlformats.org/officeDocument/2006/relationships/image" Target="../media/image62.jpg"/><Relationship Id="rId3" Type="http://schemas.openxmlformats.org/officeDocument/2006/relationships/image" Target="../media/image47.jpeg"/><Relationship Id="rId7" Type="http://schemas.openxmlformats.org/officeDocument/2006/relationships/image" Target="../media/image51.jpg"/><Relationship Id="rId12" Type="http://schemas.openxmlformats.org/officeDocument/2006/relationships/image" Target="../media/image56.jpg"/><Relationship Id="rId17" Type="http://schemas.openxmlformats.org/officeDocument/2006/relationships/image" Target="../media/image61.jpeg"/><Relationship Id="rId2" Type="http://schemas.openxmlformats.org/officeDocument/2006/relationships/notesSlide" Target="../notesSlides/notesSlide41.xml"/><Relationship Id="rId16" Type="http://schemas.openxmlformats.org/officeDocument/2006/relationships/image" Target="../media/image60.jpg"/><Relationship Id="rId1" Type="http://schemas.openxmlformats.org/officeDocument/2006/relationships/slideLayout" Target="../slideLayouts/slideLayout7.xml"/><Relationship Id="rId6" Type="http://schemas.openxmlformats.org/officeDocument/2006/relationships/image" Target="../media/image50.jpg"/><Relationship Id="rId11" Type="http://schemas.openxmlformats.org/officeDocument/2006/relationships/image" Target="../media/image55.jpg"/><Relationship Id="rId5" Type="http://schemas.openxmlformats.org/officeDocument/2006/relationships/image" Target="../media/image49.jpg"/><Relationship Id="rId15" Type="http://schemas.openxmlformats.org/officeDocument/2006/relationships/image" Target="../media/image59.jpeg"/><Relationship Id="rId10" Type="http://schemas.openxmlformats.org/officeDocument/2006/relationships/image" Target="../media/image54.jpg"/><Relationship Id="rId4" Type="http://schemas.openxmlformats.org/officeDocument/2006/relationships/image" Target="../media/image48.jpg"/><Relationship Id="rId9" Type="http://schemas.openxmlformats.org/officeDocument/2006/relationships/image" Target="../media/image53.jpeg"/><Relationship Id="rId14"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mailto:tshippy@ksu.edu" TargetMode="External"/><Relationship Id="rId2" Type="http://schemas.openxmlformats.org/officeDocument/2006/relationships/hyperlink" Target="mailto:sherrymiller@ksu.edu"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66.jpg"/></Relationships>
</file>

<file path=ppt/slides/_rels/slide5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122363"/>
            <a:ext cx="12192000" cy="481598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MY" sz="6000" dirty="0" smtClean="0">
                <a:latin typeface="Century Gothic" panose="020B0502020202020204" pitchFamily="34" charset="0"/>
              </a:rPr>
              <a:t>Bioinformatics:</a:t>
            </a:r>
          </a:p>
          <a:p>
            <a:pPr algn="ctr"/>
            <a:r>
              <a:rPr lang="en-MY" sz="6000" dirty="0" smtClean="0">
                <a:latin typeface="Century Gothic" panose="020B0502020202020204" pitchFamily="34" charset="0"/>
              </a:rPr>
              <a:t>Big </a:t>
            </a:r>
            <a:r>
              <a:rPr lang="en-MY" sz="6000" b="1" dirty="0" smtClean="0">
                <a:latin typeface="Century Gothic" panose="020B0502020202020204" pitchFamily="34" charset="0"/>
              </a:rPr>
              <a:t>Data</a:t>
            </a:r>
            <a:r>
              <a:rPr lang="en-MY" sz="6000" dirty="0" smtClean="0">
                <a:latin typeface="Century Gothic" panose="020B0502020202020204" pitchFamily="34" charset="0"/>
              </a:rPr>
              <a:t>, Big </a:t>
            </a:r>
            <a:r>
              <a:rPr lang="en-MY" sz="6000" b="1" dirty="0" smtClean="0">
                <a:latin typeface="Century Gothic" panose="020B0502020202020204" pitchFamily="34" charset="0"/>
              </a:rPr>
              <a:t>Opportunities</a:t>
            </a:r>
          </a:p>
          <a:p>
            <a:pPr algn="ctr"/>
            <a:endParaRPr lang="en-MY" sz="6000" b="1" dirty="0" smtClean="0">
              <a:latin typeface="Century Gothic" panose="020B0502020202020204" pitchFamily="34" charset="0"/>
            </a:endParaRPr>
          </a:p>
          <a:p>
            <a:pPr algn="ctr"/>
            <a:r>
              <a:rPr lang="en-US" dirty="0" smtClean="0"/>
              <a:t>Student </a:t>
            </a:r>
            <a:r>
              <a:rPr lang="en-US" dirty="0"/>
              <a:t>Workshop on the NGS Revolution</a:t>
            </a:r>
            <a:endParaRPr lang="en-MY" sz="10000" dirty="0">
              <a:latin typeface="Century Gothic" panose="020B0502020202020204" pitchFamily="34" charset="0"/>
            </a:endParaRPr>
          </a:p>
        </p:txBody>
      </p:sp>
    </p:spTree>
    <p:extLst>
      <p:ext uri="{BB962C8B-B14F-4D97-AF65-F5344CB8AC3E}">
        <p14:creationId xmlns:p14="http://schemas.microsoft.com/office/powerpoint/2010/main" val="1577333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701" y="1075679"/>
            <a:ext cx="5216577" cy="570870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5714" y="1625486"/>
            <a:ext cx="4965294" cy="4158053"/>
          </a:xfrm>
          <a:prstGeom prst="rect">
            <a:avLst/>
          </a:prstGeom>
        </p:spPr>
      </p:pic>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Next Generation Sequencing</a:t>
            </a:r>
            <a:endParaRPr lang="en-MY" dirty="0"/>
          </a:p>
          <a:p>
            <a:endParaRPr lang="en-MY" dirty="0"/>
          </a:p>
        </p:txBody>
      </p:sp>
      <p:sp>
        <p:nvSpPr>
          <p:cNvPr id="5" name="Rectangle 4"/>
          <p:cNvSpPr/>
          <p:nvPr/>
        </p:nvSpPr>
        <p:spPr>
          <a:xfrm>
            <a:off x="5506720" y="5906363"/>
            <a:ext cx="1361440" cy="461665"/>
          </a:xfrm>
          <a:prstGeom prst="rect">
            <a:avLst/>
          </a:prstGeom>
        </p:spPr>
        <p:txBody>
          <a:bodyPr wrap="square">
            <a:spAutoFit/>
          </a:bodyPr>
          <a:lstStyle/>
          <a:p>
            <a:r>
              <a:rPr lang="en-MY" sz="2400" dirty="0"/>
              <a:t>Illumina</a:t>
            </a:r>
            <a:endParaRPr lang="en-US" sz="2400" dirty="0"/>
          </a:p>
        </p:txBody>
      </p:sp>
    </p:spTree>
    <p:extLst>
      <p:ext uri="{BB962C8B-B14F-4D97-AF65-F5344CB8AC3E}">
        <p14:creationId xmlns:p14="http://schemas.microsoft.com/office/powerpoint/2010/main" val="2587351713"/>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Next Generation Sequencing</a:t>
            </a:r>
            <a:endParaRPr lang="en-MY" dirty="0"/>
          </a:p>
        </p:txBody>
      </p:sp>
      <p:sp>
        <p:nvSpPr>
          <p:cNvPr id="3" name="Content Placeholder 2"/>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MY"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4920" y="1188021"/>
            <a:ext cx="7122160" cy="4740688"/>
          </a:xfrm>
          <a:prstGeom prst="rect">
            <a:avLst/>
          </a:prstGeom>
        </p:spPr>
      </p:pic>
      <p:sp>
        <p:nvSpPr>
          <p:cNvPr id="6" name="Rectangle 5"/>
          <p:cNvSpPr/>
          <p:nvPr/>
        </p:nvSpPr>
        <p:spPr>
          <a:xfrm>
            <a:off x="1849120" y="6038443"/>
            <a:ext cx="9072880" cy="830997"/>
          </a:xfrm>
          <a:prstGeom prst="rect">
            <a:avLst/>
          </a:prstGeom>
        </p:spPr>
        <p:txBody>
          <a:bodyPr wrap="square">
            <a:spAutoFit/>
          </a:bodyPr>
          <a:lstStyle/>
          <a:p>
            <a:pPr marL="0" lvl="1"/>
            <a:r>
              <a:rPr lang="en-MY" sz="2400" dirty="0" smtClean="0"/>
              <a:t>Single Molecule Real Time (SMRT) </a:t>
            </a:r>
            <a:r>
              <a:rPr lang="en-MY" sz="2400" dirty="0"/>
              <a:t>technologies (Pac Bio)</a:t>
            </a:r>
          </a:p>
          <a:p>
            <a:endParaRPr lang="en-US" sz="2400" dirty="0"/>
          </a:p>
        </p:txBody>
      </p:sp>
    </p:spTree>
    <p:extLst>
      <p:ext uri="{BB962C8B-B14F-4D97-AF65-F5344CB8AC3E}">
        <p14:creationId xmlns:p14="http://schemas.microsoft.com/office/powerpoint/2010/main" val="1129295061"/>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Next Generation Sequencing</a:t>
            </a:r>
            <a:endParaRPr lang="en-MY" dirty="0"/>
          </a:p>
        </p:txBody>
      </p:sp>
      <p:sp>
        <p:nvSpPr>
          <p:cNvPr id="3" name="Content Placeholder 2"/>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MY"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4489" y="1169918"/>
            <a:ext cx="7023022" cy="4682014"/>
          </a:xfrm>
          <a:prstGeom prst="rect">
            <a:avLst/>
          </a:prstGeom>
        </p:spPr>
      </p:pic>
      <p:sp>
        <p:nvSpPr>
          <p:cNvPr id="6" name="Rectangle 5"/>
          <p:cNvSpPr/>
          <p:nvPr/>
        </p:nvSpPr>
        <p:spPr>
          <a:xfrm>
            <a:off x="4839403" y="6063657"/>
            <a:ext cx="2513193" cy="470045"/>
          </a:xfrm>
          <a:prstGeom prst="rect">
            <a:avLst/>
          </a:prstGeom>
        </p:spPr>
        <p:txBody>
          <a:bodyPr wrap="square">
            <a:spAutoFit/>
          </a:bodyPr>
          <a:lstStyle/>
          <a:p>
            <a:pPr lvl="1"/>
            <a:r>
              <a:rPr lang="en-MY" sz="2400" dirty="0" err="1"/>
              <a:t>Nanopore</a:t>
            </a:r>
            <a:endParaRPr lang="en-MY" sz="2400" dirty="0"/>
          </a:p>
        </p:txBody>
      </p:sp>
    </p:spTree>
    <p:extLst>
      <p:ext uri="{BB962C8B-B14F-4D97-AF65-F5344CB8AC3E}">
        <p14:creationId xmlns:p14="http://schemas.microsoft.com/office/powerpoint/2010/main" val="3493647954"/>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MY" smtClean="0"/>
              <a:t>How is NGS changing the field?</a:t>
            </a:r>
            <a:endParaRPr lang="en-MY" dirty="0"/>
          </a:p>
        </p:txBody>
      </p:sp>
      <p:sp>
        <p:nvSpPr>
          <p:cNvPr id="3" name="Content Placeholder 2"/>
          <p:cNvSpPr txBox="1">
            <a:spLocks/>
          </p:cNvSpPr>
          <p:nvPr/>
        </p:nvSpPr>
        <p:spPr>
          <a:xfrm>
            <a:off x="838200" y="1249680"/>
            <a:ext cx="10515600" cy="56083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MY" i="1" dirty="0" smtClean="0"/>
          </a:p>
        </p:txBody>
      </p:sp>
      <p:sp>
        <p:nvSpPr>
          <p:cNvPr id="4" name="TextBox 3"/>
          <p:cNvSpPr txBox="1"/>
          <p:nvPr/>
        </p:nvSpPr>
        <p:spPr>
          <a:xfrm>
            <a:off x="1777042" y="1690688"/>
            <a:ext cx="4905553" cy="1323439"/>
          </a:xfrm>
          <a:prstGeom prst="rect">
            <a:avLst/>
          </a:prstGeom>
          <a:noFill/>
        </p:spPr>
        <p:txBody>
          <a:bodyPr wrap="square" rtlCol="0">
            <a:spAutoFit/>
          </a:bodyPr>
          <a:lstStyle/>
          <a:p>
            <a:r>
              <a:rPr lang="en-MY" sz="8000" b="1" dirty="0" smtClean="0"/>
              <a:t>RNA-SEQ</a:t>
            </a:r>
            <a:endParaRPr lang="en-MY" sz="8000" b="1" dirty="0"/>
          </a:p>
        </p:txBody>
      </p:sp>
      <p:sp>
        <p:nvSpPr>
          <p:cNvPr id="5" name="TextBox 4"/>
          <p:cNvSpPr txBox="1"/>
          <p:nvPr/>
        </p:nvSpPr>
        <p:spPr>
          <a:xfrm>
            <a:off x="2947356" y="2999024"/>
            <a:ext cx="4290206" cy="646331"/>
          </a:xfrm>
          <a:prstGeom prst="rect">
            <a:avLst/>
          </a:prstGeom>
          <a:noFill/>
        </p:spPr>
        <p:txBody>
          <a:bodyPr wrap="square" rtlCol="0">
            <a:spAutoFit/>
          </a:bodyPr>
          <a:lstStyle/>
          <a:p>
            <a:r>
              <a:rPr lang="en-MY" sz="3600" b="1" dirty="0" smtClean="0"/>
              <a:t>RIBO-SEQ</a:t>
            </a:r>
            <a:endParaRPr lang="en-MY" sz="3600" b="1" dirty="0"/>
          </a:p>
        </p:txBody>
      </p:sp>
      <p:sp>
        <p:nvSpPr>
          <p:cNvPr id="6" name="TextBox 5"/>
          <p:cNvSpPr txBox="1"/>
          <p:nvPr/>
        </p:nvSpPr>
        <p:spPr>
          <a:xfrm>
            <a:off x="5776816" y="1109845"/>
            <a:ext cx="3605841" cy="769441"/>
          </a:xfrm>
          <a:prstGeom prst="rect">
            <a:avLst/>
          </a:prstGeom>
          <a:noFill/>
        </p:spPr>
        <p:txBody>
          <a:bodyPr wrap="square" rtlCol="0">
            <a:spAutoFit/>
          </a:bodyPr>
          <a:lstStyle/>
          <a:p>
            <a:r>
              <a:rPr lang="en-MY" sz="4400" b="1" dirty="0" smtClean="0"/>
              <a:t>DNA-SEQ</a:t>
            </a:r>
            <a:endParaRPr lang="en-MY" sz="4400" b="1" dirty="0"/>
          </a:p>
        </p:txBody>
      </p:sp>
      <p:sp>
        <p:nvSpPr>
          <p:cNvPr id="7" name="TextBox 6"/>
          <p:cNvSpPr txBox="1"/>
          <p:nvPr/>
        </p:nvSpPr>
        <p:spPr>
          <a:xfrm>
            <a:off x="497460" y="3999686"/>
            <a:ext cx="4410970" cy="1107996"/>
          </a:xfrm>
          <a:prstGeom prst="rect">
            <a:avLst/>
          </a:prstGeom>
          <a:noFill/>
        </p:spPr>
        <p:txBody>
          <a:bodyPr wrap="square" rtlCol="0">
            <a:spAutoFit/>
          </a:bodyPr>
          <a:lstStyle/>
          <a:p>
            <a:r>
              <a:rPr lang="en-MY" sz="6600" b="1" dirty="0" smtClean="0"/>
              <a:t>FAIRE-SEQ</a:t>
            </a:r>
            <a:endParaRPr lang="en-MY" sz="6600" b="1" dirty="0"/>
          </a:p>
        </p:txBody>
      </p:sp>
      <p:sp>
        <p:nvSpPr>
          <p:cNvPr id="8" name="TextBox 7"/>
          <p:cNvSpPr txBox="1"/>
          <p:nvPr/>
        </p:nvSpPr>
        <p:spPr>
          <a:xfrm>
            <a:off x="5526650" y="3680508"/>
            <a:ext cx="4833675" cy="830997"/>
          </a:xfrm>
          <a:prstGeom prst="rect">
            <a:avLst/>
          </a:prstGeom>
          <a:noFill/>
        </p:spPr>
        <p:txBody>
          <a:bodyPr wrap="square" rtlCol="0">
            <a:spAutoFit/>
          </a:bodyPr>
          <a:lstStyle/>
          <a:p>
            <a:r>
              <a:rPr lang="en-MY" sz="4800" b="1" dirty="0" smtClean="0"/>
              <a:t>DNASE-SEQ</a:t>
            </a:r>
            <a:endParaRPr lang="en-MY" sz="4800" b="1" dirty="0"/>
          </a:p>
        </p:txBody>
      </p:sp>
      <p:sp>
        <p:nvSpPr>
          <p:cNvPr id="9" name="TextBox 8"/>
          <p:cNvSpPr txBox="1"/>
          <p:nvPr/>
        </p:nvSpPr>
        <p:spPr>
          <a:xfrm>
            <a:off x="4422470" y="4948590"/>
            <a:ext cx="3605841" cy="1107996"/>
          </a:xfrm>
          <a:prstGeom prst="rect">
            <a:avLst/>
          </a:prstGeom>
          <a:noFill/>
        </p:spPr>
        <p:txBody>
          <a:bodyPr wrap="square" rtlCol="0">
            <a:spAutoFit/>
          </a:bodyPr>
          <a:lstStyle/>
          <a:p>
            <a:r>
              <a:rPr lang="en-MY" sz="6600" b="1" dirty="0" smtClean="0"/>
              <a:t>BS-SEQ</a:t>
            </a:r>
            <a:endParaRPr lang="en-MY" sz="6600" b="1" dirty="0"/>
          </a:p>
        </p:txBody>
      </p:sp>
      <p:sp>
        <p:nvSpPr>
          <p:cNvPr id="10" name="TextBox 9"/>
          <p:cNvSpPr txBox="1"/>
          <p:nvPr/>
        </p:nvSpPr>
        <p:spPr>
          <a:xfrm>
            <a:off x="7427344" y="2464187"/>
            <a:ext cx="4942936" cy="1107996"/>
          </a:xfrm>
          <a:prstGeom prst="rect">
            <a:avLst/>
          </a:prstGeom>
          <a:noFill/>
        </p:spPr>
        <p:txBody>
          <a:bodyPr wrap="square" rtlCol="0">
            <a:spAutoFit/>
          </a:bodyPr>
          <a:lstStyle/>
          <a:p>
            <a:r>
              <a:rPr lang="en-MY" sz="6600" b="1" dirty="0" smtClean="0"/>
              <a:t>CHIP-SEQ</a:t>
            </a:r>
            <a:endParaRPr lang="en-MY" sz="6600" b="1" dirty="0"/>
          </a:p>
        </p:txBody>
      </p:sp>
      <p:sp>
        <p:nvSpPr>
          <p:cNvPr id="11" name="TextBox 10"/>
          <p:cNvSpPr txBox="1"/>
          <p:nvPr/>
        </p:nvSpPr>
        <p:spPr>
          <a:xfrm>
            <a:off x="7896034" y="5704838"/>
            <a:ext cx="3457766" cy="646331"/>
          </a:xfrm>
          <a:prstGeom prst="rect">
            <a:avLst/>
          </a:prstGeom>
          <a:noFill/>
        </p:spPr>
        <p:txBody>
          <a:bodyPr wrap="square" rtlCol="0">
            <a:spAutoFit/>
          </a:bodyPr>
          <a:lstStyle/>
          <a:p>
            <a:r>
              <a:rPr lang="en-MY" sz="3600" b="1" dirty="0" smtClean="0"/>
              <a:t>MEDIP-SEQ</a:t>
            </a:r>
            <a:endParaRPr lang="en-MY" sz="3600" b="1" dirty="0"/>
          </a:p>
        </p:txBody>
      </p:sp>
      <p:sp>
        <p:nvSpPr>
          <p:cNvPr id="12" name="TextBox 11"/>
          <p:cNvSpPr txBox="1"/>
          <p:nvPr/>
        </p:nvSpPr>
        <p:spPr>
          <a:xfrm>
            <a:off x="373814" y="5989510"/>
            <a:ext cx="4290206" cy="523220"/>
          </a:xfrm>
          <a:prstGeom prst="rect">
            <a:avLst/>
          </a:prstGeom>
          <a:noFill/>
        </p:spPr>
        <p:txBody>
          <a:bodyPr wrap="square" rtlCol="0">
            <a:spAutoFit/>
          </a:bodyPr>
          <a:lstStyle/>
          <a:p>
            <a:r>
              <a:rPr lang="en-MY" sz="2800" b="1" dirty="0" smtClean="0"/>
              <a:t>GRO-SEQ</a:t>
            </a:r>
            <a:endParaRPr lang="en-MY" sz="2800" b="1" dirty="0"/>
          </a:p>
        </p:txBody>
      </p:sp>
      <p:sp>
        <p:nvSpPr>
          <p:cNvPr id="13" name="TextBox 12"/>
          <p:cNvSpPr txBox="1"/>
          <p:nvPr/>
        </p:nvSpPr>
        <p:spPr>
          <a:xfrm>
            <a:off x="805134" y="1124220"/>
            <a:ext cx="4290206" cy="646331"/>
          </a:xfrm>
          <a:prstGeom prst="rect">
            <a:avLst/>
          </a:prstGeom>
          <a:noFill/>
        </p:spPr>
        <p:txBody>
          <a:bodyPr wrap="square" rtlCol="0">
            <a:spAutoFit/>
          </a:bodyPr>
          <a:lstStyle/>
          <a:p>
            <a:r>
              <a:rPr lang="en-MY" sz="3600" b="1" dirty="0" smtClean="0"/>
              <a:t>RRBS-SEQ</a:t>
            </a:r>
            <a:endParaRPr lang="en-MY" sz="3600" b="1" dirty="0"/>
          </a:p>
        </p:txBody>
      </p:sp>
      <p:sp>
        <p:nvSpPr>
          <p:cNvPr id="14" name="TextBox 13"/>
          <p:cNvSpPr txBox="1"/>
          <p:nvPr/>
        </p:nvSpPr>
        <p:spPr>
          <a:xfrm>
            <a:off x="7490592" y="1866094"/>
            <a:ext cx="4290206" cy="523220"/>
          </a:xfrm>
          <a:prstGeom prst="rect">
            <a:avLst/>
          </a:prstGeom>
          <a:noFill/>
        </p:spPr>
        <p:txBody>
          <a:bodyPr wrap="square" rtlCol="0">
            <a:spAutoFit/>
          </a:bodyPr>
          <a:lstStyle/>
          <a:p>
            <a:r>
              <a:rPr lang="en-MY" sz="2800" b="1" dirty="0" smtClean="0"/>
              <a:t>MAINE-SEQ</a:t>
            </a:r>
            <a:endParaRPr lang="en-MY" sz="2800" b="1" dirty="0"/>
          </a:p>
        </p:txBody>
      </p:sp>
      <p:sp>
        <p:nvSpPr>
          <p:cNvPr id="15" name="TextBox 14"/>
          <p:cNvSpPr txBox="1"/>
          <p:nvPr/>
        </p:nvSpPr>
        <p:spPr>
          <a:xfrm>
            <a:off x="8750044" y="4574781"/>
            <a:ext cx="2756149" cy="923330"/>
          </a:xfrm>
          <a:prstGeom prst="rect">
            <a:avLst/>
          </a:prstGeom>
          <a:noFill/>
        </p:spPr>
        <p:txBody>
          <a:bodyPr wrap="square" rtlCol="0">
            <a:spAutoFit/>
          </a:bodyPr>
          <a:lstStyle/>
          <a:p>
            <a:r>
              <a:rPr lang="en-MY" sz="5400" b="1" dirty="0" smtClean="0"/>
              <a:t>RIP-SEQ</a:t>
            </a:r>
            <a:endParaRPr lang="en-MY" sz="5400" b="1" dirty="0"/>
          </a:p>
        </p:txBody>
      </p:sp>
    </p:spTree>
    <p:extLst>
      <p:ext uri="{BB962C8B-B14F-4D97-AF65-F5344CB8AC3E}">
        <p14:creationId xmlns:p14="http://schemas.microsoft.com/office/powerpoint/2010/main" val="9508921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1+#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1+#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2"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1+#ppt_w/2"/>
                                          </p:val>
                                        </p:tav>
                                        <p:tav tm="100000">
                                          <p:val>
                                            <p:strVal val="#ppt_x"/>
                                          </p:val>
                                        </p:tav>
                                      </p:tavLst>
                                    </p:anim>
                                    <p:anim calcmode="lin" valueType="num">
                                      <p:cBhvr additive="base">
                                        <p:cTn id="38" dur="500" fill="hold"/>
                                        <p:tgtEl>
                                          <p:spTgt spid="13"/>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2"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1+#ppt_w/2"/>
                                          </p:val>
                                        </p:tav>
                                        <p:tav tm="100000">
                                          <p:val>
                                            <p:strVal val="#ppt_x"/>
                                          </p:val>
                                        </p:tav>
                                      </p:tavLst>
                                    </p:anim>
                                    <p:anim calcmode="lin" valueType="num">
                                      <p:cBhvr additive="base">
                                        <p:cTn id="43" dur="500" fill="hold"/>
                                        <p:tgtEl>
                                          <p:spTgt spid="9"/>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2"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1+#ppt_w/2"/>
                                          </p:val>
                                        </p:tav>
                                        <p:tav tm="100000">
                                          <p:val>
                                            <p:strVal val="#ppt_x"/>
                                          </p:val>
                                        </p:tav>
                                      </p:tavLst>
                                    </p:anim>
                                    <p:anim calcmode="lin" valueType="num">
                                      <p:cBhvr additive="base">
                                        <p:cTn id="48" dur="500" fill="hold"/>
                                        <p:tgtEl>
                                          <p:spTgt spid="14"/>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2"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500" fill="hold"/>
                                        <p:tgtEl>
                                          <p:spTgt spid="11"/>
                                        </p:tgtEl>
                                        <p:attrNameLst>
                                          <p:attrName>ppt_x</p:attrName>
                                        </p:attrNameLst>
                                      </p:cBhvr>
                                      <p:tavLst>
                                        <p:tav tm="0">
                                          <p:val>
                                            <p:strVal val="1+#ppt_w/2"/>
                                          </p:val>
                                        </p:tav>
                                        <p:tav tm="100000">
                                          <p:val>
                                            <p:strVal val="#ppt_x"/>
                                          </p:val>
                                        </p:tav>
                                      </p:tavLst>
                                    </p:anim>
                                    <p:anim calcmode="lin" valueType="num">
                                      <p:cBhvr additive="base">
                                        <p:cTn id="53" dur="500" fill="hold"/>
                                        <p:tgtEl>
                                          <p:spTgt spid="11"/>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2"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additive="base">
                                        <p:cTn id="57" dur="500" fill="hold"/>
                                        <p:tgtEl>
                                          <p:spTgt spid="5"/>
                                        </p:tgtEl>
                                        <p:attrNameLst>
                                          <p:attrName>ppt_x</p:attrName>
                                        </p:attrNameLst>
                                      </p:cBhvr>
                                      <p:tavLst>
                                        <p:tav tm="0">
                                          <p:val>
                                            <p:strVal val="1+#ppt_w/2"/>
                                          </p:val>
                                        </p:tav>
                                        <p:tav tm="100000">
                                          <p:val>
                                            <p:strVal val="#ppt_x"/>
                                          </p:val>
                                        </p:tav>
                                      </p:tavLst>
                                    </p:anim>
                                    <p:anim calcmode="lin" valueType="num">
                                      <p:cBhvr additive="base">
                                        <p:cTn id="58" dur="500" fill="hold"/>
                                        <p:tgtEl>
                                          <p:spTgt spid="5"/>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2"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additive="base">
                                        <p:cTn id="62" dur="500" fill="hold"/>
                                        <p:tgtEl>
                                          <p:spTgt spid="10"/>
                                        </p:tgtEl>
                                        <p:attrNameLst>
                                          <p:attrName>ppt_x</p:attrName>
                                        </p:attrNameLst>
                                      </p:cBhvr>
                                      <p:tavLst>
                                        <p:tav tm="0">
                                          <p:val>
                                            <p:strVal val="1+#ppt_w/2"/>
                                          </p:val>
                                        </p:tav>
                                        <p:tav tm="100000">
                                          <p:val>
                                            <p:strVal val="#ppt_x"/>
                                          </p:val>
                                        </p:tav>
                                      </p:tavLst>
                                    </p:anim>
                                    <p:anim calcmode="lin" valueType="num">
                                      <p:cBhvr additive="base">
                                        <p:cTn id="6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MY" smtClean="0"/>
              <a:t>How is NGS changing the field?</a:t>
            </a:r>
            <a:endParaRPr lang="en-MY" dirty="0"/>
          </a:p>
        </p:txBody>
      </p:sp>
      <p:sp>
        <p:nvSpPr>
          <p:cNvPr id="3" name="Content Placeholder 2"/>
          <p:cNvSpPr txBox="1">
            <a:spLocks/>
          </p:cNvSpPr>
          <p:nvPr/>
        </p:nvSpPr>
        <p:spPr>
          <a:xfrm>
            <a:off x="838200" y="1249680"/>
            <a:ext cx="10515600" cy="56083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i="1"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052" y="1479427"/>
            <a:ext cx="2728990" cy="99039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1236" y="3940094"/>
            <a:ext cx="2650601" cy="205834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5028" y="1690688"/>
            <a:ext cx="3321943" cy="224940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462" y="2973999"/>
            <a:ext cx="2253216" cy="3379824"/>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03199" y="1479427"/>
            <a:ext cx="2286676" cy="1712866"/>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8761" y="4298467"/>
            <a:ext cx="2731490" cy="2201159"/>
          </a:xfrm>
          <a:prstGeom prst="rect">
            <a:avLst/>
          </a:prstGeom>
        </p:spPr>
      </p:pic>
    </p:spTree>
    <p:extLst>
      <p:ext uri="{BB962C8B-B14F-4D97-AF65-F5344CB8AC3E}">
        <p14:creationId xmlns:p14="http://schemas.microsoft.com/office/powerpoint/2010/main" val="727212206"/>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MY" smtClean="0"/>
              <a:t>How is NGS changing the field?</a:t>
            </a:r>
            <a:endParaRPr lang="en-MY" dirty="0"/>
          </a:p>
        </p:txBody>
      </p:sp>
      <p:sp>
        <p:nvSpPr>
          <p:cNvPr id="3" name="Content Placeholder 2"/>
          <p:cNvSpPr txBox="1">
            <a:spLocks/>
          </p:cNvSpPr>
          <p:nvPr/>
        </p:nvSpPr>
        <p:spPr>
          <a:xfrm>
            <a:off x="838200" y="1249680"/>
            <a:ext cx="10515600" cy="56083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i="1" dirty="0" smtClean="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659" y="1599082"/>
            <a:ext cx="3360303" cy="234101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7560" y="2225685"/>
            <a:ext cx="4761704" cy="2380852"/>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3644" y="4131472"/>
            <a:ext cx="2532331" cy="2535148"/>
          </a:xfrm>
          <a:prstGeom prst="rect">
            <a:avLst/>
          </a:prstGeom>
        </p:spPr>
      </p:pic>
    </p:spTree>
    <p:extLst>
      <p:ext uri="{BB962C8B-B14F-4D97-AF65-F5344CB8AC3E}">
        <p14:creationId xmlns:p14="http://schemas.microsoft.com/office/powerpoint/2010/main" val="3263324905"/>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MY" smtClean="0"/>
              <a:t>How is NGS changing the field?</a:t>
            </a:r>
            <a:endParaRPr lang="en-MY" dirty="0"/>
          </a:p>
        </p:txBody>
      </p:sp>
      <p:sp>
        <p:nvSpPr>
          <p:cNvPr id="3" name="Content Placeholder 2"/>
          <p:cNvSpPr txBox="1">
            <a:spLocks/>
          </p:cNvSpPr>
          <p:nvPr/>
        </p:nvSpPr>
        <p:spPr>
          <a:xfrm>
            <a:off x="838200" y="1249680"/>
            <a:ext cx="10515600" cy="56083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i="1" dirty="0" smtClean="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2037" y="3934726"/>
            <a:ext cx="3611728" cy="2233252"/>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0026" y="1421241"/>
            <a:ext cx="3355460" cy="2097163"/>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658" y="1005307"/>
            <a:ext cx="3630483" cy="2244849"/>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9204" y="3607457"/>
            <a:ext cx="3096951" cy="3096951"/>
          </a:xfrm>
          <a:prstGeom prst="rect">
            <a:avLst/>
          </a:prstGeom>
        </p:spPr>
      </p:pic>
    </p:spTree>
    <p:extLst>
      <p:ext uri="{BB962C8B-B14F-4D97-AF65-F5344CB8AC3E}">
        <p14:creationId xmlns:p14="http://schemas.microsoft.com/office/powerpoint/2010/main" val="1551654209"/>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MY" smtClean="0"/>
              <a:t>How is NGS changing the field?</a:t>
            </a:r>
            <a:endParaRPr lang="en-MY" dirty="0"/>
          </a:p>
        </p:txBody>
      </p:sp>
      <p:sp>
        <p:nvSpPr>
          <p:cNvPr id="3" name="Content Placeholder 2"/>
          <p:cNvSpPr txBox="1">
            <a:spLocks/>
          </p:cNvSpPr>
          <p:nvPr/>
        </p:nvSpPr>
        <p:spPr>
          <a:xfrm>
            <a:off x="838200" y="1249680"/>
            <a:ext cx="10515600" cy="56083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i="1" dirty="0" smtClean="0"/>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015" y="2923446"/>
            <a:ext cx="4038852" cy="2642563"/>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2820" y="1061409"/>
            <a:ext cx="2624697" cy="1969516"/>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3881" y="4157318"/>
            <a:ext cx="4629907" cy="2615626"/>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56971" y="1146189"/>
            <a:ext cx="2824344" cy="2822858"/>
          </a:xfrm>
          <a:prstGeom prst="rect">
            <a:avLst/>
          </a:prstGeom>
        </p:spPr>
      </p:pic>
    </p:spTree>
    <p:extLst>
      <p:ext uri="{BB962C8B-B14F-4D97-AF65-F5344CB8AC3E}">
        <p14:creationId xmlns:p14="http://schemas.microsoft.com/office/powerpoint/2010/main" val="2070508126"/>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MY" smtClean="0"/>
              <a:t>How is NGS changing the field?</a:t>
            </a:r>
            <a:endParaRPr lang="en-MY" dirty="0"/>
          </a:p>
        </p:txBody>
      </p:sp>
      <p:sp>
        <p:nvSpPr>
          <p:cNvPr id="3" name="Content Placeholder 2"/>
          <p:cNvSpPr txBox="1">
            <a:spLocks/>
          </p:cNvSpPr>
          <p:nvPr/>
        </p:nvSpPr>
        <p:spPr>
          <a:xfrm>
            <a:off x="838200" y="1249680"/>
            <a:ext cx="10515600" cy="56083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i="1" dirty="0" smtClean="0"/>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26599"/>
            <a:ext cx="3783970" cy="4927044"/>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0917" y="2248618"/>
            <a:ext cx="4326272" cy="3244704"/>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3764" y="1426599"/>
            <a:ext cx="4168373" cy="4376791"/>
          </a:xfrm>
          <a:prstGeom prst="rect">
            <a:avLst/>
          </a:prstGeom>
        </p:spPr>
      </p:pic>
    </p:spTree>
    <p:extLst>
      <p:ext uri="{BB962C8B-B14F-4D97-AF65-F5344CB8AC3E}">
        <p14:creationId xmlns:p14="http://schemas.microsoft.com/office/powerpoint/2010/main" val="1218805533"/>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MY" smtClean="0"/>
              <a:t>How is NGS changing the field?</a:t>
            </a:r>
            <a:endParaRPr lang="en-MY" dirty="0"/>
          </a:p>
        </p:txBody>
      </p:sp>
      <p:sp>
        <p:nvSpPr>
          <p:cNvPr id="3" name="Content Placeholder 2"/>
          <p:cNvSpPr txBox="1">
            <a:spLocks/>
          </p:cNvSpPr>
          <p:nvPr/>
        </p:nvSpPr>
        <p:spPr>
          <a:xfrm>
            <a:off x="838200" y="1249680"/>
            <a:ext cx="10515600" cy="56083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i="1" dirty="0" smtClean="0"/>
          </a:p>
        </p:txBody>
      </p:sp>
      <p:pic>
        <p:nvPicPr>
          <p:cNvPr id="5" name="Picture 4"/>
          <p:cNvPicPr>
            <a:picLocks noChangeAspect="1"/>
          </p:cNvPicPr>
          <p:nvPr/>
        </p:nvPicPr>
        <p:blipFill rotWithShape="1">
          <a:blip r:embed="rId3"/>
          <a:srcRect t="11037" b="12762"/>
          <a:stretch/>
        </p:blipFill>
        <p:spPr>
          <a:xfrm>
            <a:off x="217712" y="1110342"/>
            <a:ext cx="11974288" cy="5132587"/>
          </a:xfrm>
          <a:prstGeom prst="rect">
            <a:avLst/>
          </a:prstGeom>
        </p:spPr>
      </p:pic>
      <p:sp>
        <p:nvSpPr>
          <p:cNvPr id="6" name="TextBox 5"/>
          <p:cNvSpPr txBox="1"/>
          <p:nvPr/>
        </p:nvSpPr>
        <p:spPr>
          <a:xfrm>
            <a:off x="2074645" y="6242929"/>
            <a:ext cx="8260422" cy="461665"/>
          </a:xfrm>
          <a:prstGeom prst="rect">
            <a:avLst/>
          </a:prstGeom>
          <a:noFill/>
        </p:spPr>
        <p:txBody>
          <a:bodyPr wrap="square" rtlCol="0">
            <a:spAutoFit/>
          </a:bodyPr>
          <a:lstStyle/>
          <a:p>
            <a:r>
              <a:rPr lang="en-MY" sz="2400" b="1" dirty="0" smtClean="0"/>
              <a:t>Comparative Genomics-Answers Biological Questions   </a:t>
            </a:r>
            <a:endParaRPr lang="en-MY" sz="2400" b="1" dirty="0"/>
          </a:p>
        </p:txBody>
      </p:sp>
    </p:spTree>
    <p:extLst>
      <p:ext uri="{BB962C8B-B14F-4D97-AF65-F5344CB8AC3E}">
        <p14:creationId xmlns:p14="http://schemas.microsoft.com/office/powerpoint/2010/main" val="3419503392"/>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7451" y="0"/>
            <a:ext cx="8626415" cy="6858000"/>
          </a:xfrm>
          <a:prstGeom prst="rect">
            <a:avLst/>
          </a:prstGeom>
        </p:spPr>
      </p:pic>
    </p:spTree>
    <p:extLst>
      <p:ext uri="{BB962C8B-B14F-4D97-AF65-F5344CB8AC3E}">
        <p14:creationId xmlns:p14="http://schemas.microsoft.com/office/powerpoint/2010/main" val="3648781260"/>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MY" smtClean="0"/>
              <a:t>How is NGS changing the field?</a:t>
            </a:r>
            <a:endParaRPr lang="en-MY" dirty="0"/>
          </a:p>
        </p:txBody>
      </p:sp>
      <p:sp>
        <p:nvSpPr>
          <p:cNvPr id="3" name="Content Placeholder 2"/>
          <p:cNvSpPr txBox="1">
            <a:spLocks/>
          </p:cNvSpPr>
          <p:nvPr/>
        </p:nvSpPr>
        <p:spPr>
          <a:xfrm>
            <a:off x="838200" y="1249680"/>
            <a:ext cx="10515600" cy="56083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i="1"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61" y="1479482"/>
            <a:ext cx="12021352" cy="4634231"/>
          </a:xfrm>
          <a:prstGeom prst="rect">
            <a:avLst/>
          </a:prstGeom>
        </p:spPr>
      </p:pic>
      <p:sp>
        <p:nvSpPr>
          <p:cNvPr id="5" name="TextBox 4"/>
          <p:cNvSpPr txBox="1"/>
          <p:nvPr/>
        </p:nvSpPr>
        <p:spPr>
          <a:xfrm>
            <a:off x="2714205" y="6255024"/>
            <a:ext cx="6750463" cy="461665"/>
          </a:xfrm>
          <a:prstGeom prst="rect">
            <a:avLst/>
          </a:prstGeom>
          <a:noFill/>
        </p:spPr>
        <p:txBody>
          <a:bodyPr wrap="square" rtlCol="0">
            <a:spAutoFit/>
          </a:bodyPr>
          <a:lstStyle/>
          <a:p>
            <a:r>
              <a:rPr lang="en-MY" sz="2400" b="1" dirty="0" smtClean="0"/>
              <a:t>Comparative Genomics-Builds Better Trees   </a:t>
            </a:r>
            <a:endParaRPr lang="en-MY" sz="2400" b="1" dirty="0"/>
          </a:p>
        </p:txBody>
      </p:sp>
    </p:spTree>
    <p:extLst>
      <p:ext uri="{BB962C8B-B14F-4D97-AF65-F5344CB8AC3E}">
        <p14:creationId xmlns:p14="http://schemas.microsoft.com/office/powerpoint/2010/main" val="2910478986"/>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MY" smtClean="0"/>
              <a:t>How is NGS changing the field?</a:t>
            </a:r>
            <a:endParaRPr lang="en-MY" dirty="0"/>
          </a:p>
        </p:txBody>
      </p:sp>
      <p:sp>
        <p:nvSpPr>
          <p:cNvPr id="3" name="Content Placeholder 2"/>
          <p:cNvSpPr txBox="1">
            <a:spLocks/>
          </p:cNvSpPr>
          <p:nvPr/>
        </p:nvSpPr>
        <p:spPr>
          <a:xfrm>
            <a:off x="838200" y="1249680"/>
            <a:ext cx="10515600" cy="56083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i="1"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0186" y="1030649"/>
            <a:ext cx="6822040" cy="5109333"/>
          </a:xfrm>
          <a:prstGeom prst="rect">
            <a:avLst/>
          </a:prstGeom>
        </p:spPr>
      </p:pic>
      <p:sp>
        <p:nvSpPr>
          <p:cNvPr id="5" name="TextBox 4"/>
          <p:cNvSpPr txBox="1"/>
          <p:nvPr/>
        </p:nvSpPr>
        <p:spPr>
          <a:xfrm>
            <a:off x="4823547" y="6268158"/>
            <a:ext cx="2435317" cy="461665"/>
          </a:xfrm>
          <a:prstGeom prst="rect">
            <a:avLst/>
          </a:prstGeom>
          <a:noFill/>
        </p:spPr>
        <p:txBody>
          <a:bodyPr wrap="square" rtlCol="0">
            <a:spAutoFit/>
          </a:bodyPr>
          <a:lstStyle/>
          <a:p>
            <a:r>
              <a:rPr lang="en-MY" sz="2400" b="1" dirty="0" smtClean="0"/>
              <a:t>Metagenomics   </a:t>
            </a:r>
            <a:endParaRPr lang="en-MY" sz="2400" b="1" dirty="0"/>
          </a:p>
        </p:txBody>
      </p:sp>
    </p:spTree>
    <p:extLst>
      <p:ext uri="{BB962C8B-B14F-4D97-AF65-F5344CB8AC3E}">
        <p14:creationId xmlns:p14="http://schemas.microsoft.com/office/powerpoint/2010/main" val="1030712225"/>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MY" smtClean="0"/>
              <a:t>How is NGS changing the field?</a:t>
            </a:r>
            <a:endParaRPr lang="en-MY" dirty="0"/>
          </a:p>
        </p:txBody>
      </p:sp>
      <p:sp>
        <p:nvSpPr>
          <p:cNvPr id="3" name="Content Placeholder 2"/>
          <p:cNvSpPr txBox="1">
            <a:spLocks/>
          </p:cNvSpPr>
          <p:nvPr/>
        </p:nvSpPr>
        <p:spPr>
          <a:xfrm>
            <a:off x="838200" y="1249680"/>
            <a:ext cx="10515600" cy="56083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i="1"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218" y="1279086"/>
            <a:ext cx="6585918" cy="5029246"/>
          </a:xfrm>
          <a:prstGeom prst="rect">
            <a:avLst/>
          </a:prstGeom>
        </p:spPr>
      </p:pic>
      <p:sp>
        <p:nvSpPr>
          <p:cNvPr id="6" name="TextBox 5"/>
          <p:cNvSpPr txBox="1"/>
          <p:nvPr/>
        </p:nvSpPr>
        <p:spPr>
          <a:xfrm>
            <a:off x="3051520" y="6308332"/>
            <a:ext cx="6473480" cy="461665"/>
          </a:xfrm>
          <a:prstGeom prst="rect">
            <a:avLst/>
          </a:prstGeom>
          <a:noFill/>
        </p:spPr>
        <p:txBody>
          <a:bodyPr wrap="square" rtlCol="0">
            <a:spAutoFit/>
          </a:bodyPr>
          <a:lstStyle/>
          <a:p>
            <a:r>
              <a:rPr lang="en-MY" sz="2400" b="1" dirty="0" smtClean="0"/>
              <a:t>Diagnostics-Genome or </a:t>
            </a:r>
            <a:r>
              <a:rPr lang="en-MY" sz="2400" b="1" dirty="0" err="1" smtClean="0"/>
              <a:t>Exom</a:t>
            </a:r>
            <a:r>
              <a:rPr lang="en-MY" sz="2400" b="1" dirty="0" smtClean="0"/>
              <a:t> Sequencing</a:t>
            </a:r>
            <a:endParaRPr lang="en-MY" sz="2400" b="1" dirty="0"/>
          </a:p>
        </p:txBody>
      </p:sp>
    </p:spTree>
    <p:extLst>
      <p:ext uri="{BB962C8B-B14F-4D97-AF65-F5344CB8AC3E}">
        <p14:creationId xmlns:p14="http://schemas.microsoft.com/office/powerpoint/2010/main" val="2131508618"/>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MY" smtClean="0"/>
              <a:t>How is NGS changing the field?</a:t>
            </a:r>
            <a:endParaRPr lang="en-MY" dirty="0"/>
          </a:p>
        </p:txBody>
      </p:sp>
      <p:sp>
        <p:nvSpPr>
          <p:cNvPr id="3" name="Content Placeholder 2"/>
          <p:cNvSpPr txBox="1">
            <a:spLocks/>
          </p:cNvSpPr>
          <p:nvPr/>
        </p:nvSpPr>
        <p:spPr>
          <a:xfrm>
            <a:off x="838200" y="1249680"/>
            <a:ext cx="10515600" cy="56083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i="1"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7165" y="1076729"/>
            <a:ext cx="7211903" cy="5272702"/>
          </a:xfrm>
          <a:prstGeom prst="rect">
            <a:avLst/>
          </a:prstGeom>
        </p:spPr>
      </p:pic>
      <p:sp>
        <p:nvSpPr>
          <p:cNvPr id="5" name="TextBox 4"/>
          <p:cNvSpPr txBox="1"/>
          <p:nvPr/>
        </p:nvSpPr>
        <p:spPr>
          <a:xfrm>
            <a:off x="4330849" y="6349431"/>
            <a:ext cx="4140390" cy="461665"/>
          </a:xfrm>
          <a:prstGeom prst="rect">
            <a:avLst/>
          </a:prstGeom>
          <a:noFill/>
        </p:spPr>
        <p:txBody>
          <a:bodyPr wrap="square" rtlCol="0">
            <a:spAutoFit/>
          </a:bodyPr>
          <a:lstStyle/>
          <a:p>
            <a:r>
              <a:rPr lang="en-MY" sz="2400" b="1" dirty="0" smtClean="0"/>
              <a:t>Diagnostics-Prenatal Care </a:t>
            </a:r>
            <a:endParaRPr lang="en-MY" sz="2400" b="1" dirty="0"/>
          </a:p>
        </p:txBody>
      </p:sp>
    </p:spTree>
    <p:extLst>
      <p:ext uri="{BB962C8B-B14F-4D97-AF65-F5344CB8AC3E}">
        <p14:creationId xmlns:p14="http://schemas.microsoft.com/office/powerpoint/2010/main" val="4081966665"/>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MY" smtClean="0"/>
              <a:t>How is NGS changing the field?</a:t>
            </a:r>
            <a:endParaRPr lang="en-MY" dirty="0"/>
          </a:p>
        </p:txBody>
      </p:sp>
      <p:sp>
        <p:nvSpPr>
          <p:cNvPr id="3" name="Content Placeholder 2"/>
          <p:cNvSpPr txBox="1">
            <a:spLocks/>
          </p:cNvSpPr>
          <p:nvPr/>
        </p:nvSpPr>
        <p:spPr>
          <a:xfrm>
            <a:off x="838200" y="1249680"/>
            <a:ext cx="10515600" cy="56083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i="1"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9032" y="1119885"/>
            <a:ext cx="7446354" cy="4969461"/>
          </a:xfrm>
          <a:prstGeom prst="rect">
            <a:avLst/>
          </a:prstGeom>
        </p:spPr>
      </p:pic>
      <p:sp>
        <p:nvSpPr>
          <p:cNvPr id="5" name="TextBox 4"/>
          <p:cNvSpPr txBox="1"/>
          <p:nvPr/>
        </p:nvSpPr>
        <p:spPr>
          <a:xfrm>
            <a:off x="2499032" y="6242840"/>
            <a:ext cx="7446354" cy="461665"/>
          </a:xfrm>
          <a:prstGeom prst="rect">
            <a:avLst/>
          </a:prstGeom>
          <a:noFill/>
        </p:spPr>
        <p:txBody>
          <a:bodyPr wrap="square" rtlCol="0">
            <a:spAutoFit/>
          </a:bodyPr>
          <a:lstStyle/>
          <a:p>
            <a:r>
              <a:rPr lang="en-MY" sz="2400" b="1" dirty="0" smtClean="0"/>
              <a:t>Diagnostics-Epidemic/Pandemic Study &amp; Control </a:t>
            </a:r>
            <a:endParaRPr lang="en-MY" sz="2400" b="1" dirty="0"/>
          </a:p>
        </p:txBody>
      </p:sp>
    </p:spTree>
    <p:extLst>
      <p:ext uri="{BB962C8B-B14F-4D97-AF65-F5344CB8AC3E}">
        <p14:creationId xmlns:p14="http://schemas.microsoft.com/office/powerpoint/2010/main" val="854461332"/>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MY" smtClean="0"/>
              <a:t>How is NGS changing the field?</a:t>
            </a:r>
            <a:endParaRPr lang="en-MY" dirty="0"/>
          </a:p>
        </p:txBody>
      </p:sp>
      <p:sp>
        <p:nvSpPr>
          <p:cNvPr id="3" name="Content Placeholder 2"/>
          <p:cNvSpPr txBox="1">
            <a:spLocks/>
          </p:cNvSpPr>
          <p:nvPr/>
        </p:nvSpPr>
        <p:spPr>
          <a:xfrm>
            <a:off x="838200" y="1249680"/>
            <a:ext cx="10515600" cy="56083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i="1"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9137" y="1249680"/>
            <a:ext cx="9135438" cy="5188929"/>
          </a:xfrm>
          <a:prstGeom prst="rect">
            <a:avLst/>
          </a:prstGeom>
        </p:spPr>
      </p:pic>
      <p:sp>
        <p:nvSpPr>
          <p:cNvPr id="6" name="TextBox 5"/>
          <p:cNvSpPr txBox="1"/>
          <p:nvPr/>
        </p:nvSpPr>
        <p:spPr>
          <a:xfrm>
            <a:off x="4323755" y="6298058"/>
            <a:ext cx="3544489" cy="461665"/>
          </a:xfrm>
          <a:prstGeom prst="rect">
            <a:avLst/>
          </a:prstGeom>
          <a:noFill/>
        </p:spPr>
        <p:txBody>
          <a:bodyPr wrap="square" rtlCol="0">
            <a:spAutoFit/>
          </a:bodyPr>
          <a:lstStyle/>
          <a:p>
            <a:r>
              <a:rPr lang="en-MY" sz="2400" b="1" dirty="0" smtClean="0"/>
              <a:t>Personalized Medicine</a:t>
            </a:r>
            <a:endParaRPr lang="en-MY" sz="2400" b="1" dirty="0"/>
          </a:p>
        </p:txBody>
      </p:sp>
    </p:spTree>
    <p:extLst>
      <p:ext uri="{BB962C8B-B14F-4D97-AF65-F5344CB8AC3E}">
        <p14:creationId xmlns:p14="http://schemas.microsoft.com/office/powerpoint/2010/main" val="2103995159"/>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MY" smtClean="0"/>
              <a:t>How is NGS changing the field?</a:t>
            </a:r>
            <a:endParaRPr lang="en-MY" dirty="0"/>
          </a:p>
        </p:txBody>
      </p:sp>
      <p:sp>
        <p:nvSpPr>
          <p:cNvPr id="3" name="Content Placeholder 2"/>
          <p:cNvSpPr txBox="1">
            <a:spLocks/>
          </p:cNvSpPr>
          <p:nvPr/>
        </p:nvSpPr>
        <p:spPr>
          <a:xfrm>
            <a:off x="838200" y="1249680"/>
            <a:ext cx="10515600" cy="56083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i="1"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9389" y="1069002"/>
            <a:ext cx="3883143" cy="5116041"/>
          </a:xfrm>
          <a:prstGeom prst="rect">
            <a:avLst/>
          </a:prstGeom>
        </p:spPr>
      </p:pic>
      <p:sp>
        <p:nvSpPr>
          <p:cNvPr id="5" name="TextBox 4"/>
          <p:cNvSpPr txBox="1"/>
          <p:nvPr/>
        </p:nvSpPr>
        <p:spPr>
          <a:xfrm>
            <a:off x="4579729" y="6290689"/>
            <a:ext cx="3032542" cy="461665"/>
          </a:xfrm>
          <a:prstGeom prst="rect">
            <a:avLst/>
          </a:prstGeom>
          <a:noFill/>
        </p:spPr>
        <p:txBody>
          <a:bodyPr wrap="square" rtlCol="0">
            <a:spAutoFit/>
          </a:bodyPr>
          <a:lstStyle/>
          <a:p>
            <a:r>
              <a:rPr lang="en-MY" sz="2400" b="1" dirty="0" smtClean="0"/>
              <a:t>Precision Medicine</a:t>
            </a:r>
            <a:endParaRPr lang="en-MY" sz="2400" b="1" dirty="0"/>
          </a:p>
        </p:txBody>
      </p:sp>
    </p:spTree>
    <p:extLst>
      <p:ext uri="{BB962C8B-B14F-4D97-AF65-F5344CB8AC3E}">
        <p14:creationId xmlns:p14="http://schemas.microsoft.com/office/powerpoint/2010/main" val="2211045282"/>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Why does NGS technology require bioinformatics?</a:t>
            </a:r>
            <a:endParaRPr lang="en-MY" dirty="0"/>
          </a:p>
        </p:txBody>
      </p:sp>
      <p:sp>
        <p:nvSpPr>
          <p:cNvPr id="3" name="Content Placeholder 2"/>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 </a:t>
            </a:r>
          </a:p>
          <a:p>
            <a:pPr marL="0" indent="0">
              <a:buNone/>
            </a:pPr>
            <a:endParaRPr lang="en-MY" dirty="0" smtClean="0"/>
          </a:p>
          <a:p>
            <a:pPr lvl="1"/>
            <a:endParaRPr lang="en-MY"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9814" y="1696735"/>
            <a:ext cx="6635425" cy="4476279"/>
          </a:xfrm>
          <a:prstGeom prst="rect">
            <a:avLst/>
          </a:prstGeom>
        </p:spPr>
      </p:pic>
      <p:sp>
        <p:nvSpPr>
          <p:cNvPr id="5" name="TextBox 4"/>
          <p:cNvSpPr txBox="1"/>
          <p:nvPr/>
        </p:nvSpPr>
        <p:spPr>
          <a:xfrm>
            <a:off x="3182822" y="6311900"/>
            <a:ext cx="6129407" cy="461665"/>
          </a:xfrm>
          <a:prstGeom prst="rect">
            <a:avLst/>
          </a:prstGeom>
          <a:noFill/>
        </p:spPr>
        <p:txBody>
          <a:bodyPr wrap="square" rtlCol="0">
            <a:spAutoFit/>
          </a:bodyPr>
          <a:lstStyle/>
          <a:p>
            <a:r>
              <a:rPr lang="en-MY" sz="2400" b="1" dirty="0" smtClean="0"/>
              <a:t>Genome (and Transcriptome) Assembly </a:t>
            </a:r>
            <a:endParaRPr lang="en-MY" sz="2400" b="1" dirty="0"/>
          </a:p>
        </p:txBody>
      </p:sp>
    </p:spTree>
    <p:extLst>
      <p:ext uri="{BB962C8B-B14F-4D97-AF65-F5344CB8AC3E}">
        <p14:creationId xmlns:p14="http://schemas.microsoft.com/office/powerpoint/2010/main" val="1719743152"/>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Why does NGS technology require bioinformatics?</a:t>
            </a:r>
            <a:endParaRPr lang="en-MY" dirty="0"/>
          </a:p>
        </p:txBody>
      </p:sp>
      <p:sp>
        <p:nvSpPr>
          <p:cNvPr id="3" name="Content Placeholder 2"/>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 </a:t>
            </a:r>
          </a:p>
          <a:p>
            <a:pPr marL="0" indent="0">
              <a:buNone/>
            </a:pPr>
            <a:endParaRPr lang="en-MY" dirty="0" smtClean="0"/>
          </a:p>
          <a:p>
            <a:pPr lvl="1"/>
            <a:endParaRPr lang="en-MY" dirty="0"/>
          </a:p>
        </p:txBody>
      </p:sp>
      <p:sp>
        <p:nvSpPr>
          <p:cNvPr id="5" name="TextBox 4"/>
          <p:cNvSpPr txBox="1"/>
          <p:nvPr/>
        </p:nvSpPr>
        <p:spPr>
          <a:xfrm>
            <a:off x="287677" y="1825625"/>
            <a:ext cx="6010382" cy="3293209"/>
          </a:xfrm>
          <a:prstGeom prst="rect">
            <a:avLst/>
          </a:prstGeom>
          <a:noFill/>
        </p:spPr>
        <p:txBody>
          <a:bodyPr wrap="square" rtlCol="0">
            <a:spAutoFit/>
          </a:bodyPr>
          <a:lstStyle/>
          <a:p>
            <a:r>
              <a:rPr lang="en-MY" sz="2400" b="1" dirty="0" smtClean="0"/>
              <a:t>Sample Comparisons </a:t>
            </a:r>
          </a:p>
          <a:p>
            <a:endParaRPr lang="en-MY" sz="2400" dirty="0" smtClean="0"/>
          </a:p>
          <a:p>
            <a:r>
              <a:rPr lang="en-MY" sz="2000" dirty="0" smtClean="0"/>
              <a:t>Differential Expression </a:t>
            </a:r>
          </a:p>
          <a:p>
            <a:endParaRPr lang="en-MY" sz="2000" dirty="0" smtClean="0"/>
          </a:p>
          <a:p>
            <a:r>
              <a:rPr lang="en-MY" sz="2000" dirty="0" smtClean="0"/>
              <a:t>Variant Calling</a:t>
            </a:r>
          </a:p>
          <a:p>
            <a:endParaRPr lang="en-MY" sz="2000" dirty="0" smtClean="0"/>
          </a:p>
          <a:p>
            <a:r>
              <a:rPr lang="en-MY" sz="2000" dirty="0" smtClean="0"/>
              <a:t>Genome Comparisons for Tree Building</a:t>
            </a:r>
          </a:p>
          <a:p>
            <a:endParaRPr lang="en-MY" sz="2000" dirty="0"/>
          </a:p>
          <a:p>
            <a:r>
              <a:rPr lang="en-MY" sz="2000" dirty="0" smtClean="0"/>
              <a:t>Sequence Comparisons for Metagenomics (species identification &amp; discovery) </a:t>
            </a:r>
            <a:endParaRPr lang="en-MY" sz="2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265190"/>
            <a:ext cx="5544620" cy="5370092"/>
          </a:xfrm>
          <a:prstGeom prst="rect">
            <a:avLst/>
          </a:prstGeom>
        </p:spPr>
      </p:pic>
    </p:spTree>
    <p:extLst>
      <p:ext uri="{BB962C8B-B14F-4D97-AF65-F5344CB8AC3E}">
        <p14:creationId xmlns:p14="http://schemas.microsoft.com/office/powerpoint/2010/main" val="3000418126"/>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Why does NGS technology require bioinformatics?</a:t>
            </a:r>
            <a:endParaRPr lang="en-MY" dirty="0"/>
          </a:p>
        </p:txBody>
      </p:sp>
      <p:sp>
        <p:nvSpPr>
          <p:cNvPr id="3" name="Content Placeholder 2"/>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 </a:t>
            </a:r>
          </a:p>
          <a:p>
            <a:pPr marL="0" indent="0">
              <a:buNone/>
            </a:pPr>
            <a:endParaRPr lang="en-MY" dirty="0" smtClean="0"/>
          </a:p>
          <a:p>
            <a:pPr lvl="1"/>
            <a:endParaRPr lang="en-MY" dirty="0"/>
          </a:p>
        </p:txBody>
      </p:sp>
      <p:sp>
        <p:nvSpPr>
          <p:cNvPr id="5" name="TextBox 4"/>
          <p:cNvSpPr txBox="1"/>
          <p:nvPr/>
        </p:nvSpPr>
        <p:spPr>
          <a:xfrm>
            <a:off x="-18835" y="1850258"/>
            <a:ext cx="6450459" cy="2062103"/>
          </a:xfrm>
          <a:prstGeom prst="rect">
            <a:avLst/>
          </a:prstGeom>
          <a:noFill/>
        </p:spPr>
        <p:txBody>
          <a:bodyPr wrap="square" rtlCol="0">
            <a:spAutoFit/>
          </a:bodyPr>
          <a:lstStyle/>
          <a:p>
            <a:r>
              <a:rPr lang="en-MY" sz="2400" b="1" dirty="0" smtClean="0"/>
              <a:t>Tool Development &amp; Pipeline Construction</a:t>
            </a:r>
            <a:endParaRPr lang="en-MY" sz="2400" b="1" dirty="0"/>
          </a:p>
          <a:p>
            <a:endParaRPr lang="en-MY" sz="2400" dirty="0" smtClean="0"/>
          </a:p>
          <a:p>
            <a:r>
              <a:rPr lang="en-MY" sz="2000" dirty="0" smtClean="0"/>
              <a:t>Most data analysis requires more than one tool. Bioinformatics pipelines allow these tools to consecutively attached and automated for multiple samples.  </a:t>
            </a:r>
            <a:endParaRPr lang="en-MY" sz="2000" dirty="0"/>
          </a:p>
        </p:txBody>
      </p:sp>
      <p:pic>
        <p:nvPicPr>
          <p:cNvPr id="6" name="Picture 5" descr="KPipeli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8109" y="1182722"/>
            <a:ext cx="6176766" cy="5474931"/>
          </a:xfrm>
          <a:prstGeom prst="rect">
            <a:avLst/>
          </a:prstGeom>
        </p:spPr>
      </p:pic>
    </p:spTree>
    <p:extLst>
      <p:ext uri="{BB962C8B-B14F-4D97-AF65-F5344CB8AC3E}">
        <p14:creationId xmlns:p14="http://schemas.microsoft.com/office/powerpoint/2010/main" val="2294320423"/>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838200" y="1330960"/>
            <a:ext cx="10515600" cy="48460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MY" dirty="0"/>
          </a:p>
        </p:txBody>
      </p:sp>
      <p:sp>
        <p:nvSpPr>
          <p:cNvPr id="7" name="Rectangle 6"/>
          <p:cNvSpPr/>
          <p:nvPr/>
        </p:nvSpPr>
        <p:spPr>
          <a:xfrm>
            <a:off x="447040" y="1761083"/>
            <a:ext cx="11521440" cy="2492990"/>
          </a:xfrm>
          <a:prstGeom prst="rect">
            <a:avLst/>
          </a:prstGeom>
        </p:spPr>
        <p:txBody>
          <a:bodyPr wrap="square">
            <a:spAutoFit/>
          </a:bodyPr>
          <a:lstStyle/>
          <a:p>
            <a:r>
              <a:rPr lang="en-US" sz="4400" dirty="0"/>
              <a:t>Bioinformatics is the science of collecting, classifying, storing, </a:t>
            </a:r>
            <a:r>
              <a:rPr lang="en-US" sz="4400" dirty="0" smtClean="0"/>
              <a:t>exchanging, </a:t>
            </a:r>
            <a:r>
              <a:rPr lang="en-US" sz="4400" dirty="0"/>
              <a:t>securing, analyzing and visualizing biological data.</a:t>
            </a:r>
          </a:p>
          <a:p>
            <a:endParaRPr lang="en-US" sz="2400" dirty="0"/>
          </a:p>
        </p:txBody>
      </p:sp>
      <p:sp>
        <p:nvSpPr>
          <p:cNvPr id="8" name="Rectangle 7"/>
          <p:cNvSpPr/>
          <p:nvPr/>
        </p:nvSpPr>
        <p:spPr>
          <a:xfrm>
            <a:off x="924560" y="5042763"/>
            <a:ext cx="10485120" cy="830997"/>
          </a:xfrm>
          <a:prstGeom prst="rect">
            <a:avLst/>
          </a:prstGeom>
        </p:spPr>
        <p:txBody>
          <a:bodyPr wrap="square">
            <a:spAutoFit/>
          </a:bodyPr>
          <a:lstStyle/>
          <a:p>
            <a:r>
              <a:rPr lang="en-US" sz="2400" dirty="0" err="1" smtClean="0"/>
              <a:t>Bioinformaticians</a:t>
            </a:r>
            <a:r>
              <a:rPr lang="en-US" sz="2400" dirty="0" smtClean="0"/>
              <a:t> no longer have to limit themselves to just the STUFF.</a:t>
            </a:r>
            <a:endParaRPr lang="en-US" sz="2400" dirty="0"/>
          </a:p>
          <a:p>
            <a:endParaRPr lang="en-US" sz="2400" dirty="0"/>
          </a:p>
        </p:txBody>
      </p:sp>
    </p:spTree>
    <p:extLst>
      <p:ext uri="{BB962C8B-B14F-4D97-AF65-F5344CB8AC3E}">
        <p14:creationId xmlns:p14="http://schemas.microsoft.com/office/powerpoint/2010/main" val="30228224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Why does NGS technology require bioinformatics?</a:t>
            </a:r>
            <a:endParaRPr lang="en-MY" dirty="0"/>
          </a:p>
        </p:txBody>
      </p:sp>
      <p:sp>
        <p:nvSpPr>
          <p:cNvPr id="3" name="Content Placeholder 2"/>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 </a:t>
            </a:r>
          </a:p>
          <a:p>
            <a:pPr marL="0" indent="0">
              <a:buNone/>
            </a:pPr>
            <a:endParaRPr lang="en-MY" dirty="0" smtClean="0"/>
          </a:p>
          <a:p>
            <a:pPr lvl="1"/>
            <a:endParaRPr lang="en-MY" dirty="0"/>
          </a:p>
        </p:txBody>
      </p:sp>
      <p:sp>
        <p:nvSpPr>
          <p:cNvPr id="5" name="TextBox 4"/>
          <p:cNvSpPr txBox="1"/>
          <p:nvPr/>
        </p:nvSpPr>
        <p:spPr>
          <a:xfrm>
            <a:off x="3239099" y="6227534"/>
            <a:ext cx="6534363" cy="461665"/>
          </a:xfrm>
          <a:prstGeom prst="rect">
            <a:avLst/>
          </a:prstGeom>
          <a:noFill/>
        </p:spPr>
        <p:txBody>
          <a:bodyPr wrap="square" rtlCol="0">
            <a:spAutoFit/>
          </a:bodyPr>
          <a:lstStyle/>
          <a:p>
            <a:r>
              <a:rPr lang="en-MY" sz="2400" b="1" dirty="0" smtClean="0"/>
              <a:t>Database Construction &amp; Management </a:t>
            </a:r>
            <a:endParaRPr lang="en-MY" sz="2400"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87" y="1690688"/>
            <a:ext cx="5589951" cy="4248363"/>
          </a:xfrm>
          <a:prstGeom prst="rect">
            <a:avLst/>
          </a:prstGeom>
        </p:spPr>
      </p:pic>
      <p:cxnSp>
        <p:nvCxnSpPr>
          <p:cNvPr id="7" name="Straight Arrow Connector 6"/>
          <p:cNvCxnSpPr/>
          <p:nvPr/>
        </p:nvCxnSpPr>
        <p:spPr>
          <a:xfrm>
            <a:off x="5767232" y="3808598"/>
            <a:ext cx="1334263" cy="627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9025" y="1972092"/>
            <a:ext cx="4649819" cy="3488076"/>
          </a:xfrm>
          <a:prstGeom prst="rect">
            <a:avLst/>
          </a:prstGeom>
        </p:spPr>
      </p:pic>
    </p:spTree>
    <p:extLst>
      <p:ext uri="{BB962C8B-B14F-4D97-AF65-F5344CB8AC3E}">
        <p14:creationId xmlns:p14="http://schemas.microsoft.com/office/powerpoint/2010/main" val="1580766167"/>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Why does NGS technology require bioinformatics?</a:t>
            </a:r>
            <a:endParaRPr lang="en-MY" dirty="0"/>
          </a:p>
        </p:txBody>
      </p:sp>
      <p:sp>
        <p:nvSpPr>
          <p:cNvPr id="3" name="Content Placeholder 2"/>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 </a:t>
            </a:r>
          </a:p>
          <a:p>
            <a:pPr marL="0" indent="0">
              <a:buNone/>
            </a:pPr>
            <a:endParaRPr lang="en-MY" dirty="0" smtClean="0"/>
          </a:p>
          <a:p>
            <a:pPr lvl="1"/>
            <a:endParaRPr lang="en-MY" dirty="0"/>
          </a:p>
        </p:txBody>
      </p:sp>
      <p:sp>
        <p:nvSpPr>
          <p:cNvPr id="9" name="TextBox 8"/>
          <p:cNvSpPr txBox="1"/>
          <p:nvPr/>
        </p:nvSpPr>
        <p:spPr>
          <a:xfrm>
            <a:off x="4612754" y="6252450"/>
            <a:ext cx="2966492" cy="461665"/>
          </a:xfrm>
          <a:prstGeom prst="rect">
            <a:avLst/>
          </a:prstGeom>
          <a:noFill/>
        </p:spPr>
        <p:txBody>
          <a:bodyPr wrap="square" rtlCol="0">
            <a:spAutoFit/>
          </a:bodyPr>
          <a:lstStyle/>
          <a:p>
            <a:r>
              <a:rPr lang="en-MY" sz="2400" b="1" dirty="0" smtClean="0"/>
              <a:t>Data Visualization  </a:t>
            </a:r>
            <a:endParaRPr lang="en-MY" sz="2400" b="1" dirty="0"/>
          </a:p>
        </p:txBody>
      </p:sp>
      <p:pic>
        <p:nvPicPr>
          <p:cNvPr id="5" name="beocat outp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62200" y="1690688"/>
            <a:ext cx="7696200" cy="4329113"/>
          </a:xfrm>
          <a:prstGeom prst="rect">
            <a:avLst/>
          </a:prstGeom>
        </p:spPr>
      </p:pic>
    </p:spTree>
    <p:extLst>
      <p:ext uri="{BB962C8B-B14F-4D97-AF65-F5344CB8AC3E}">
        <p14:creationId xmlns:p14="http://schemas.microsoft.com/office/powerpoint/2010/main" val="10839757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Why does NGS technology require bioinformatics?</a:t>
            </a:r>
            <a:endParaRPr lang="en-MY" dirty="0"/>
          </a:p>
        </p:txBody>
      </p:sp>
      <p:sp>
        <p:nvSpPr>
          <p:cNvPr id="3" name="Content Placeholder 2"/>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 </a:t>
            </a:r>
          </a:p>
          <a:p>
            <a:pPr marL="0" indent="0">
              <a:buNone/>
            </a:pPr>
            <a:endParaRPr lang="en-MY" dirty="0" smtClean="0"/>
          </a:p>
          <a:p>
            <a:pPr lvl="1"/>
            <a:endParaRPr lang="en-MY" dirty="0"/>
          </a:p>
        </p:txBody>
      </p:sp>
      <p:pic>
        <p:nvPicPr>
          <p:cNvPr id="8" name="Picture 7"/>
          <p:cNvPicPr>
            <a:picLocks noChangeAspect="1"/>
          </p:cNvPicPr>
          <p:nvPr/>
        </p:nvPicPr>
        <p:blipFill rotWithShape="1">
          <a:blip r:embed="rId3"/>
          <a:srcRect l="12116" t="11794" r="18719" b="14769"/>
          <a:stretch/>
        </p:blipFill>
        <p:spPr>
          <a:xfrm>
            <a:off x="2371618" y="1648570"/>
            <a:ext cx="7448764" cy="4448710"/>
          </a:xfrm>
          <a:prstGeom prst="rect">
            <a:avLst/>
          </a:prstGeom>
        </p:spPr>
      </p:pic>
      <p:sp>
        <p:nvSpPr>
          <p:cNvPr id="9" name="TextBox 8"/>
          <p:cNvSpPr txBox="1"/>
          <p:nvPr/>
        </p:nvSpPr>
        <p:spPr>
          <a:xfrm>
            <a:off x="4612754" y="6252450"/>
            <a:ext cx="2966492" cy="461665"/>
          </a:xfrm>
          <a:prstGeom prst="rect">
            <a:avLst/>
          </a:prstGeom>
          <a:noFill/>
        </p:spPr>
        <p:txBody>
          <a:bodyPr wrap="square" rtlCol="0">
            <a:spAutoFit/>
          </a:bodyPr>
          <a:lstStyle/>
          <a:p>
            <a:r>
              <a:rPr lang="en-MY" sz="2400" b="1" dirty="0" smtClean="0"/>
              <a:t>Data Visualization  </a:t>
            </a:r>
            <a:endParaRPr lang="en-MY" sz="2400" b="1" dirty="0"/>
          </a:p>
        </p:txBody>
      </p:sp>
      <p:sp>
        <p:nvSpPr>
          <p:cNvPr id="4" name="TextBox 3"/>
          <p:cNvSpPr txBox="1"/>
          <p:nvPr/>
        </p:nvSpPr>
        <p:spPr>
          <a:xfrm>
            <a:off x="5810865" y="4994787"/>
            <a:ext cx="6764594" cy="369332"/>
          </a:xfrm>
          <a:prstGeom prst="rect">
            <a:avLst/>
          </a:prstGeom>
          <a:noFill/>
        </p:spPr>
        <p:txBody>
          <a:bodyPr wrap="square" rtlCol="0">
            <a:spAutoFit/>
          </a:bodyPr>
          <a:lstStyle/>
          <a:p>
            <a:r>
              <a:rPr lang="en-MY" dirty="0">
                <a:hlinkClick r:id="rId4" action="ppaction://hlinkfile"/>
              </a:rPr>
              <a:t>file:///C:/</a:t>
            </a:r>
            <a:r>
              <a:rPr lang="en-MY" dirty="0" smtClean="0">
                <a:hlinkClick r:id="rId4" action="ppaction://hlinkfile"/>
              </a:rPr>
              <a:t>Users/Sherry/Desktop/raw_kraken_krona.html</a:t>
            </a:r>
            <a:r>
              <a:rPr lang="en-MY" dirty="0" smtClean="0"/>
              <a:t> </a:t>
            </a:r>
            <a:endParaRPr lang="en-MY" dirty="0"/>
          </a:p>
        </p:txBody>
      </p:sp>
    </p:spTree>
    <p:extLst>
      <p:ext uri="{BB962C8B-B14F-4D97-AF65-F5344CB8AC3E}">
        <p14:creationId xmlns:p14="http://schemas.microsoft.com/office/powerpoint/2010/main" val="2760319953"/>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MY" dirty="0" smtClean="0"/>
              <a:t>Other areas of bioinformatics </a:t>
            </a:r>
            <a:endParaRPr lang="en-MY" dirty="0"/>
          </a:p>
        </p:txBody>
      </p:sp>
      <p:sp>
        <p:nvSpPr>
          <p:cNvPr id="3" name="Content Placeholder 2"/>
          <p:cNvSpPr txBox="1">
            <a:spLocks/>
          </p:cNvSpPr>
          <p:nvPr/>
        </p:nvSpPr>
        <p:spPr>
          <a:xfrm>
            <a:off x="438411" y="1343417"/>
            <a:ext cx="11523945" cy="49368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MY" b="1" dirty="0" smtClean="0"/>
              <a:t>Bioinformatics as a field did not develop because of NGS technologies. Bioinformatics has been an important subfield of biology since the molecular biology era began but NGS technologies is what is driving the field today because of the creation of BIG DATA.</a:t>
            </a:r>
          </a:p>
          <a:p>
            <a:pPr marL="0" indent="0">
              <a:buNone/>
            </a:pPr>
            <a:endParaRPr lang="en-MY" b="1" dirty="0"/>
          </a:p>
          <a:p>
            <a:pPr marL="0" indent="0">
              <a:buNone/>
            </a:pPr>
            <a:r>
              <a:rPr lang="en-MY" dirty="0" smtClean="0"/>
              <a:t>There are other areas of biology that require bioinformatics that do not rely on NGS technologies.</a:t>
            </a:r>
            <a:endParaRPr lang="en-MY" dirty="0"/>
          </a:p>
        </p:txBody>
      </p:sp>
    </p:spTree>
    <p:extLst>
      <p:ext uri="{BB962C8B-B14F-4D97-AF65-F5344CB8AC3E}">
        <p14:creationId xmlns:p14="http://schemas.microsoft.com/office/powerpoint/2010/main" val="158774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MY" dirty="0" smtClean="0"/>
              <a:t>Why be a </a:t>
            </a:r>
            <a:r>
              <a:rPr lang="en-MY" dirty="0" err="1" smtClean="0"/>
              <a:t>bioinformaticist</a:t>
            </a:r>
            <a:r>
              <a:rPr lang="en-MY" dirty="0" smtClean="0"/>
              <a:t>?</a:t>
            </a:r>
            <a:endParaRPr lang="en-MY" dirty="0"/>
          </a:p>
        </p:txBody>
      </p:sp>
      <p:sp>
        <p:nvSpPr>
          <p:cNvPr id="3" name="Content Placeholder 2"/>
          <p:cNvSpPr txBox="1">
            <a:spLocks/>
          </p:cNvSpPr>
          <p:nvPr/>
        </p:nvSpPr>
        <p:spPr>
          <a:xfrm>
            <a:off x="838200" y="1168400"/>
            <a:ext cx="10515600" cy="5547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7200" dirty="0" smtClean="0">
                <a:solidFill>
                  <a:srgbClr val="00B050"/>
                </a:solidFill>
              </a:rPr>
              <a:t> </a:t>
            </a:r>
            <a:endParaRPr lang="en-US" sz="7200" dirty="0" smtClean="0">
              <a:solidFill>
                <a:srgbClr val="00B050"/>
              </a:solidFill>
            </a:endParaRPr>
          </a:p>
        </p:txBody>
      </p:sp>
    </p:spTree>
    <p:extLst>
      <p:ext uri="{BB962C8B-B14F-4D97-AF65-F5344CB8AC3E}">
        <p14:creationId xmlns:p14="http://schemas.microsoft.com/office/powerpoint/2010/main" val="3824190899"/>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MY" dirty="0" smtClean="0"/>
              <a:t>Why be a </a:t>
            </a:r>
            <a:r>
              <a:rPr lang="en-MY" dirty="0" err="1" smtClean="0"/>
              <a:t>bioinformaticist</a:t>
            </a:r>
            <a:r>
              <a:rPr lang="en-MY" dirty="0" smtClean="0"/>
              <a:t>?</a:t>
            </a:r>
            <a:endParaRPr lang="en-MY" dirty="0"/>
          </a:p>
        </p:txBody>
      </p:sp>
      <p:sp>
        <p:nvSpPr>
          <p:cNvPr id="3" name="Content Placeholder 2"/>
          <p:cNvSpPr txBox="1">
            <a:spLocks/>
          </p:cNvSpPr>
          <p:nvPr/>
        </p:nvSpPr>
        <p:spPr>
          <a:xfrm>
            <a:off x="838200" y="1168400"/>
            <a:ext cx="10515600" cy="5547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7200" dirty="0">
                <a:solidFill>
                  <a:srgbClr val="00B050"/>
                </a:solidFill>
              </a:rPr>
              <a:t>$</a:t>
            </a:r>
            <a:endParaRPr lang="en-US" sz="7200" dirty="0" smtClean="0">
              <a:solidFill>
                <a:srgbClr val="00B050"/>
              </a:solidFill>
            </a:endParaRPr>
          </a:p>
          <a:p>
            <a:pPr marL="0" indent="0" algn="ctr">
              <a:buNone/>
            </a:pPr>
            <a:endParaRPr lang="en-US" sz="7200" dirty="0">
              <a:solidFill>
                <a:srgbClr val="00B050"/>
              </a:solidFill>
            </a:endParaRPr>
          </a:p>
          <a:p>
            <a:pPr marL="0" indent="0" algn="ctr">
              <a:buNone/>
            </a:pPr>
            <a:r>
              <a:rPr lang="en-US" sz="7200" dirty="0" smtClean="0">
                <a:solidFill>
                  <a:srgbClr val="00B050"/>
                </a:solidFill>
              </a:rPr>
              <a:t>$ </a:t>
            </a:r>
          </a:p>
          <a:p>
            <a:pPr marL="0" indent="0" algn="ctr">
              <a:buNone/>
            </a:pPr>
            <a:endParaRPr lang="en-US" sz="7200" dirty="0">
              <a:solidFill>
                <a:srgbClr val="00B050"/>
              </a:solidFill>
            </a:endParaRPr>
          </a:p>
          <a:p>
            <a:pPr marL="0" indent="0" algn="ctr">
              <a:buNone/>
            </a:pPr>
            <a:r>
              <a:rPr lang="en-US" sz="7200" dirty="0" smtClean="0">
                <a:solidFill>
                  <a:srgbClr val="00B050"/>
                </a:solidFill>
              </a:rPr>
              <a:t>$</a:t>
            </a:r>
            <a:endParaRPr lang="en-US" sz="7200" dirty="0">
              <a:solidFill>
                <a:srgbClr val="00B050"/>
              </a:solidFill>
            </a:endParaRPr>
          </a:p>
        </p:txBody>
      </p:sp>
      <p:pic>
        <p:nvPicPr>
          <p:cNvPr id="4" name="The OJays - For The Love of Money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365125"/>
            <a:ext cx="406400" cy="406400"/>
          </a:xfrm>
          <a:prstGeom prst="rect">
            <a:avLst/>
          </a:prstGeom>
        </p:spPr>
      </p:pic>
    </p:spTree>
    <p:extLst>
      <p:ext uri="{BB962C8B-B14F-4D97-AF65-F5344CB8AC3E}">
        <p14:creationId xmlns:p14="http://schemas.microsoft.com/office/powerpoint/2010/main" val="6939802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MY" dirty="0" smtClean="0"/>
              <a:t>Why be a </a:t>
            </a:r>
            <a:r>
              <a:rPr lang="en-MY" dirty="0" err="1" smtClean="0"/>
              <a:t>bioinformaticist</a:t>
            </a:r>
            <a:r>
              <a:rPr lang="en-MY" dirty="0" smtClean="0"/>
              <a:t>?</a:t>
            </a:r>
            <a:endParaRPr lang="en-MY" dirty="0"/>
          </a:p>
        </p:txBody>
      </p:sp>
      <p:sp>
        <p:nvSpPr>
          <p:cNvPr id="3" name="Content Placeholder 2"/>
          <p:cNvSpPr txBox="1">
            <a:spLocks/>
          </p:cNvSpPr>
          <p:nvPr/>
        </p:nvSpPr>
        <p:spPr>
          <a:xfrm>
            <a:off x="436880" y="1168400"/>
            <a:ext cx="11430000" cy="554736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MY" sz="4400" b="1" dirty="0" smtClean="0"/>
              <a:t>There is now a ‘big data’ analysis bottleneck</a:t>
            </a:r>
          </a:p>
          <a:p>
            <a:pPr marL="0" indent="0">
              <a:buNone/>
            </a:pPr>
            <a:endParaRPr lang="en-MY" dirty="0" smtClean="0"/>
          </a:p>
          <a:p>
            <a:pPr marL="0" indent="0">
              <a:buNone/>
            </a:pPr>
            <a:r>
              <a:rPr lang="en-MY" dirty="0" err="1" smtClean="0"/>
              <a:t>Bioinformaticists</a:t>
            </a:r>
            <a:r>
              <a:rPr lang="en-MY" dirty="0" smtClean="0"/>
              <a:t> are needed and are compensated as such.</a:t>
            </a:r>
          </a:p>
          <a:p>
            <a:pPr lvl="1"/>
            <a:endParaRPr lang="en-MY" dirty="0" smtClean="0"/>
          </a:p>
          <a:p>
            <a:pPr lvl="1"/>
            <a:r>
              <a:rPr lang="en-MY" dirty="0" smtClean="0"/>
              <a:t>According to </a:t>
            </a:r>
            <a:r>
              <a:rPr lang="en-MY" dirty="0" err="1" smtClean="0"/>
              <a:t>salarylist</a:t>
            </a:r>
            <a:r>
              <a:rPr lang="en-MY" dirty="0" smtClean="0"/>
              <a:t> which uses data from government agencies and companies the average salary for a </a:t>
            </a:r>
            <a:r>
              <a:rPr lang="en-MY" b="1" dirty="0" smtClean="0"/>
              <a:t>biologist is $58,634</a:t>
            </a:r>
            <a:r>
              <a:rPr lang="en-MY" dirty="0" smtClean="0"/>
              <a:t>, the average salary for a </a:t>
            </a:r>
            <a:r>
              <a:rPr lang="en-MY" b="1" dirty="0" err="1" smtClean="0"/>
              <a:t>bioinformaticist</a:t>
            </a:r>
            <a:r>
              <a:rPr lang="en-MY" b="1" dirty="0" smtClean="0"/>
              <a:t> is $67,814</a:t>
            </a:r>
            <a:r>
              <a:rPr lang="en-MY" dirty="0" smtClean="0"/>
              <a:t>.</a:t>
            </a:r>
          </a:p>
          <a:p>
            <a:pPr lvl="1"/>
            <a:r>
              <a:rPr lang="en-US" dirty="0" smtClean="0"/>
              <a:t>According to Allied Health World</a:t>
            </a:r>
            <a:r>
              <a:rPr lang="en-US" dirty="0"/>
              <a:t>. Health information administrators who </a:t>
            </a:r>
            <a:r>
              <a:rPr lang="en-US" dirty="0" smtClean="0"/>
              <a:t>specialize </a:t>
            </a:r>
            <a:r>
              <a:rPr lang="en-US" dirty="0"/>
              <a:t>in bioinformatics </a:t>
            </a:r>
            <a:r>
              <a:rPr lang="en-US" dirty="0" smtClean="0"/>
              <a:t>have </a:t>
            </a:r>
            <a:r>
              <a:rPr lang="en-US" dirty="0"/>
              <a:t>salaries that are significantly higher than the nationwide average.  </a:t>
            </a:r>
            <a:r>
              <a:rPr lang="en-US" dirty="0" smtClean="0"/>
              <a:t>Nationally, the </a:t>
            </a:r>
            <a:r>
              <a:rPr lang="en-US" dirty="0"/>
              <a:t>average </a:t>
            </a:r>
            <a:r>
              <a:rPr lang="en-US" b="1" dirty="0" err="1" smtClean="0"/>
              <a:t>bioinformaticist</a:t>
            </a:r>
            <a:r>
              <a:rPr lang="en-US" b="1" dirty="0" smtClean="0"/>
              <a:t> in health information </a:t>
            </a:r>
            <a:r>
              <a:rPr lang="en-US" b="1" dirty="0"/>
              <a:t>makes $74,000 </a:t>
            </a:r>
            <a:r>
              <a:rPr lang="en-US" b="1" dirty="0" smtClean="0"/>
              <a:t>annually </a:t>
            </a:r>
            <a:r>
              <a:rPr lang="en-US" dirty="0" smtClean="0"/>
              <a:t>(which </a:t>
            </a:r>
            <a:r>
              <a:rPr lang="en-US" dirty="0"/>
              <a:t>is about ten percent higher than the average for all </a:t>
            </a:r>
            <a:r>
              <a:rPr lang="en-US" dirty="0" smtClean="0"/>
              <a:t>professions). </a:t>
            </a:r>
            <a:r>
              <a:rPr lang="en-US" dirty="0"/>
              <a:t>With </a:t>
            </a:r>
            <a:r>
              <a:rPr lang="en-US" dirty="0" smtClean="0"/>
              <a:t>appropriate credentials </a:t>
            </a:r>
            <a:r>
              <a:rPr lang="en-US" dirty="0"/>
              <a:t>and a few years of experience, </a:t>
            </a:r>
            <a:r>
              <a:rPr lang="en-US" dirty="0" smtClean="0"/>
              <a:t>health </a:t>
            </a:r>
            <a:r>
              <a:rPr lang="en-US" dirty="0" err="1" smtClean="0"/>
              <a:t>bioinformaticians</a:t>
            </a:r>
            <a:r>
              <a:rPr lang="en-US" dirty="0" smtClean="0"/>
              <a:t> make annual </a:t>
            </a:r>
            <a:r>
              <a:rPr lang="en-US" dirty="0"/>
              <a:t>salaries of well over $100,000.</a:t>
            </a:r>
            <a:endParaRPr lang="en-MY" dirty="0"/>
          </a:p>
          <a:p>
            <a:pPr lvl="1"/>
            <a:endParaRPr lang="en-MY" dirty="0" smtClean="0"/>
          </a:p>
          <a:p>
            <a:endParaRPr lang="en-MY" dirty="0"/>
          </a:p>
        </p:txBody>
      </p:sp>
    </p:spTree>
    <p:extLst>
      <p:ext uri="{BB962C8B-B14F-4D97-AF65-F5344CB8AC3E}">
        <p14:creationId xmlns:p14="http://schemas.microsoft.com/office/powerpoint/2010/main" val="2962063390"/>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MY" dirty="0" smtClean="0"/>
              <a:t>Why be a </a:t>
            </a:r>
            <a:r>
              <a:rPr lang="en-MY" dirty="0" err="1" smtClean="0"/>
              <a:t>bioinformaticist</a:t>
            </a:r>
            <a:r>
              <a:rPr lang="en-MY" dirty="0" smtClean="0"/>
              <a:t>?</a:t>
            </a:r>
            <a:endParaRPr lang="en-MY" dirty="0"/>
          </a:p>
        </p:txBody>
      </p:sp>
      <p:sp>
        <p:nvSpPr>
          <p:cNvPr id="3" name="Content Placeholder 2"/>
          <p:cNvSpPr txBox="1">
            <a:spLocks/>
          </p:cNvSpPr>
          <p:nvPr/>
        </p:nvSpPr>
        <p:spPr>
          <a:xfrm>
            <a:off x="838200" y="1645920"/>
            <a:ext cx="10515600" cy="4399280"/>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7200" dirty="0" smtClean="0"/>
              <a:t>Job availability</a:t>
            </a:r>
          </a:p>
          <a:p>
            <a:pPr marL="0" indent="0" algn="ctr">
              <a:buNone/>
            </a:pPr>
            <a:endParaRPr lang="en-US" sz="7200" dirty="0" smtClean="0"/>
          </a:p>
          <a:p>
            <a:pPr marL="0" indent="0" algn="ctr">
              <a:buNone/>
            </a:pPr>
            <a:r>
              <a:rPr lang="en-US" sz="7200" dirty="0"/>
              <a:t>&amp;</a:t>
            </a:r>
            <a:endParaRPr lang="en-US" sz="7200" dirty="0" smtClean="0"/>
          </a:p>
          <a:p>
            <a:pPr marL="0" indent="0" algn="ctr">
              <a:buNone/>
            </a:pPr>
            <a:endParaRPr lang="en-US" sz="7200" dirty="0"/>
          </a:p>
          <a:p>
            <a:pPr marL="0" indent="0" algn="ctr">
              <a:buNone/>
            </a:pPr>
            <a:r>
              <a:rPr lang="en-US" sz="7200" dirty="0" smtClean="0"/>
              <a:t>Job security</a:t>
            </a:r>
          </a:p>
          <a:p>
            <a:pPr marL="0" indent="0" algn="ctr">
              <a:buNone/>
            </a:pPr>
            <a:endParaRPr lang="en-US" sz="7200" dirty="0" smtClean="0">
              <a:solidFill>
                <a:srgbClr val="00B050"/>
              </a:solidFill>
            </a:endParaRPr>
          </a:p>
        </p:txBody>
      </p:sp>
    </p:spTree>
    <p:extLst>
      <p:ext uri="{BB962C8B-B14F-4D97-AF65-F5344CB8AC3E}">
        <p14:creationId xmlns:p14="http://schemas.microsoft.com/office/powerpoint/2010/main" val="1213451091"/>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838200" y="2875279"/>
            <a:ext cx="10515600" cy="33016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dirty="0"/>
          </a:p>
        </p:txBody>
      </p:sp>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MY" dirty="0" smtClean="0"/>
              <a:t>Why be a </a:t>
            </a:r>
            <a:r>
              <a:rPr lang="en-MY" dirty="0" err="1" smtClean="0"/>
              <a:t>bioinformaticist</a:t>
            </a:r>
            <a:r>
              <a:rPr lang="en-MY" dirty="0" smtClean="0"/>
              <a:t>?</a:t>
            </a:r>
            <a:endParaRPr lang="en-MY" dirty="0"/>
          </a:p>
        </p:txBody>
      </p:sp>
      <p:sp>
        <p:nvSpPr>
          <p:cNvPr id="5" name="Content Placeholder 2"/>
          <p:cNvSpPr txBox="1">
            <a:spLocks/>
          </p:cNvSpPr>
          <p:nvPr/>
        </p:nvSpPr>
        <p:spPr>
          <a:xfrm>
            <a:off x="838200" y="1168400"/>
            <a:ext cx="10515600" cy="554736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t>It is getting harder to find a job in academia as a biologist.</a:t>
            </a:r>
          </a:p>
          <a:p>
            <a:pPr marL="0" indent="0">
              <a:buNone/>
            </a:pPr>
            <a:endParaRPr lang="en-US" b="1" dirty="0" smtClean="0"/>
          </a:p>
          <a:p>
            <a:pPr marL="457200" lvl="1" indent="0">
              <a:buNone/>
            </a:pPr>
            <a:r>
              <a:rPr lang="en-US" dirty="0" smtClean="0"/>
              <a:t>According to the Bureau of Labor Statistics 2011 45 years of data suggests the number of highly paid full-time tenured faculty has been steadily decreasing while the number of part-time faculty has skyrocketed.</a:t>
            </a:r>
          </a:p>
          <a:p>
            <a:pPr marL="457200" lvl="1" indent="0">
              <a:buNone/>
            </a:pPr>
            <a:endParaRPr lang="en-US" dirty="0" smtClean="0"/>
          </a:p>
          <a:p>
            <a:pPr marL="457200" lvl="1" indent="0">
              <a:buNone/>
            </a:pPr>
            <a:r>
              <a:rPr lang="en-US" dirty="0" smtClean="0"/>
              <a:t>The </a:t>
            </a:r>
            <a:r>
              <a:rPr lang="en-US" dirty="0"/>
              <a:t>2011 study conducted by the American Association of University Professors shows that </a:t>
            </a:r>
          </a:p>
          <a:p>
            <a:pPr marL="914400" lvl="1" indent="-457200">
              <a:buAutoNum type="arabicParenR"/>
            </a:pPr>
            <a:r>
              <a:rPr lang="en-US" dirty="0" smtClean="0"/>
              <a:t>The percentage </a:t>
            </a:r>
            <a:r>
              <a:rPr lang="en-US" dirty="0"/>
              <a:t>of full-time tenured faculty fell from a high of 29 percent in 1975 to 16.8 percent in </a:t>
            </a:r>
            <a:r>
              <a:rPr lang="en-US" dirty="0" smtClean="0"/>
              <a:t>2009</a:t>
            </a:r>
          </a:p>
          <a:p>
            <a:pPr marL="914400" lvl="1" indent="-457200">
              <a:buAutoNum type="arabicParenR"/>
            </a:pPr>
            <a:r>
              <a:rPr lang="en-US" dirty="0"/>
              <a:t>F</a:t>
            </a:r>
            <a:r>
              <a:rPr lang="en-US" dirty="0" smtClean="0"/>
              <a:t>ull-time </a:t>
            </a:r>
            <a:r>
              <a:rPr lang="en-US" dirty="0"/>
              <a:t>tenure-track faculty fell from 16.1 percent to 7.6 </a:t>
            </a:r>
            <a:r>
              <a:rPr lang="en-US" dirty="0" smtClean="0"/>
              <a:t>percent</a:t>
            </a:r>
            <a:endParaRPr lang="en-US" dirty="0"/>
          </a:p>
          <a:p>
            <a:pPr marL="914400" lvl="1" indent="-457200">
              <a:buAutoNum type="arabicParenR"/>
            </a:pPr>
            <a:r>
              <a:rPr lang="en-US" dirty="0" smtClean="0"/>
              <a:t>Part-time </a:t>
            </a:r>
            <a:r>
              <a:rPr lang="en-US" dirty="0"/>
              <a:t>faculty shot up from 24 percent in 1975 to 41.1 percent in </a:t>
            </a:r>
            <a:r>
              <a:rPr lang="en-US" dirty="0" smtClean="0"/>
              <a:t>2009</a:t>
            </a:r>
          </a:p>
        </p:txBody>
      </p:sp>
    </p:spTree>
    <p:extLst>
      <p:ext uri="{BB962C8B-B14F-4D97-AF65-F5344CB8AC3E}">
        <p14:creationId xmlns:p14="http://schemas.microsoft.com/office/powerpoint/2010/main" val="1405807571"/>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838200" y="2875279"/>
            <a:ext cx="10515600" cy="33016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dirty="0"/>
          </a:p>
        </p:txBody>
      </p:sp>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MY" dirty="0" smtClean="0"/>
              <a:t>Why be a </a:t>
            </a:r>
            <a:r>
              <a:rPr lang="en-MY" dirty="0" err="1" smtClean="0"/>
              <a:t>bioinformaticist</a:t>
            </a:r>
            <a:r>
              <a:rPr lang="en-MY" dirty="0" smtClean="0"/>
              <a:t>?</a:t>
            </a:r>
            <a:endParaRPr lang="en-MY" dirty="0"/>
          </a:p>
        </p:txBody>
      </p:sp>
      <p:sp>
        <p:nvSpPr>
          <p:cNvPr id="5" name="Content Placeholder 2"/>
          <p:cNvSpPr txBox="1">
            <a:spLocks/>
          </p:cNvSpPr>
          <p:nvPr/>
        </p:nvSpPr>
        <p:spPr>
          <a:xfrm>
            <a:off x="838200" y="1168400"/>
            <a:ext cx="10515600" cy="5547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t>However, positions in bioinformatics are on the rise!</a:t>
            </a:r>
          </a:p>
          <a:p>
            <a:pPr marL="0" indent="0">
              <a:buNone/>
            </a:pPr>
            <a:endParaRPr lang="en-US" dirty="0"/>
          </a:p>
          <a:p>
            <a:pPr marL="0" indent="0">
              <a:buNone/>
            </a:pPr>
            <a:r>
              <a:rPr lang="en-US" dirty="0" smtClean="0"/>
              <a:t>According to science magazine (2014)</a:t>
            </a:r>
          </a:p>
          <a:p>
            <a:pPr marL="0" indent="0">
              <a:buNone/>
            </a:pPr>
            <a:r>
              <a:rPr lang="en-US" dirty="0"/>
              <a:t>	</a:t>
            </a:r>
            <a:r>
              <a:rPr lang="en-US" dirty="0" smtClean="0"/>
              <a:t>“Today’s </a:t>
            </a:r>
            <a:r>
              <a:rPr lang="en-US" dirty="0" err="1"/>
              <a:t>bioinformaticists</a:t>
            </a:r>
            <a:r>
              <a:rPr lang="en-US" dirty="0"/>
              <a:t> are in for a real treat. With a </a:t>
            </a:r>
            <a:r>
              <a:rPr lang="en-US" dirty="0" smtClean="0"/>
              <a:t>	seemingly </a:t>
            </a:r>
            <a:r>
              <a:rPr lang="en-US" dirty="0"/>
              <a:t>endless stream of biological data being </a:t>
            </a:r>
            <a:r>
              <a:rPr lang="en-US" dirty="0" smtClean="0"/>
              <a:t>	generated </a:t>
            </a:r>
            <a:r>
              <a:rPr lang="en-US" dirty="0"/>
              <a:t>across sectors, there is high demand for </a:t>
            </a:r>
            <a:r>
              <a:rPr lang="en-US" dirty="0" smtClean="0"/>
              <a:t>	talented</a:t>
            </a:r>
            <a:r>
              <a:rPr lang="en-US" dirty="0"/>
              <a:t>, experienced professionals at the crossroads </a:t>
            </a:r>
            <a:r>
              <a:rPr lang="en-US" dirty="0" smtClean="0"/>
              <a:t>	of </a:t>
            </a:r>
            <a:r>
              <a:rPr lang="en-US" dirty="0"/>
              <a:t>biology, statistics, and computer science. Scientists </a:t>
            </a:r>
            <a:r>
              <a:rPr lang="en-US" dirty="0" smtClean="0"/>
              <a:t>	who </a:t>
            </a:r>
            <a:r>
              <a:rPr lang="en-US" dirty="0"/>
              <a:t>can analyze large amounts of information and </a:t>
            </a:r>
            <a:r>
              <a:rPr lang="en-US" dirty="0" smtClean="0"/>
              <a:t>	present </a:t>
            </a:r>
            <a:r>
              <a:rPr lang="en-US" dirty="0"/>
              <a:t>it in a clear manner to </a:t>
            </a:r>
            <a:r>
              <a:rPr lang="en-US" dirty="0" smtClean="0"/>
              <a:t>decision makers </a:t>
            </a:r>
            <a:r>
              <a:rPr lang="en-US" dirty="0"/>
              <a:t>are </a:t>
            </a:r>
            <a:r>
              <a:rPr lang="en-US" dirty="0" smtClean="0"/>
              <a:t>	finding </a:t>
            </a:r>
            <a:r>
              <a:rPr lang="en-US" dirty="0"/>
              <a:t>the sky is the limit in terms of jobs and career </a:t>
            </a:r>
            <a:r>
              <a:rPr lang="en-US" dirty="0" smtClean="0"/>
              <a:t>	pathways</a:t>
            </a:r>
            <a:r>
              <a:rPr lang="en-US" dirty="0"/>
              <a:t>, especially in the big pharma and biotech </a:t>
            </a:r>
            <a:r>
              <a:rPr lang="en-US" dirty="0" smtClean="0"/>
              <a:t>	sectors.” </a:t>
            </a:r>
            <a:endParaRPr lang="en-MY" dirty="0"/>
          </a:p>
        </p:txBody>
      </p:sp>
    </p:spTree>
    <p:extLst>
      <p:ext uri="{BB962C8B-B14F-4D97-AF65-F5344CB8AC3E}">
        <p14:creationId xmlns:p14="http://schemas.microsoft.com/office/powerpoint/2010/main" val="1517483015"/>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9079" y="482196"/>
            <a:ext cx="6073443" cy="5790016"/>
          </a:xfrm>
          <a:prstGeom prst="rect">
            <a:avLst/>
          </a:prstGeom>
        </p:spPr>
      </p:pic>
    </p:spTree>
    <p:extLst>
      <p:ext uri="{BB962C8B-B14F-4D97-AF65-F5344CB8AC3E}">
        <p14:creationId xmlns:p14="http://schemas.microsoft.com/office/powerpoint/2010/main" val="36714586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MY" dirty="0" smtClean="0"/>
              <a:t>Why be a </a:t>
            </a:r>
            <a:r>
              <a:rPr lang="en-MY" dirty="0" err="1" smtClean="0"/>
              <a:t>bioinformaticist</a:t>
            </a:r>
            <a:r>
              <a:rPr lang="en-MY" dirty="0" smtClean="0"/>
              <a:t>?</a:t>
            </a:r>
            <a:endParaRPr lang="en-MY" dirty="0"/>
          </a:p>
        </p:txBody>
      </p:sp>
      <p:sp>
        <p:nvSpPr>
          <p:cNvPr id="3" name="Content Placeholder 2"/>
          <p:cNvSpPr txBox="1">
            <a:spLocks/>
          </p:cNvSpPr>
          <p:nvPr/>
        </p:nvSpPr>
        <p:spPr>
          <a:xfrm>
            <a:off x="838200" y="1168400"/>
            <a:ext cx="10515600" cy="5547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7200" dirty="0" smtClean="0"/>
              <a:t>Allows for varied biological interest</a:t>
            </a:r>
          </a:p>
          <a:p>
            <a:pPr marL="0" indent="0" algn="ctr">
              <a:buNone/>
            </a:pPr>
            <a:endParaRPr lang="en-US" sz="7200" dirty="0" smtClean="0">
              <a:solidFill>
                <a:srgbClr val="00B050"/>
              </a:solidFill>
            </a:endParaRPr>
          </a:p>
        </p:txBody>
      </p:sp>
    </p:spTree>
    <p:extLst>
      <p:ext uri="{BB962C8B-B14F-4D97-AF65-F5344CB8AC3E}">
        <p14:creationId xmlns:p14="http://schemas.microsoft.com/office/powerpoint/2010/main" val="2836212743"/>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MY" dirty="0" smtClean="0"/>
              <a:t>Why be a </a:t>
            </a:r>
            <a:r>
              <a:rPr lang="en-MY" dirty="0" err="1" smtClean="0"/>
              <a:t>bioinformaticist</a:t>
            </a:r>
            <a:r>
              <a:rPr lang="en-MY" dirty="0" smtClean="0"/>
              <a:t>?</a:t>
            </a:r>
            <a:endParaRPr lang="en-MY" dirty="0"/>
          </a:p>
        </p:txBody>
      </p:sp>
      <p:sp>
        <p:nvSpPr>
          <p:cNvPr id="3" name="Content Placeholder 2"/>
          <p:cNvSpPr txBox="1">
            <a:spLocks/>
          </p:cNvSpPr>
          <p:nvPr/>
        </p:nvSpPr>
        <p:spPr>
          <a:xfrm>
            <a:off x="838200" y="1168400"/>
            <a:ext cx="10515600" cy="5547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7200" dirty="0" smtClean="0">
              <a:solidFill>
                <a:srgbClr val="00B05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552" y="1168400"/>
            <a:ext cx="3303785" cy="211772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2058" y="2767402"/>
            <a:ext cx="4474396" cy="223719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8025" y="1056242"/>
            <a:ext cx="5638800" cy="19050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045" y="4386077"/>
            <a:ext cx="2928797" cy="1964437"/>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94857" y="3140078"/>
            <a:ext cx="3256159" cy="3256159"/>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92763" y="4328903"/>
            <a:ext cx="6124174" cy="2386857"/>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5977" y="1609658"/>
            <a:ext cx="4572000" cy="181356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86141" y="3652359"/>
            <a:ext cx="3794183" cy="2492929"/>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55240" y="2232332"/>
            <a:ext cx="4570580" cy="2810907"/>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9785" y="4114212"/>
            <a:ext cx="6241424" cy="1919598"/>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96453" y="1206646"/>
            <a:ext cx="5810250" cy="2143125"/>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57607" y="2155993"/>
            <a:ext cx="5833278" cy="2723500"/>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987352" y="4497570"/>
            <a:ext cx="5610630" cy="1918164"/>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0381" y="3575229"/>
            <a:ext cx="5168132" cy="2322756"/>
          </a:xfrm>
          <a:prstGeom prst="rect">
            <a:avLst/>
          </a:prstGeom>
        </p:spPr>
      </p:pic>
      <p:pic>
        <p:nvPicPr>
          <p:cNvPr id="20" name="Picture 1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0703" y="1338058"/>
            <a:ext cx="5288513" cy="2644257"/>
          </a:xfrm>
          <a:prstGeom prst="rect">
            <a:avLst/>
          </a:prstGeom>
        </p:spPr>
      </p:pic>
      <p:pic>
        <p:nvPicPr>
          <p:cNvPr id="21" name="Picture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43250" y="1800225"/>
            <a:ext cx="5905500" cy="3257550"/>
          </a:xfrm>
          <a:prstGeom prst="rect">
            <a:avLst/>
          </a:prstGeom>
        </p:spPr>
      </p:pic>
    </p:spTree>
    <p:extLst>
      <p:ext uri="{BB962C8B-B14F-4D97-AF65-F5344CB8AC3E}">
        <p14:creationId xmlns:p14="http://schemas.microsoft.com/office/powerpoint/2010/main" val="34205141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9"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0-#ppt_w/2"/>
                                          </p:val>
                                        </p:tav>
                                        <p:tav tm="100000">
                                          <p:val>
                                            <p:strVal val="#ppt_x"/>
                                          </p:val>
                                        </p:tav>
                                      </p:tavLst>
                                    </p:anim>
                                    <p:anim calcmode="lin" valueType="num">
                                      <p:cBhvr additive="base">
                                        <p:cTn id="33" dur="500" fill="hold"/>
                                        <p:tgtEl>
                                          <p:spTgt spid="10"/>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12"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0-#ppt_w/2"/>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9"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0-#ppt_w/2"/>
                                          </p:val>
                                        </p:tav>
                                        <p:tav tm="100000">
                                          <p:val>
                                            <p:strVal val="#ppt_x"/>
                                          </p:val>
                                        </p:tav>
                                      </p:tavLst>
                                    </p:anim>
                                    <p:anim calcmode="lin" valueType="num">
                                      <p:cBhvr additive="base">
                                        <p:cTn id="43" dur="500" fill="hold"/>
                                        <p:tgtEl>
                                          <p:spTgt spid="12"/>
                                        </p:tgtEl>
                                        <p:attrNameLst>
                                          <p:attrName>ppt_y</p:attrName>
                                        </p:attrNameLst>
                                      </p:cBhvr>
                                      <p:tavLst>
                                        <p:tav tm="0">
                                          <p:val>
                                            <p:strVal val="0-#ppt_h/2"/>
                                          </p:val>
                                        </p:tav>
                                        <p:tav tm="100000">
                                          <p:val>
                                            <p:strVal val="#ppt_y"/>
                                          </p:val>
                                        </p:tav>
                                      </p:tavLst>
                                    </p:anim>
                                  </p:childTnLst>
                                </p:cTn>
                              </p:par>
                            </p:childTnLst>
                          </p:cTn>
                        </p:par>
                        <p:par>
                          <p:cTn id="44" fill="hold">
                            <p:stCondLst>
                              <p:cond delay="4000"/>
                            </p:stCondLst>
                            <p:childTnLst>
                              <p:par>
                                <p:cTn id="45" presetID="2" presetClass="entr" presetSubtype="1"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0-#ppt_h/2"/>
                                          </p:val>
                                        </p:tav>
                                        <p:tav tm="100000">
                                          <p:val>
                                            <p:strVal val="#ppt_y"/>
                                          </p:val>
                                        </p:tav>
                                      </p:tavLst>
                                    </p:anim>
                                  </p:childTnLst>
                                </p:cTn>
                              </p:par>
                            </p:childTnLst>
                          </p:cTn>
                        </p:par>
                        <p:par>
                          <p:cTn id="49" fill="hold">
                            <p:stCondLst>
                              <p:cond delay="4500"/>
                            </p:stCondLst>
                            <p:childTnLst>
                              <p:par>
                                <p:cTn id="50" presetID="2" presetClass="entr" presetSubtype="4" fill="hold" nodeType="after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fill="hold"/>
                                        <p:tgtEl>
                                          <p:spTgt spid="14"/>
                                        </p:tgtEl>
                                        <p:attrNameLst>
                                          <p:attrName>ppt_x</p:attrName>
                                        </p:attrNameLst>
                                      </p:cBhvr>
                                      <p:tavLst>
                                        <p:tav tm="0">
                                          <p:val>
                                            <p:strVal val="#ppt_x"/>
                                          </p:val>
                                        </p:tav>
                                        <p:tav tm="100000">
                                          <p:val>
                                            <p:strVal val="#ppt_x"/>
                                          </p:val>
                                        </p:tav>
                                      </p:tavLst>
                                    </p:anim>
                                    <p:anim calcmode="lin" valueType="num">
                                      <p:cBhvr additive="base">
                                        <p:cTn id="53" dur="500" fill="hold"/>
                                        <p:tgtEl>
                                          <p:spTgt spid="14"/>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2" fill="hold" nodeType="after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1+#ppt_w/2"/>
                                          </p:val>
                                        </p:tav>
                                        <p:tav tm="100000">
                                          <p:val>
                                            <p:strVal val="#ppt_x"/>
                                          </p:val>
                                        </p:tav>
                                      </p:tavLst>
                                    </p:anim>
                                    <p:anim calcmode="lin" valueType="num">
                                      <p:cBhvr additive="base">
                                        <p:cTn id="58" dur="500" fill="hold"/>
                                        <p:tgtEl>
                                          <p:spTgt spid="15"/>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8" fill="hold" nodeType="after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additive="base">
                                        <p:cTn id="62" dur="500" fill="hold"/>
                                        <p:tgtEl>
                                          <p:spTgt spid="16"/>
                                        </p:tgtEl>
                                        <p:attrNameLst>
                                          <p:attrName>ppt_x</p:attrName>
                                        </p:attrNameLst>
                                      </p:cBhvr>
                                      <p:tavLst>
                                        <p:tav tm="0">
                                          <p:val>
                                            <p:strVal val="0-#ppt_w/2"/>
                                          </p:val>
                                        </p:tav>
                                        <p:tav tm="100000">
                                          <p:val>
                                            <p:strVal val="#ppt_x"/>
                                          </p:val>
                                        </p:tav>
                                      </p:tavLst>
                                    </p:anim>
                                    <p:anim calcmode="lin" valueType="num">
                                      <p:cBhvr additive="base">
                                        <p:cTn id="63" dur="500" fill="hold"/>
                                        <p:tgtEl>
                                          <p:spTgt spid="16"/>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2" presetClass="entr" presetSubtype="3" fill="hold" nodeType="after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1+#ppt_w/2"/>
                                          </p:val>
                                        </p:tav>
                                        <p:tav tm="100000">
                                          <p:val>
                                            <p:strVal val="#ppt_x"/>
                                          </p:val>
                                        </p:tav>
                                      </p:tavLst>
                                    </p:anim>
                                    <p:anim calcmode="lin" valueType="num">
                                      <p:cBhvr additive="base">
                                        <p:cTn id="68" dur="500" fill="hold"/>
                                        <p:tgtEl>
                                          <p:spTgt spid="17"/>
                                        </p:tgtEl>
                                        <p:attrNameLst>
                                          <p:attrName>ppt_y</p:attrName>
                                        </p:attrNameLst>
                                      </p:cBhvr>
                                      <p:tavLst>
                                        <p:tav tm="0">
                                          <p:val>
                                            <p:strVal val="0-#ppt_h/2"/>
                                          </p:val>
                                        </p:tav>
                                        <p:tav tm="100000">
                                          <p:val>
                                            <p:strVal val="#ppt_y"/>
                                          </p:val>
                                        </p:tav>
                                      </p:tavLst>
                                    </p:anim>
                                  </p:childTnLst>
                                </p:cTn>
                              </p:par>
                            </p:childTnLst>
                          </p:cTn>
                        </p:par>
                        <p:par>
                          <p:cTn id="69" fill="hold">
                            <p:stCondLst>
                              <p:cond delay="6500"/>
                            </p:stCondLst>
                            <p:childTnLst>
                              <p:par>
                                <p:cTn id="70" presetID="2" presetClass="entr" presetSubtype="12" fill="hold" nodeType="after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additive="base">
                                        <p:cTn id="72" dur="500" fill="hold"/>
                                        <p:tgtEl>
                                          <p:spTgt spid="18"/>
                                        </p:tgtEl>
                                        <p:attrNameLst>
                                          <p:attrName>ppt_x</p:attrName>
                                        </p:attrNameLst>
                                      </p:cBhvr>
                                      <p:tavLst>
                                        <p:tav tm="0">
                                          <p:val>
                                            <p:strVal val="0-#ppt_w/2"/>
                                          </p:val>
                                        </p:tav>
                                        <p:tav tm="100000">
                                          <p:val>
                                            <p:strVal val="#ppt_x"/>
                                          </p:val>
                                        </p:tav>
                                      </p:tavLst>
                                    </p:anim>
                                    <p:anim calcmode="lin" valueType="num">
                                      <p:cBhvr additive="base">
                                        <p:cTn id="73" dur="500" fill="hold"/>
                                        <p:tgtEl>
                                          <p:spTgt spid="18"/>
                                        </p:tgtEl>
                                        <p:attrNameLst>
                                          <p:attrName>ppt_y</p:attrName>
                                        </p:attrNameLst>
                                      </p:cBhvr>
                                      <p:tavLst>
                                        <p:tav tm="0">
                                          <p:val>
                                            <p:strVal val="1+#ppt_h/2"/>
                                          </p:val>
                                        </p:tav>
                                        <p:tav tm="100000">
                                          <p:val>
                                            <p:strVal val="#ppt_y"/>
                                          </p:val>
                                        </p:tav>
                                      </p:tavLst>
                                    </p:anim>
                                  </p:childTnLst>
                                </p:cTn>
                              </p:par>
                            </p:childTnLst>
                          </p:cTn>
                        </p:par>
                        <p:par>
                          <p:cTn id="74" fill="hold">
                            <p:stCondLst>
                              <p:cond delay="7000"/>
                            </p:stCondLst>
                            <p:childTnLst>
                              <p:par>
                                <p:cTn id="75" presetID="2" presetClass="entr" presetSubtype="9" fill="hold" nodeType="after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0-#ppt_w/2"/>
                                          </p:val>
                                        </p:tav>
                                        <p:tav tm="100000">
                                          <p:val>
                                            <p:strVal val="#ppt_x"/>
                                          </p:val>
                                        </p:tav>
                                      </p:tavLst>
                                    </p:anim>
                                    <p:anim calcmode="lin" valueType="num">
                                      <p:cBhvr additive="base">
                                        <p:cTn id="78" dur="500" fill="hold"/>
                                        <p:tgtEl>
                                          <p:spTgt spid="20"/>
                                        </p:tgtEl>
                                        <p:attrNameLst>
                                          <p:attrName>ppt_y</p:attrName>
                                        </p:attrNameLst>
                                      </p:cBhvr>
                                      <p:tavLst>
                                        <p:tav tm="0">
                                          <p:val>
                                            <p:strVal val="0-#ppt_h/2"/>
                                          </p:val>
                                        </p:tav>
                                        <p:tav tm="100000">
                                          <p:val>
                                            <p:strVal val="#ppt_y"/>
                                          </p:val>
                                        </p:tav>
                                      </p:tavLst>
                                    </p:anim>
                                  </p:childTnLst>
                                </p:cTn>
                              </p:par>
                            </p:childTnLst>
                          </p:cTn>
                        </p:par>
                        <p:par>
                          <p:cTn id="79" fill="hold">
                            <p:stCondLst>
                              <p:cond delay="7500"/>
                            </p:stCondLst>
                            <p:childTnLst>
                              <p:par>
                                <p:cTn id="80" presetID="2" presetClass="entr" presetSubtype="6" fill="hold" nodeType="afterEffect">
                                  <p:stCondLst>
                                    <p:cond delay="0"/>
                                  </p:stCondLst>
                                  <p:childTnLst>
                                    <p:set>
                                      <p:cBhvr>
                                        <p:cTn id="81" dur="1" fill="hold">
                                          <p:stCondLst>
                                            <p:cond delay="0"/>
                                          </p:stCondLst>
                                        </p:cTn>
                                        <p:tgtEl>
                                          <p:spTgt spid="21"/>
                                        </p:tgtEl>
                                        <p:attrNameLst>
                                          <p:attrName>style.visibility</p:attrName>
                                        </p:attrNameLst>
                                      </p:cBhvr>
                                      <p:to>
                                        <p:strVal val="visible"/>
                                      </p:to>
                                    </p:set>
                                    <p:anim calcmode="lin" valueType="num">
                                      <p:cBhvr additive="base">
                                        <p:cTn id="82" dur="500" fill="hold"/>
                                        <p:tgtEl>
                                          <p:spTgt spid="21"/>
                                        </p:tgtEl>
                                        <p:attrNameLst>
                                          <p:attrName>ppt_x</p:attrName>
                                        </p:attrNameLst>
                                      </p:cBhvr>
                                      <p:tavLst>
                                        <p:tav tm="0">
                                          <p:val>
                                            <p:strVal val="1+#ppt_w/2"/>
                                          </p:val>
                                        </p:tav>
                                        <p:tav tm="100000">
                                          <p:val>
                                            <p:strVal val="#ppt_x"/>
                                          </p:val>
                                        </p:tav>
                                      </p:tavLst>
                                    </p:anim>
                                    <p:anim calcmode="lin" valueType="num">
                                      <p:cBhvr additive="base">
                                        <p:cTn id="8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838200" y="2875279"/>
            <a:ext cx="10515600" cy="33016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dirty="0"/>
          </a:p>
        </p:txBody>
      </p:sp>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MY" dirty="0" smtClean="0"/>
              <a:t>Why be a </a:t>
            </a:r>
            <a:r>
              <a:rPr lang="en-MY" dirty="0" err="1" smtClean="0"/>
              <a:t>bioinformaticist</a:t>
            </a:r>
            <a:r>
              <a:rPr lang="en-MY" dirty="0" smtClean="0"/>
              <a:t>?</a:t>
            </a:r>
            <a:endParaRPr lang="en-MY"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059" y="1036320"/>
            <a:ext cx="7208701" cy="5638090"/>
          </a:xfrm>
          <a:prstGeom prst="rect">
            <a:avLst/>
          </a:prstGeom>
        </p:spPr>
      </p:pic>
    </p:spTree>
    <p:extLst>
      <p:ext uri="{BB962C8B-B14F-4D97-AF65-F5344CB8AC3E}">
        <p14:creationId xmlns:p14="http://schemas.microsoft.com/office/powerpoint/2010/main" val="2310870250"/>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Careers in Bioinformatics </a:t>
            </a:r>
            <a:endParaRPr lang="en-MY" dirty="0"/>
          </a:p>
        </p:txBody>
      </p:sp>
      <p:sp>
        <p:nvSpPr>
          <p:cNvPr id="4" name="Content Placeholder 2"/>
          <p:cNvSpPr txBox="1">
            <a:spLocks/>
          </p:cNvSpPr>
          <p:nvPr/>
        </p:nvSpPr>
        <p:spPr>
          <a:xfrm>
            <a:off x="438411" y="1114817"/>
            <a:ext cx="11523945" cy="49368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MY" b="1" dirty="0" smtClean="0"/>
              <a:t>According to the ISCB </a:t>
            </a:r>
            <a:r>
              <a:rPr lang="en-MY" b="1" dirty="0"/>
              <a:t>E</a:t>
            </a:r>
            <a:r>
              <a:rPr lang="en-MY" b="1" dirty="0" smtClean="0"/>
              <a:t>ducation Committee</a:t>
            </a:r>
          </a:p>
          <a:p>
            <a:pPr marL="0" indent="0">
              <a:buNone/>
            </a:pPr>
            <a:endParaRPr lang="en-MY" b="1" dirty="0"/>
          </a:p>
          <a:p>
            <a:pPr marL="0" indent="0">
              <a:buNone/>
            </a:pPr>
            <a:r>
              <a:rPr lang="en-MY" b="1" dirty="0" smtClean="0"/>
              <a:t>Categories of people with </a:t>
            </a:r>
            <a:r>
              <a:rPr lang="en-MY" b="1" dirty="0"/>
              <a:t>b</a:t>
            </a:r>
            <a:r>
              <a:rPr lang="en-MY" b="1" dirty="0" smtClean="0"/>
              <a:t>ioinformatics skills</a:t>
            </a:r>
            <a:r>
              <a:rPr lang="en-MY" b="1" dirty="0"/>
              <a:t> </a:t>
            </a:r>
            <a:endParaRPr lang="en-MY" dirty="0" smtClean="0"/>
          </a:p>
          <a:p>
            <a:r>
              <a:rPr lang="en-MY" dirty="0" smtClean="0"/>
              <a:t>Bioinformatics user</a:t>
            </a:r>
          </a:p>
          <a:p>
            <a:r>
              <a:rPr lang="en-MY" dirty="0" smtClean="0"/>
              <a:t>Bioinformatics scientists</a:t>
            </a:r>
          </a:p>
          <a:p>
            <a:r>
              <a:rPr lang="en-MY" dirty="0" smtClean="0"/>
              <a:t>Bioinformatics engineers</a:t>
            </a:r>
            <a:endParaRPr lang="en-MY" dirty="0"/>
          </a:p>
          <a:p>
            <a:pPr marL="0" indent="0">
              <a:buNone/>
            </a:pPr>
            <a:r>
              <a:rPr lang="en-MY" b="1" dirty="0" smtClean="0"/>
              <a:t>Career areas include</a:t>
            </a:r>
          </a:p>
          <a:p>
            <a:r>
              <a:rPr lang="en-MY" dirty="0" smtClean="0"/>
              <a:t>Individual contributor (specific lab, specific area of research)</a:t>
            </a:r>
          </a:p>
          <a:p>
            <a:r>
              <a:rPr lang="en-MY" dirty="0" smtClean="0"/>
              <a:t>Core facility (central resource for institution, many areas)</a:t>
            </a:r>
          </a:p>
          <a:p>
            <a:r>
              <a:rPr lang="en-MY" dirty="0" smtClean="0"/>
              <a:t>Educator (academics career, build research program)</a:t>
            </a:r>
          </a:p>
          <a:p>
            <a:r>
              <a:rPr lang="en-MY" dirty="0" smtClean="0"/>
              <a:t>Software developer (companies dedicated to deploying tools)</a:t>
            </a:r>
          </a:p>
          <a:p>
            <a:endParaRPr lang="en-MY" dirty="0" smtClean="0"/>
          </a:p>
          <a:p>
            <a:endParaRPr lang="en-MY" dirty="0" smtClean="0"/>
          </a:p>
        </p:txBody>
      </p:sp>
    </p:spTree>
    <p:extLst>
      <p:ext uri="{BB962C8B-B14F-4D97-AF65-F5344CB8AC3E}">
        <p14:creationId xmlns:p14="http://schemas.microsoft.com/office/powerpoint/2010/main" val="27871206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additive="base">
                                        <p:cTn id="21"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4">
                                            <p:txEl>
                                              <p:pRg st="4" end="4"/>
                                            </p:txEl>
                                          </p:spTgt>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additive="base">
                                        <p:cTn id="31" dur="500" fill="hold"/>
                                        <p:tgtEl>
                                          <p:spTgt spid="4">
                                            <p:txEl>
                                              <p:pRg st="6" end="6"/>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
                                            <p:txEl>
                                              <p:pRg st="6" end="6"/>
                                            </p:txEl>
                                          </p:spTgt>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 calcmode="lin" valueType="num">
                                      <p:cBhvr additive="base">
                                        <p:cTn id="35" dur="500" fill="hold"/>
                                        <p:tgtEl>
                                          <p:spTgt spid="4">
                                            <p:txEl>
                                              <p:pRg st="7" end="7"/>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4">
                                            <p:txEl>
                                              <p:pRg st="7" end="7"/>
                                            </p:txEl>
                                          </p:spTgt>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 calcmode="lin" valueType="num">
                                      <p:cBhvr additive="base">
                                        <p:cTn id="39" dur="500" fill="hold"/>
                                        <p:tgtEl>
                                          <p:spTgt spid="4">
                                            <p:txEl>
                                              <p:pRg st="8" end="8"/>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4">
                                            <p:txEl>
                                              <p:pRg st="8" end="8"/>
                                            </p:txEl>
                                          </p:spTgt>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anim calcmode="lin" valueType="num">
                                      <p:cBhvr additive="base">
                                        <p:cTn id="43" dur="500" fill="hold"/>
                                        <p:tgtEl>
                                          <p:spTgt spid="4">
                                            <p:txEl>
                                              <p:pRg st="9" end="9"/>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4">
                                            <p:txEl>
                                              <p:pRg st="9" end="9"/>
                                            </p:txEl>
                                          </p:spTgt>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anim calcmode="lin" valueType="num">
                                      <p:cBhvr additive="base">
                                        <p:cTn id="47" dur="500" fill="hold"/>
                                        <p:tgtEl>
                                          <p:spTgt spid="4">
                                            <p:txEl>
                                              <p:pRg st="10" end="1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4">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538619" y="1825625"/>
            <a:ext cx="1146131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Understanding NGS technology </a:t>
            </a:r>
          </a:p>
          <a:p>
            <a:r>
              <a:rPr lang="en-US" dirty="0" smtClean="0"/>
              <a:t>Command line</a:t>
            </a:r>
          </a:p>
          <a:p>
            <a:r>
              <a:rPr lang="en-US" dirty="0" smtClean="0"/>
              <a:t>Scripting </a:t>
            </a:r>
          </a:p>
          <a:p>
            <a:r>
              <a:rPr lang="en-US" dirty="0" smtClean="0"/>
              <a:t>Programing </a:t>
            </a:r>
          </a:p>
          <a:p>
            <a:r>
              <a:rPr lang="en-US" dirty="0" smtClean="0"/>
              <a:t>Data structure </a:t>
            </a:r>
          </a:p>
          <a:p>
            <a:r>
              <a:rPr lang="en-US" dirty="0" smtClean="0"/>
              <a:t>Computational logic</a:t>
            </a:r>
          </a:p>
          <a:p>
            <a:r>
              <a:rPr lang="en-US" dirty="0" smtClean="0"/>
              <a:t>Common methodology in statistics</a:t>
            </a:r>
          </a:p>
          <a:p>
            <a:endParaRPr lang="en-US" dirty="0" smtClean="0"/>
          </a:p>
          <a:p>
            <a:pPr marL="0" indent="0">
              <a:buNone/>
            </a:pPr>
            <a:r>
              <a:rPr lang="en-US" b="1" dirty="0" smtClean="0"/>
              <a:t>*Note:  Not all skills are required for all areas of bioinformatics</a:t>
            </a:r>
            <a:r>
              <a:rPr lang="en-US" dirty="0" smtClean="0"/>
              <a:t> </a:t>
            </a:r>
            <a:endParaRPr lang="en-MY" dirty="0" smtClean="0"/>
          </a:p>
        </p:txBody>
      </p:sp>
      <p:sp>
        <p:nvSpPr>
          <p:cNvPr id="3"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MY" dirty="0"/>
              <a:t>C</a:t>
            </a:r>
            <a:r>
              <a:rPr lang="en-MY" dirty="0" smtClean="0"/>
              <a:t>omputational skills of the </a:t>
            </a:r>
            <a:r>
              <a:rPr lang="en-MY" dirty="0" err="1" smtClean="0"/>
              <a:t>bioinformaticist</a:t>
            </a:r>
            <a:endParaRPr lang="en-MY" dirty="0"/>
          </a:p>
        </p:txBody>
      </p:sp>
    </p:spTree>
    <p:extLst>
      <p:ext uri="{BB962C8B-B14F-4D97-AF65-F5344CB8AC3E}">
        <p14:creationId xmlns:p14="http://schemas.microsoft.com/office/powerpoint/2010/main" val="3953642328"/>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98559" y="365125"/>
            <a:ext cx="1152868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MY" smtClean="0"/>
              <a:t>What can you do to prepare for the genomic era?</a:t>
            </a:r>
            <a:endParaRPr lang="en-MY" dirty="0"/>
          </a:p>
        </p:txBody>
      </p:sp>
      <p:sp>
        <p:nvSpPr>
          <p:cNvPr id="3" name="Content Placeholder 2"/>
          <p:cNvSpPr txBox="1">
            <a:spLocks/>
          </p:cNvSpPr>
          <p:nvPr/>
        </p:nvSpPr>
        <p:spPr>
          <a:xfrm>
            <a:off x="838200" y="1825624"/>
            <a:ext cx="10515600" cy="4829175"/>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MY" dirty="0" smtClean="0"/>
              <a:t>Classes </a:t>
            </a:r>
          </a:p>
          <a:p>
            <a:pPr lvl="1"/>
            <a:r>
              <a:rPr lang="en-MY" dirty="0" smtClean="0"/>
              <a:t>Bioinformatics</a:t>
            </a:r>
          </a:p>
          <a:p>
            <a:pPr lvl="1"/>
            <a:r>
              <a:rPr lang="en-MY" dirty="0" smtClean="0"/>
              <a:t>Computer </a:t>
            </a:r>
            <a:r>
              <a:rPr lang="en-MY" dirty="0"/>
              <a:t>S</a:t>
            </a:r>
            <a:r>
              <a:rPr lang="en-MY" dirty="0" smtClean="0"/>
              <a:t>cience</a:t>
            </a:r>
          </a:p>
          <a:p>
            <a:pPr lvl="1"/>
            <a:r>
              <a:rPr lang="en-MY" dirty="0" smtClean="0"/>
              <a:t>Statistics</a:t>
            </a:r>
          </a:p>
          <a:p>
            <a:r>
              <a:rPr lang="en-MY" dirty="0" smtClean="0"/>
              <a:t>Applied Bioinformatics Journal Clubs</a:t>
            </a:r>
          </a:p>
          <a:p>
            <a:pPr lvl="1"/>
            <a:r>
              <a:rPr lang="en-MY" dirty="0" smtClean="0"/>
              <a:t>Departmental JCs can sometimes can be taken for credit</a:t>
            </a:r>
          </a:p>
          <a:p>
            <a:r>
              <a:rPr lang="en-MY" dirty="0" smtClean="0"/>
              <a:t>Campus or regional workshops</a:t>
            </a:r>
          </a:p>
          <a:p>
            <a:pPr lvl="1"/>
            <a:r>
              <a:rPr lang="en-US" dirty="0" smtClean="0"/>
              <a:t>Software Carpentry/Data Carpentry</a:t>
            </a:r>
            <a:endParaRPr lang="en-MY" dirty="0" smtClean="0"/>
          </a:p>
          <a:p>
            <a:r>
              <a:rPr lang="en-MY" dirty="0" smtClean="0"/>
              <a:t>Online resources (Coursera, other open source classes, webinars, podcasts, YouTube tutorials)</a:t>
            </a:r>
          </a:p>
          <a:p>
            <a:r>
              <a:rPr lang="en-MY" dirty="0" smtClean="0"/>
              <a:t>Look for graduate schools that have a strong bioinformatics program/core/</a:t>
            </a:r>
            <a:r>
              <a:rPr lang="en-MY" dirty="0" err="1" smtClean="0"/>
              <a:t>center</a:t>
            </a:r>
            <a:r>
              <a:rPr lang="en-MY" dirty="0" smtClean="0"/>
              <a:t>/faculty. Even if you are intending to get a degree in biology or medicine---local </a:t>
            </a:r>
            <a:r>
              <a:rPr lang="en-MY" dirty="0" err="1" smtClean="0"/>
              <a:t>bioinformaticians</a:t>
            </a:r>
            <a:r>
              <a:rPr lang="en-MY" dirty="0" smtClean="0"/>
              <a:t> can help and programs with strong bioinformatics cores tend to have more educational experiences available.</a:t>
            </a:r>
            <a:endParaRPr lang="en-MY" dirty="0"/>
          </a:p>
        </p:txBody>
      </p:sp>
    </p:spTree>
    <p:extLst>
      <p:ext uri="{BB962C8B-B14F-4D97-AF65-F5344CB8AC3E}">
        <p14:creationId xmlns:p14="http://schemas.microsoft.com/office/powerpoint/2010/main" val="10540764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nodeType="click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 calcmode="lin" valueType="num">
                                      <p:cBhvr additive="base">
                                        <p:cTn id="51" dur="50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MY" smtClean="0"/>
              <a:t>Discussion Topics</a:t>
            </a:r>
            <a:endParaRPr lang="en-MY" dirty="0"/>
          </a:p>
        </p:txBody>
      </p:sp>
      <p:sp>
        <p:nvSpPr>
          <p:cNvPr id="3" name="Content Placeholder 2"/>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dirty="0" smtClean="0"/>
          </a:p>
        </p:txBody>
      </p:sp>
      <p:sp>
        <p:nvSpPr>
          <p:cNvPr id="4" name="Content Placeholder 2"/>
          <p:cNvSpPr txBox="1">
            <a:spLocks/>
          </p:cNvSpPr>
          <p:nvPr/>
        </p:nvSpPr>
        <p:spPr>
          <a:xfrm>
            <a:off x="838200" y="1249680"/>
            <a:ext cx="10515600" cy="540511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MY" dirty="0" smtClean="0"/>
              <a:t>Specifics of NGS technology</a:t>
            </a:r>
          </a:p>
          <a:p>
            <a:r>
              <a:rPr lang="en-MY" dirty="0" smtClean="0"/>
              <a:t>What it is like to work in the bioinformatics field</a:t>
            </a:r>
          </a:p>
          <a:p>
            <a:r>
              <a:rPr lang="en-MY" dirty="0" smtClean="0"/>
              <a:t>Introduction to Galaxy platform</a:t>
            </a:r>
          </a:p>
          <a:p>
            <a:r>
              <a:rPr lang="en-MY" dirty="0" smtClean="0"/>
              <a:t>Pipeline example </a:t>
            </a:r>
          </a:p>
          <a:p>
            <a:r>
              <a:rPr lang="en-MY" dirty="0" smtClean="0"/>
              <a:t>What bioinformatics study/tools apply to your field (medicine, biology, biochemistry)</a:t>
            </a:r>
          </a:p>
          <a:p>
            <a:pPr marL="0" indent="0">
              <a:buNone/>
            </a:pPr>
            <a:endParaRPr lang="en-MY" dirty="0" smtClean="0"/>
          </a:p>
        </p:txBody>
      </p:sp>
    </p:spTree>
    <p:extLst>
      <p:ext uri="{BB962C8B-B14F-4D97-AF65-F5344CB8AC3E}">
        <p14:creationId xmlns:p14="http://schemas.microsoft.com/office/powerpoint/2010/main" val="7426686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Contact Information</a:t>
            </a:r>
            <a:endParaRPr lang="en-MY" dirty="0"/>
          </a:p>
        </p:txBody>
      </p:sp>
      <p:sp>
        <p:nvSpPr>
          <p:cNvPr id="3" name="Content Placeholder 2"/>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dirty="0" smtClean="0"/>
          </a:p>
        </p:txBody>
      </p:sp>
      <p:sp>
        <p:nvSpPr>
          <p:cNvPr id="4" name="Content Placeholder 2"/>
          <p:cNvSpPr txBox="1">
            <a:spLocks/>
          </p:cNvSpPr>
          <p:nvPr/>
        </p:nvSpPr>
        <p:spPr>
          <a:xfrm>
            <a:off x="838200" y="1825625"/>
            <a:ext cx="10515600" cy="482917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MY" dirty="0" smtClean="0"/>
              <a:t>Sherry Miller, PhD</a:t>
            </a:r>
          </a:p>
          <a:p>
            <a:pPr marL="0" indent="0">
              <a:buNone/>
            </a:pPr>
            <a:r>
              <a:rPr lang="en-MY" dirty="0" smtClean="0"/>
              <a:t>Kansas State University</a:t>
            </a:r>
          </a:p>
          <a:p>
            <a:pPr marL="0" indent="0">
              <a:buNone/>
            </a:pPr>
            <a:r>
              <a:rPr lang="en-MY" dirty="0" smtClean="0">
                <a:hlinkClick r:id="rId2"/>
              </a:rPr>
              <a:t>sherrymiller@ksu.edu</a:t>
            </a:r>
            <a:endParaRPr lang="en-MY" dirty="0" smtClean="0"/>
          </a:p>
          <a:p>
            <a:pPr marL="0" indent="0">
              <a:buNone/>
            </a:pPr>
            <a:endParaRPr lang="en-MY" dirty="0"/>
          </a:p>
          <a:p>
            <a:pPr marL="0" indent="0">
              <a:buNone/>
            </a:pPr>
            <a:endParaRPr lang="en-MY" dirty="0" smtClean="0"/>
          </a:p>
          <a:p>
            <a:r>
              <a:rPr lang="en-MY" dirty="0" smtClean="0"/>
              <a:t>Teresa </a:t>
            </a:r>
            <a:r>
              <a:rPr lang="en-MY" dirty="0" err="1" smtClean="0"/>
              <a:t>Shippy</a:t>
            </a:r>
            <a:r>
              <a:rPr lang="en-MY" dirty="0" smtClean="0"/>
              <a:t>, PhD</a:t>
            </a:r>
          </a:p>
          <a:p>
            <a:pPr marL="0" indent="0">
              <a:buNone/>
            </a:pPr>
            <a:r>
              <a:rPr lang="en-MY" dirty="0" smtClean="0"/>
              <a:t>Kansas State University</a:t>
            </a:r>
          </a:p>
          <a:p>
            <a:pPr marL="0" indent="0">
              <a:buNone/>
            </a:pPr>
            <a:r>
              <a:rPr lang="en-MY" dirty="0" smtClean="0">
                <a:hlinkClick r:id="rId3"/>
              </a:rPr>
              <a:t>tshippy@ksu.edu</a:t>
            </a:r>
            <a:endParaRPr lang="en-MY" dirty="0" smtClean="0"/>
          </a:p>
          <a:p>
            <a:pPr marL="0" indent="0">
              <a:buNone/>
            </a:pPr>
            <a:endParaRPr lang="en-MY" dirty="0" smtClean="0"/>
          </a:p>
        </p:txBody>
      </p:sp>
    </p:spTree>
    <p:extLst>
      <p:ext uri="{BB962C8B-B14F-4D97-AF65-F5344CB8AC3E}">
        <p14:creationId xmlns:p14="http://schemas.microsoft.com/office/powerpoint/2010/main" val="172586946"/>
      </p:ext>
    </p:extLst>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Additional slides for discussion</a:t>
            </a:r>
            <a:endParaRPr lang="en-MY" dirty="0"/>
          </a:p>
        </p:txBody>
      </p:sp>
      <p:sp>
        <p:nvSpPr>
          <p:cNvPr id="3" name="Content Placeholder 2"/>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dirty="0" smtClean="0"/>
          </a:p>
        </p:txBody>
      </p:sp>
    </p:spTree>
    <p:extLst>
      <p:ext uri="{BB962C8B-B14F-4D97-AF65-F5344CB8AC3E}">
        <p14:creationId xmlns:p14="http://schemas.microsoft.com/office/powerpoint/2010/main" val="42192711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0560" y="54986"/>
            <a:ext cx="5862320" cy="6691254"/>
          </a:xfrm>
          <a:prstGeom prst="rect">
            <a:avLst/>
          </a:prstGeom>
        </p:spPr>
      </p:pic>
      <p:sp>
        <p:nvSpPr>
          <p:cNvPr id="3" name="Rectangle 2"/>
          <p:cNvSpPr/>
          <p:nvPr/>
        </p:nvSpPr>
        <p:spPr>
          <a:xfrm>
            <a:off x="355600" y="216763"/>
            <a:ext cx="2397760" cy="6740307"/>
          </a:xfrm>
          <a:prstGeom prst="rect">
            <a:avLst/>
          </a:prstGeom>
        </p:spPr>
        <p:txBody>
          <a:bodyPr wrap="square">
            <a:spAutoFit/>
          </a:bodyPr>
          <a:lstStyle/>
          <a:p>
            <a:r>
              <a:rPr lang="en-US" sz="2400" dirty="0" smtClean="0"/>
              <a:t>Sequencing by synthesis</a:t>
            </a:r>
          </a:p>
          <a:p>
            <a:endParaRPr lang="en-US" sz="2400" dirty="0"/>
          </a:p>
          <a:p>
            <a:r>
              <a:rPr lang="en-US" sz="2400" dirty="0" smtClean="0"/>
              <a:t>Light is emitted for each of the nitrogenous bases added</a:t>
            </a:r>
          </a:p>
          <a:p>
            <a:endParaRPr lang="en-US" sz="2400" dirty="0" smtClean="0"/>
          </a:p>
          <a:p>
            <a:r>
              <a:rPr lang="en-US" sz="2400" dirty="0" smtClean="0"/>
              <a:t>Reversible terminators have to be removed with each cycle</a:t>
            </a:r>
          </a:p>
          <a:p>
            <a:endParaRPr lang="en-US" sz="2400" dirty="0"/>
          </a:p>
          <a:p>
            <a:r>
              <a:rPr lang="en-US" sz="2400" dirty="0" smtClean="0"/>
              <a:t>Number of cycles is the limiting step</a:t>
            </a:r>
          </a:p>
          <a:p>
            <a:endParaRPr lang="en-US" sz="2400" dirty="0"/>
          </a:p>
        </p:txBody>
      </p:sp>
      <p:sp>
        <p:nvSpPr>
          <p:cNvPr id="5" name="Rectangle 4"/>
          <p:cNvSpPr/>
          <p:nvPr/>
        </p:nvSpPr>
        <p:spPr>
          <a:xfrm>
            <a:off x="9370031" y="237083"/>
            <a:ext cx="2821969" cy="4524315"/>
          </a:xfrm>
          <a:prstGeom prst="rect">
            <a:avLst/>
          </a:prstGeom>
        </p:spPr>
        <p:txBody>
          <a:bodyPr wrap="square">
            <a:spAutoFit/>
          </a:bodyPr>
          <a:lstStyle/>
          <a:p>
            <a:r>
              <a:rPr lang="en-US" sz="2400" dirty="0" smtClean="0"/>
              <a:t>Maximum read size of ~350 </a:t>
            </a:r>
            <a:r>
              <a:rPr lang="en-US" sz="2400" dirty="0" err="1" smtClean="0"/>
              <a:t>bp</a:t>
            </a:r>
            <a:endParaRPr lang="en-US" sz="2400" dirty="0" smtClean="0"/>
          </a:p>
          <a:p>
            <a:endParaRPr lang="en-US" sz="2400" dirty="0"/>
          </a:p>
          <a:p>
            <a:r>
              <a:rPr lang="en-US" sz="2400" dirty="0" smtClean="0"/>
              <a:t>Individual nucleotide accuracy of</a:t>
            </a:r>
            <a:r>
              <a:rPr lang="en-US" sz="2400" dirty="0"/>
              <a:t> </a:t>
            </a:r>
            <a:r>
              <a:rPr lang="en-US" sz="2400" dirty="0" smtClean="0"/>
              <a:t>over 99%</a:t>
            </a:r>
          </a:p>
          <a:p>
            <a:endParaRPr lang="en-US" sz="2400" dirty="0"/>
          </a:p>
          <a:p>
            <a:r>
              <a:rPr lang="en-US" sz="2400" dirty="0" smtClean="0"/>
              <a:t>Well supported by bioinformatics (dominant technology)</a:t>
            </a:r>
          </a:p>
        </p:txBody>
      </p:sp>
    </p:spTree>
    <p:extLst>
      <p:ext uri="{BB962C8B-B14F-4D97-AF65-F5344CB8AC3E}">
        <p14:creationId xmlns:p14="http://schemas.microsoft.com/office/powerpoint/2010/main" val="36967106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itle 1"/>
          <p:cNvSpPr txBox="1">
            <a:spLocks/>
          </p:cNvSpPr>
          <p:nvPr/>
        </p:nvSpPr>
        <p:spPr>
          <a:xfrm>
            <a:off x="470339" y="55156"/>
            <a:ext cx="11211838"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MY" sz="3600" smtClean="0"/>
              <a:t>Biological Milestones  </a:t>
            </a:r>
            <a:endParaRPr lang="en-MY" sz="3600" dirty="0"/>
          </a:p>
        </p:txBody>
      </p:sp>
      <p:grpSp>
        <p:nvGrpSpPr>
          <p:cNvPr id="60" name="Group 59"/>
          <p:cNvGrpSpPr/>
          <p:nvPr/>
        </p:nvGrpSpPr>
        <p:grpSpPr>
          <a:xfrm>
            <a:off x="-5330" y="64131"/>
            <a:ext cx="12192000" cy="6432488"/>
            <a:chOff x="-5330" y="114931"/>
            <a:chExt cx="12192000" cy="6432488"/>
          </a:xfrm>
        </p:grpSpPr>
        <p:cxnSp>
          <p:nvCxnSpPr>
            <p:cNvPr id="3" name="Straight Connector 2"/>
            <p:cNvCxnSpPr/>
            <p:nvPr/>
          </p:nvCxnSpPr>
          <p:spPr>
            <a:xfrm>
              <a:off x="819001" y="4903503"/>
              <a:ext cx="12526" cy="914400"/>
            </a:xfrm>
            <a:prstGeom prst="line">
              <a:avLst/>
            </a:prstGeom>
            <a:ln w="28575"/>
          </p:spPr>
          <p:style>
            <a:lnRef idx="1">
              <a:schemeClr val="dk1"/>
            </a:lnRef>
            <a:fillRef idx="0">
              <a:schemeClr val="dk1"/>
            </a:fillRef>
            <a:effectRef idx="0">
              <a:schemeClr val="dk1"/>
            </a:effectRef>
            <a:fontRef idx="minor">
              <a:schemeClr val="tx1"/>
            </a:fontRef>
          </p:style>
        </p:cxnSp>
        <p:cxnSp>
          <p:nvCxnSpPr>
            <p:cNvPr id="4" name="Straight Connector 3"/>
            <p:cNvCxnSpPr/>
            <p:nvPr/>
          </p:nvCxnSpPr>
          <p:spPr>
            <a:xfrm>
              <a:off x="352816" y="4903503"/>
              <a:ext cx="12526" cy="914400"/>
            </a:xfrm>
            <a:prstGeom prst="line">
              <a:avLst/>
            </a:prstGeom>
            <a:ln w="28575"/>
          </p:spPr>
          <p:style>
            <a:lnRef idx="1">
              <a:schemeClr val="dk1"/>
            </a:lnRef>
            <a:fillRef idx="0">
              <a:schemeClr val="dk1"/>
            </a:fillRef>
            <a:effectRef idx="0">
              <a:schemeClr val="dk1"/>
            </a:effectRef>
            <a:fontRef idx="minor">
              <a:schemeClr val="tx1"/>
            </a:fontRef>
          </p:style>
        </p:cxnSp>
        <p:cxnSp>
          <p:nvCxnSpPr>
            <p:cNvPr id="5" name="Straight Connector 4"/>
            <p:cNvCxnSpPr/>
            <p:nvPr/>
          </p:nvCxnSpPr>
          <p:spPr>
            <a:xfrm>
              <a:off x="3700825" y="4903503"/>
              <a:ext cx="12526" cy="914400"/>
            </a:xfrm>
            <a:prstGeom prst="line">
              <a:avLst/>
            </a:prstGeom>
            <a:ln w="28575"/>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2039657" y="4903503"/>
              <a:ext cx="12526" cy="914400"/>
            </a:xfrm>
            <a:prstGeom prst="line">
              <a:avLst/>
            </a:prstGeom>
            <a:ln w="28575"/>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a:off x="8578552" y="4903503"/>
              <a:ext cx="12526" cy="914400"/>
            </a:xfrm>
            <a:prstGeom prst="line">
              <a:avLst/>
            </a:prstGeom>
            <a:ln w="28575"/>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4181605" y="4903503"/>
              <a:ext cx="12526" cy="914400"/>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7839120" y="4903503"/>
              <a:ext cx="12526" cy="914400"/>
            </a:xfrm>
            <a:prstGeom prst="line">
              <a:avLst/>
            </a:prstGeom>
            <a:ln w="28575"/>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8214604" y="4903503"/>
              <a:ext cx="12526" cy="914400"/>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5860659" y="4903503"/>
              <a:ext cx="12526" cy="914400"/>
            </a:xfrm>
            <a:prstGeom prst="line">
              <a:avLst/>
            </a:prstGeom>
            <a:ln w="28575"/>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4991152" y="4903503"/>
              <a:ext cx="12526" cy="914400"/>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6759106" y="4903503"/>
              <a:ext cx="12526" cy="914400"/>
            </a:xfrm>
            <a:prstGeom prst="line">
              <a:avLst/>
            </a:prstGeom>
            <a:ln w="28575"/>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11558103" y="4903503"/>
              <a:ext cx="12526" cy="914400"/>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10668807" y="4903503"/>
              <a:ext cx="12526" cy="914400"/>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10202617" y="4903503"/>
              <a:ext cx="12526" cy="914400"/>
            </a:xfrm>
            <a:prstGeom prst="line">
              <a:avLst/>
            </a:prstGeom>
            <a:ln w="28575"/>
          </p:spPr>
          <p:style>
            <a:lnRef idx="1">
              <a:schemeClr val="dk1"/>
            </a:lnRef>
            <a:fillRef idx="0">
              <a:schemeClr val="dk1"/>
            </a:fillRef>
            <a:effectRef idx="0">
              <a:schemeClr val="dk1"/>
            </a:effectRef>
            <a:fontRef idx="minor">
              <a:schemeClr val="tx1"/>
            </a:fontRef>
          </p:style>
        </p:cxnSp>
        <p:sp>
          <p:nvSpPr>
            <p:cNvPr id="17" name="TextBox 16"/>
            <p:cNvSpPr txBox="1"/>
            <p:nvPr/>
          </p:nvSpPr>
          <p:spPr>
            <a:xfrm rot="16200000">
              <a:off x="-1820073" y="2620607"/>
              <a:ext cx="4291400" cy="369332"/>
            </a:xfrm>
            <a:prstGeom prst="rect">
              <a:avLst/>
            </a:prstGeom>
            <a:noFill/>
          </p:spPr>
          <p:txBody>
            <a:bodyPr wrap="square" rtlCol="0">
              <a:spAutoFit/>
            </a:bodyPr>
            <a:lstStyle/>
            <a:p>
              <a:r>
                <a:rPr lang="en-MY" dirty="0" smtClean="0"/>
                <a:t>Mendel-description of heredity</a:t>
              </a:r>
              <a:endParaRPr lang="en-MY" dirty="0"/>
            </a:p>
          </p:txBody>
        </p:sp>
        <p:sp>
          <p:nvSpPr>
            <p:cNvPr id="18" name="TextBox 17"/>
            <p:cNvSpPr txBox="1"/>
            <p:nvPr/>
          </p:nvSpPr>
          <p:spPr>
            <a:xfrm rot="16200000">
              <a:off x="-1479135" y="2473419"/>
              <a:ext cx="4585775" cy="369332"/>
            </a:xfrm>
            <a:prstGeom prst="rect">
              <a:avLst/>
            </a:prstGeom>
            <a:noFill/>
          </p:spPr>
          <p:txBody>
            <a:bodyPr wrap="square" rtlCol="0">
              <a:spAutoFit/>
            </a:bodyPr>
            <a:lstStyle/>
            <a:p>
              <a:r>
                <a:rPr lang="en-MY" dirty="0" err="1" smtClean="0"/>
                <a:t>Miescher</a:t>
              </a:r>
              <a:r>
                <a:rPr lang="en-MY" dirty="0" smtClean="0"/>
                <a:t>-identification of DNA</a:t>
              </a:r>
              <a:endParaRPr lang="en-MY" dirty="0"/>
            </a:p>
          </p:txBody>
        </p:sp>
        <p:sp>
          <p:nvSpPr>
            <p:cNvPr id="19" name="TextBox 18"/>
            <p:cNvSpPr txBox="1"/>
            <p:nvPr/>
          </p:nvSpPr>
          <p:spPr>
            <a:xfrm rot="16200000">
              <a:off x="1246255" y="2348286"/>
              <a:ext cx="4836041" cy="369332"/>
            </a:xfrm>
            <a:prstGeom prst="rect">
              <a:avLst/>
            </a:prstGeom>
            <a:noFill/>
          </p:spPr>
          <p:txBody>
            <a:bodyPr wrap="square" rtlCol="0">
              <a:spAutoFit/>
            </a:bodyPr>
            <a:lstStyle/>
            <a:p>
              <a:r>
                <a:rPr lang="en-MY" dirty="0" smtClean="0"/>
                <a:t>Avery-1</a:t>
              </a:r>
              <a:r>
                <a:rPr lang="en-MY" baseline="30000" dirty="0" smtClean="0"/>
                <a:t>st</a:t>
              </a:r>
              <a:r>
                <a:rPr lang="en-MY" dirty="0" smtClean="0"/>
                <a:t> DNA is heredity material</a:t>
              </a:r>
              <a:endParaRPr lang="en-MY" dirty="0"/>
            </a:p>
          </p:txBody>
        </p:sp>
        <p:sp>
          <p:nvSpPr>
            <p:cNvPr id="20" name="TextBox 19"/>
            <p:cNvSpPr txBox="1"/>
            <p:nvPr/>
          </p:nvSpPr>
          <p:spPr>
            <a:xfrm rot="16200000">
              <a:off x="1892623" y="2519420"/>
              <a:ext cx="4493774" cy="369332"/>
            </a:xfrm>
            <a:prstGeom prst="rect">
              <a:avLst/>
            </a:prstGeom>
            <a:noFill/>
          </p:spPr>
          <p:txBody>
            <a:bodyPr wrap="square" rtlCol="0">
              <a:spAutoFit/>
            </a:bodyPr>
            <a:lstStyle/>
            <a:p>
              <a:r>
                <a:rPr lang="en-MY" dirty="0" smtClean="0"/>
                <a:t>Hershey &amp; Chase-confirm Avery’s work</a:t>
              </a:r>
              <a:endParaRPr lang="en-MY" dirty="0"/>
            </a:p>
          </p:txBody>
        </p:sp>
        <p:sp>
          <p:nvSpPr>
            <p:cNvPr id="21" name="TextBox 20"/>
            <p:cNvSpPr txBox="1"/>
            <p:nvPr/>
          </p:nvSpPr>
          <p:spPr>
            <a:xfrm rot="16200000">
              <a:off x="-226517" y="2254842"/>
              <a:ext cx="4745931" cy="646331"/>
            </a:xfrm>
            <a:prstGeom prst="rect">
              <a:avLst/>
            </a:prstGeom>
            <a:noFill/>
          </p:spPr>
          <p:txBody>
            <a:bodyPr wrap="square" rtlCol="0">
              <a:spAutoFit/>
            </a:bodyPr>
            <a:lstStyle/>
            <a:p>
              <a:r>
                <a:rPr lang="en-MY" dirty="0" smtClean="0"/>
                <a:t>Scientific acknowledgement of Mendel</a:t>
              </a:r>
            </a:p>
            <a:p>
              <a:r>
                <a:rPr lang="en-US" dirty="0" smtClean="0"/>
                <a:t>Morgan-1</a:t>
              </a:r>
              <a:r>
                <a:rPr lang="en-US" baseline="30000" dirty="0" smtClean="0"/>
                <a:t>st</a:t>
              </a:r>
              <a:r>
                <a:rPr lang="en-US" dirty="0" smtClean="0"/>
                <a:t> genetic model organism</a:t>
              </a:r>
              <a:endParaRPr lang="en-MY" dirty="0"/>
            </a:p>
          </p:txBody>
        </p:sp>
        <p:sp>
          <p:nvSpPr>
            <p:cNvPr id="22" name="TextBox 21"/>
            <p:cNvSpPr txBox="1"/>
            <p:nvPr/>
          </p:nvSpPr>
          <p:spPr>
            <a:xfrm rot="16200000">
              <a:off x="3087331" y="2568298"/>
              <a:ext cx="4119019" cy="646331"/>
            </a:xfrm>
            <a:prstGeom prst="rect">
              <a:avLst/>
            </a:prstGeom>
            <a:noFill/>
          </p:spPr>
          <p:txBody>
            <a:bodyPr wrap="square" rtlCol="0">
              <a:spAutoFit/>
            </a:bodyPr>
            <a:lstStyle/>
            <a:p>
              <a:r>
                <a:rPr lang="en-MY" dirty="0" smtClean="0"/>
                <a:t>Nirenberg &amp; Khorana-</a:t>
              </a:r>
            </a:p>
            <a:p>
              <a:r>
                <a:rPr lang="en-MY" dirty="0" smtClean="0"/>
                <a:t>Determination of genetic code</a:t>
              </a:r>
              <a:endParaRPr lang="en-MY" dirty="0"/>
            </a:p>
          </p:txBody>
        </p:sp>
        <p:sp>
          <p:nvSpPr>
            <p:cNvPr id="23" name="TextBox 22"/>
            <p:cNvSpPr txBox="1"/>
            <p:nvPr/>
          </p:nvSpPr>
          <p:spPr>
            <a:xfrm rot="16200000">
              <a:off x="4180303" y="2821819"/>
              <a:ext cx="3611976" cy="646331"/>
            </a:xfrm>
            <a:prstGeom prst="rect">
              <a:avLst/>
            </a:prstGeom>
            <a:noFill/>
          </p:spPr>
          <p:txBody>
            <a:bodyPr wrap="square" rtlCol="0">
              <a:spAutoFit/>
            </a:bodyPr>
            <a:lstStyle/>
            <a:p>
              <a:r>
                <a:rPr lang="en-MY" dirty="0" smtClean="0"/>
                <a:t>Sanger-Sequencing strategy </a:t>
              </a:r>
            </a:p>
            <a:p>
              <a:r>
                <a:rPr lang="en-MY" dirty="0" smtClean="0"/>
                <a:t>1</a:t>
              </a:r>
              <a:r>
                <a:rPr lang="en-MY" baseline="30000" dirty="0" smtClean="0"/>
                <a:t>st</a:t>
              </a:r>
              <a:r>
                <a:rPr lang="en-MY" dirty="0" smtClean="0"/>
                <a:t> viral genome sequenced</a:t>
              </a:r>
              <a:endParaRPr lang="en-MY" dirty="0"/>
            </a:p>
          </p:txBody>
        </p:sp>
        <p:sp>
          <p:nvSpPr>
            <p:cNvPr id="24" name="TextBox 23"/>
            <p:cNvSpPr txBox="1"/>
            <p:nvPr/>
          </p:nvSpPr>
          <p:spPr>
            <a:xfrm rot="16200000">
              <a:off x="4871164" y="2339858"/>
              <a:ext cx="4298900" cy="923330"/>
            </a:xfrm>
            <a:prstGeom prst="rect">
              <a:avLst/>
            </a:prstGeom>
            <a:noFill/>
          </p:spPr>
          <p:txBody>
            <a:bodyPr wrap="square" rtlCol="0">
              <a:spAutoFit/>
            </a:bodyPr>
            <a:lstStyle/>
            <a:p>
              <a:r>
                <a:rPr lang="en-MY" dirty="0" smtClean="0"/>
                <a:t>Discovery of restriction enzymes, reverse transcriptase, etc.</a:t>
              </a:r>
            </a:p>
            <a:p>
              <a:r>
                <a:rPr lang="en-MY" dirty="0" smtClean="0"/>
                <a:t>Development of PCR &amp; gene cloning</a:t>
              </a:r>
              <a:endParaRPr lang="en-MY" dirty="0"/>
            </a:p>
          </p:txBody>
        </p:sp>
        <p:sp>
          <p:nvSpPr>
            <p:cNvPr id="25" name="TextBox 24"/>
            <p:cNvSpPr txBox="1"/>
            <p:nvPr/>
          </p:nvSpPr>
          <p:spPr>
            <a:xfrm rot="16200000">
              <a:off x="5658107" y="2576023"/>
              <a:ext cx="4380567" cy="369332"/>
            </a:xfrm>
            <a:prstGeom prst="rect">
              <a:avLst/>
            </a:prstGeom>
            <a:noFill/>
          </p:spPr>
          <p:txBody>
            <a:bodyPr wrap="square" rtlCol="0">
              <a:spAutoFit/>
            </a:bodyPr>
            <a:lstStyle/>
            <a:p>
              <a:r>
                <a:rPr lang="en-MY" dirty="0" smtClean="0"/>
                <a:t>Human Genome Sequencing Project</a:t>
              </a:r>
              <a:endParaRPr lang="en-MY" dirty="0"/>
            </a:p>
          </p:txBody>
        </p:sp>
        <p:sp>
          <p:nvSpPr>
            <p:cNvPr id="26" name="TextBox 25"/>
            <p:cNvSpPr txBox="1"/>
            <p:nvPr/>
          </p:nvSpPr>
          <p:spPr>
            <a:xfrm rot="16200000">
              <a:off x="6142172" y="2705548"/>
              <a:ext cx="4121518" cy="369332"/>
            </a:xfrm>
            <a:prstGeom prst="rect">
              <a:avLst/>
            </a:prstGeom>
            <a:noFill/>
          </p:spPr>
          <p:txBody>
            <a:bodyPr wrap="square" rtlCol="0">
              <a:spAutoFit/>
            </a:bodyPr>
            <a:lstStyle/>
            <a:p>
              <a:r>
                <a:rPr lang="en-MY" dirty="0" smtClean="0"/>
                <a:t>Yeast chromosome sequenced</a:t>
              </a:r>
              <a:endParaRPr lang="en-MY" dirty="0"/>
            </a:p>
          </p:txBody>
        </p:sp>
        <p:sp>
          <p:nvSpPr>
            <p:cNvPr id="27" name="TextBox 26"/>
            <p:cNvSpPr txBox="1"/>
            <p:nvPr/>
          </p:nvSpPr>
          <p:spPr>
            <a:xfrm rot="16200000">
              <a:off x="6776109" y="2960319"/>
              <a:ext cx="3611976" cy="369332"/>
            </a:xfrm>
            <a:prstGeom prst="rect">
              <a:avLst/>
            </a:prstGeom>
            <a:noFill/>
          </p:spPr>
          <p:txBody>
            <a:bodyPr wrap="square" rtlCol="0">
              <a:spAutoFit/>
            </a:bodyPr>
            <a:lstStyle/>
            <a:p>
              <a:r>
                <a:rPr lang="en-MY" dirty="0" smtClean="0"/>
                <a:t>1</a:t>
              </a:r>
              <a:r>
                <a:rPr lang="en-MY" baseline="30000" dirty="0" smtClean="0"/>
                <a:t>st</a:t>
              </a:r>
              <a:r>
                <a:rPr lang="en-MY" dirty="0" smtClean="0"/>
                <a:t>  bacterial genome </a:t>
              </a:r>
              <a:endParaRPr lang="en-MY" dirty="0"/>
            </a:p>
          </p:txBody>
        </p:sp>
        <p:cxnSp>
          <p:nvCxnSpPr>
            <p:cNvPr id="28" name="Straight Connector 27"/>
            <p:cNvCxnSpPr/>
            <p:nvPr/>
          </p:nvCxnSpPr>
          <p:spPr>
            <a:xfrm>
              <a:off x="8814420" y="4903503"/>
              <a:ext cx="12526" cy="914400"/>
            </a:xfrm>
            <a:prstGeom prst="line">
              <a:avLst/>
            </a:prstGeom>
            <a:ln w="28575"/>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a:off x="9413265" y="4903503"/>
              <a:ext cx="12526" cy="914400"/>
            </a:xfrm>
            <a:prstGeom prst="line">
              <a:avLst/>
            </a:prstGeom>
            <a:ln w="28575"/>
          </p:spPr>
          <p:style>
            <a:lnRef idx="1">
              <a:schemeClr val="dk1"/>
            </a:lnRef>
            <a:fillRef idx="0">
              <a:schemeClr val="dk1"/>
            </a:fillRef>
            <a:effectRef idx="0">
              <a:schemeClr val="dk1"/>
            </a:effectRef>
            <a:fontRef idx="minor">
              <a:schemeClr val="tx1"/>
            </a:fontRef>
          </p:style>
        </p:cxnSp>
        <p:sp>
          <p:nvSpPr>
            <p:cNvPr id="30" name="TextBox 29"/>
            <p:cNvSpPr txBox="1"/>
            <p:nvPr/>
          </p:nvSpPr>
          <p:spPr>
            <a:xfrm rot="16200000">
              <a:off x="7024479" y="2960319"/>
              <a:ext cx="3611976" cy="369332"/>
            </a:xfrm>
            <a:prstGeom prst="rect">
              <a:avLst/>
            </a:prstGeom>
            <a:noFill/>
          </p:spPr>
          <p:txBody>
            <a:bodyPr wrap="square" rtlCol="0">
              <a:spAutoFit/>
            </a:bodyPr>
            <a:lstStyle/>
            <a:p>
              <a:r>
                <a:rPr lang="en-MY" dirty="0" smtClean="0"/>
                <a:t>1</a:t>
              </a:r>
              <a:r>
                <a:rPr lang="en-MY" baseline="30000" dirty="0" smtClean="0"/>
                <a:t>st</a:t>
              </a:r>
              <a:r>
                <a:rPr lang="en-MY" dirty="0" smtClean="0"/>
                <a:t>  eukaryotic genome </a:t>
              </a:r>
              <a:endParaRPr lang="en-MY" dirty="0"/>
            </a:p>
          </p:txBody>
        </p:sp>
        <p:sp>
          <p:nvSpPr>
            <p:cNvPr id="31" name="TextBox 30"/>
            <p:cNvSpPr txBox="1"/>
            <p:nvPr/>
          </p:nvSpPr>
          <p:spPr>
            <a:xfrm rot="16200000">
              <a:off x="6993755" y="2367106"/>
              <a:ext cx="4798401" cy="369332"/>
            </a:xfrm>
            <a:prstGeom prst="rect">
              <a:avLst/>
            </a:prstGeom>
            <a:noFill/>
          </p:spPr>
          <p:txBody>
            <a:bodyPr wrap="square" rtlCol="0">
              <a:spAutoFit/>
            </a:bodyPr>
            <a:lstStyle/>
            <a:p>
              <a:r>
                <a:rPr lang="en-MY" dirty="0" smtClean="0"/>
                <a:t>“Completion” of human genome project</a:t>
              </a:r>
              <a:endParaRPr lang="en-MY" dirty="0"/>
            </a:p>
          </p:txBody>
        </p:sp>
        <p:sp>
          <p:nvSpPr>
            <p:cNvPr id="32" name="TextBox 31"/>
            <p:cNvSpPr txBox="1"/>
            <p:nvPr/>
          </p:nvSpPr>
          <p:spPr>
            <a:xfrm rot="16200000">
              <a:off x="7429575" y="2243596"/>
              <a:ext cx="4768422" cy="646331"/>
            </a:xfrm>
            <a:prstGeom prst="rect">
              <a:avLst/>
            </a:prstGeom>
            <a:noFill/>
          </p:spPr>
          <p:txBody>
            <a:bodyPr wrap="square" rtlCol="0">
              <a:spAutoFit/>
            </a:bodyPr>
            <a:lstStyle/>
            <a:p>
              <a:r>
                <a:rPr lang="en-MY" dirty="0" smtClean="0"/>
                <a:t>Venter-Announced global ocean </a:t>
              </a:r>
              <a:r>
                <a:rPr lang="en-MY" dirty="0"/>
                <a:t>s</a:t>
              </a:r>
              <a:r>
                <a:rPr lang="en-MY" dirty="0" smtClean="0"/>
                <a:t>ampling expedition (metagenomics)</a:t>
              </a:r>
              <a:endParaRPr lang="en-MY" dirty="0"/>
            </a:p>
          </p:txBody>
        </p:sp>
        <p:sp>
          <p:nvSpPr>
            <p:cNvPr id="33" name="TextBox 32"/>
            <p:cNvSpPr txBox="1"/>
            <p:nvPr/>
          </p:nvSpPr>
          <p:spPr>
            <a:xfrm rot="16200000">
              <a:off x="8263938" y="2794241"/>
              <a:ext cx="3944132" cy="369332"/>
            </a:xfrm>
            <a:prstGeom prst="rect">
              <a:avLst/>
            </a:prstGeom>
            <a:noFill/>
          </p:spPr>
          <p:txBody>
            <a:bodyPr wrap="square" rtlCol="0">
              <a:spAutoFit/>
            </a:bodyPr>
            <a:lstStyle/>
            <a:p>
              <a:r>
                <a:rPr lang="en-MY" dirty="0" smtClean="0"/>
                <a:t>454 Life Sciences Pyrosequencing</a:t>
              </a:r>
              <a:endParaRPr lang="en-MY" dirty="0"/>
            </a:p>
          </p:txBody>
        </p:sp>
        <p:sp>
          <p:nvSpPr>
            <p:cNvPr id="34" name="TextBox 33"/>
            <p:cNvSpPr txBox="1"/>
            <p:nvPr/>
          </p:nvSpPr>
          <p:spPr>
            <a:xfrm rot="16200000">
              <a:off x="8710794" y="2794241"/>
              <a:ext cx="3944132" cy="369332"/>
            </a:xfrm>
            <a:prstGeom prst="rect">
              <a:avLst/>
            </a:prstGeom>
            <a:noFill/>
          </p:spPr>
          <p:txBody>
            <a:bodyPr wrap="square" rtlCol="0">
              <a:spAutoFit/>
            </a:bodyPr>
            <a:lstStyle/>
            <a:p>
              <a:r>
                <a:rPr lang="en-MY" dirty="0" smtClean="0"/>
                <a:t>NGS revolution </a:t>
              </a:r>
              <a:endParaRPr lang="en-MY" dirty="0"/>
            </a:p>
          </p:txBody>
        </p:sp>
        <p:sp>
          <p:nvSpPr>
            <p:cNvPr id="35" name="TextBox 34"/>
            <p:cNvSpPr txBox="1"/>
            <p:nvPr/>
          </p:nvSpPr>
          <p:spPr>
            <a:xfrm rot="16200000">
              <a:off x="9598058" y="2794241"/>
              <a:ext cx="3944132" cy="369332"/>
            </a:xfrm>
            <a:prstGeom prst="rect">
              <a:avLst/>
            </a:prstGeom>
            <a:noFill/>
          </p:spPr>
          <p:txBody>
            <a:bodyPr wrap="square" rtlCol="0">
              <a:spAutoFit/>
            </a:bodyPr>
            <a:lstStyle/>
            <a:p>
              <a:r>
                <a:rPr lang="en-MY" dirty="0" smtClean="0"/>
                <a:t>$1000 genome</a:t>
              </a:r>
              <a:endParaRPr lang="en-MY" dirty="0"/>
            </a:p>
          </p:txBody>
        </p:sp>
        <p:sp>
          <p:nvSpPr>
            <p:cNvPr id="36" name="TextBox 35"/>
            <p:cNvSpPr txBox="1"/>
            <p:nvPr/>
          </p:nvSpPr>
          <p:spPr>
            <a:xfrm rot="16200000">
              <a:off x="6622" y="6006838"/>
              <a:ext cx="711830" cy="369332"/>
            </a:xfrm>
            <a:prstGeom prst="rect">
              <a:avLst/>
            </a:prstGeom>
            <a:noFill/>
          </p:spPr>
          <p:txBody>
            <a:bodyPr wrap="square" rtlCol="0">
              <a:spAutoFit/>
            </a:bodyPr>
            <a:lstStyle/>
            <a:p>
              <a:r>
                <a:rPr lang="en-MY" dirty="0" smtClean="0"/>
                <a:t>1865</a:t>
              </a:r>
              <a:endParaRPr lang="en-MY" dirty="0"/>
            </a:p>
          </p:txBody>
        </p:sp>
        <p:sp>
          <p:nvSpPr>
            <p:cNvPr id="37" name="TextBox 36"/>
            <p:cNvSpPr txBox="1"/>
            <p:nvPr/>
          </p:nvSpPr>
          <p:spPr>
            <a:xfrm rot="16200000">
              <a:off x="473812" y="6006838"/>
              <a:ext cx="711830" cy="369332"/>
            </a:xfrm>
            <a:prstGeom prst="rect">
              <a:avLst/>
            </a:prstGeom>
            <a:noFill/>
          </p:spPr>
          <p:txBody>
            <a:bodyPr wrap="square" rtlCol="0">
              <a:spAutoFit/>
            </a:bodyPr>
            <a:lstStyle/>
            <a:p>
              <a:r>
                <a:rPr lang="en-MY" dirty="0" smtClean="0"/>
                <a:t>1871</a:t>
              </a:r>
              <a:endParaRPr lang="en-MY" dirty="0"/>
            </a:p>
          </p:txBody>
        </p:sp>
        <p:sp>
          <p:nvSpPr>
            <p:cNvPr id="38" name="TextBox 37"/>
            <p:cNvSpPr txBox="1"/>
            <p:nvPr/>
          </p:nvSpPr>
          <p:spPr>
            <a:xfrm rot="16200000">
              <a:off x="1732985" y="6006838"/>
              <a:ext cx="711830" cy="369332"/>
            </a:xfrm>
            <a:prstGeom prst="rect">
              <a:avLst/>
            </a:prstGeom>
            <a:noFill/>
          </p:spPr>
          <p:txBody>
            <a:bodyPr wrap="square" rtlCol="0">
              <a:spAutoFit/>
            </a:bodyPr>
            <a:lstStyle/>
            <a:p>
              <a:r>
                <a:rPr lang="en-MY" dirty="0" smtClean="0"/>
                <a:t>1900</a:t>
              </a:r>
              <a:endParaRPr lang="en-MY" dirty="0"/>
            </a:p>
          </p:txBody>
        </p:sp>
        <p:sp>
          <p:nvSpPr>
            <p:cNvPr id="39" name="TextBox 38"/>
            <p:cNvSpPr txBox="1"/>
            <p:nvPr/>
          </p:nvSpPr>
          <p:spPr>
            <a:xfrm rot="16200000">
              <a:off x="3351922" y="6006838"/>
              <a:ext cx="711830" cy="369332"/>
            </a:xfrm>
            <a:prstGeom prst="rect">
              <a:avLst/>
            </a:prstGeom>
            <a:noFill/>
          </p:spPr>
          <p:txBody>
            <a:bodyPr wrap="square" rtlCol="0">
              <a:spAutoFit/>
            </a:bodyPr>
            <a:lstStyle/>
            <a:p>
              <a:r>
                <a:rPr lang="en-MY" dirty="0" smtClean="0"/>
                <a:t>1944</a:t>
              </a:r>
              <a:endParaRPr lang="en-MY" dirty="0"/>
            </a:p>
          </p:txBody>
        </p:sp>
        <p:sp>
          <p:nvSpPr>
            <p:cNvPr id="40" name="TextBox 39"/>
            <p:cNvSpPr txBox="1"/>
            <p:nvPr/>
          </p:nvSpPr>
          <p:spPr>
            <a:xfrm rot="16200000">
              <a:off x="3849092" y="6006838"/>
              <a:ext cx="711830" cy="369332"/>
            </a:xfrm>
            <a:prstGeom prst="rect">
              <a:avLst/>
            </a:prstGeom>
            <a:noFill/>
          </p:spPr>
          <p:txBody>
            <a:bodyPr wrap="square" rtlCol="0">
              <a:spAutoFit/>
            </a:bodyPr>
            <a:lstStyle/>
            <a:p>
              <a:r>
                <a:rPr lang="en-MY" dirty="0" smtClean="0"/>
                <a:t>1952</a:t>
              </a:r>
              <a:endParaRPr lang="en-MY" dirty="0"/>
            </a:p>
          </p:txBody>
        </p:sp>
        <p:sp>
          <p:nvSpPr>
            <p:cNvPr id="41" name="TextBox 40"/>
            <p:cNvSpPr txBox="1"/>
            <p:nvPr/>
          </p:nvSpPr>
          <p:spPr>
            <a:xfrm rot="16200000">
              <a:off x="4599747" y="5978004"/>
              <a:ext cx="769497" cy="369332"/>
            </a:xfrm>
            <a:prstGeom prst="rect">
              <a:avLst/>
            </a:prstGeom>
            <a:noFill/>
          </p:spPr>
          <p:txBody>
            <a:bodyPr wrap="square" rtlCol="0">
              <a:spAutoFit/>
            </a:bodyPr>
            <a:lstStyle/>
            <a:p>
              <a:r>
                <a:rPr lang="en-MY" dirty="0" smtClean="0"/>
                <a:t>1961</a:t>
              </a:r>
              <a:endParaRPr lang="en-MY" dirty="0"/>
            </a:p>
          </p:txBody>
        </p:sp>
        <p:sp>
          <p:nvSpPr>
            <p:cNvPr id="42" name="TextBox 41"/>
            <p:cNvSpPr txBox="1"/>
            <p:nvPr/>
          </p:nvSpPr>
          <p:spPr>
            <a:xfrm rot="16200000">
              <a:off x="5403361" y="5927178"/>
              <a:ext cx="871149" cy="369332"/>
            </a:xfrm>
            <a:prstGeom prst="rect">
              <a:avLst/>
            </a:prstGeom>
            <a:noFill/>
          </p:spPr>
          <p:txBody>
            <a:bodyPr wrap="square" rtlCol="0">
              <a:spAutoFit/>
            </a:bodyPr>
            <a:lstStyle/>
            <a:p>
              <a:r>
                <a:rPr lang="en-MY" dirty="0" smtClean="0"/>
                <a:t>1977</a:t>
              </a:r>
              <a:endParaRPr lang="en-MY" dirty="0"/>
            </a:p>
          </p:txBody>
        </p:sp>
        <p:sp>
          <p:nvSpPr>
            <p:cNvPr id="43" name="TextBox 42"/>
            <p:cNvSpPr txBox="1"/>
            <p:nvPr/>
          </p:nvSpPr>
          <p:spPr>
            <a:xfrm rot="16200000">
              <a:off x="6335246" y="5927178"/>
              <a:ext cx="871149" cy="369332"/>
            </a:xfrm>
            <a:prstGeom prst="rect">
              <a:avLst/>
            </a:prstGeom>
            <a:noFill/>
          </p:spPr>
          <p:txBody>
            <a:bodyPr wrap="square" rtlCol="0">
              <a:spAutoFit/>
            </a:bodyPr>
            <a:lstStyle/>
            <a:p>
              <a:r>
                <a:rPr lang="en-MY" dirty="0" smtClean="0"/>
                <a:t>1980s</a:t>
              </a:r>
              <a:endParaRPr lang="en-MY" dirty="0"/>
            </a:p>
          </p:txBody>
        </p:sp>
        <p:sp>
          <p:nvSpPr>
            <p:cNvPr id="44" name="TextBox 43"/>
            <p:cNvSpPr txBox="1"/>
            <p:nvPr/>
          </p:nvSpPr>
          <p:spPr>
            <a:xfrm rot="16200000">
              <a:off x="7515701" y="6014622"/>
              <a:ext cx="696262" cy="369332"/>
            </a:xfrm>
            <a:prstGeom prst="rect">
              <a:avLst/>
            </a:prstGeom>
            <a:noFill/>
          </p:spPr>
          <p:txBody>
            <a:bodyPr wrap="square" rtlCol="0">
              <a:spAutoFit/>
            </a:bodyPr>
            <a:lstStyle/>
            <a:p>
              <a:r>
                <a:rPr lang="en-MY" dirty="0" smtClean="0"/>
                <a:t>1990</a:t>
              </a:r>
              <a:endParaRPr lang="en-MY" dirty="0"/>
            </a:p>
          </p:txBody>
        </p:sp>
        <p:sp>
          <p:nvSpPr>
            <p:cNvPr id="45" name="TextBox 44"/>
            <p:cNvSpPr txBox="1"/>
            <p:nvPr/>
          </p:nvSpPr>
          <p:spPr>
            <a:xfrm rot="16200000">
              <a:off x="7877961" y="6014622"/>
              <a:ext cx="696262" cy="369332"/>
            </a:xfrm>
            <a:prstGeom prst="rect">
              <a:avLst/>
            </a:prstGeom>
            <a:noFill/>
          </p:spPr>
          <p:txBody>
            <a:bodyPr wrap="square" rtlCol="0">
              <a:spAutoFit/>
            </a:bodyPr>
            <a:lstStyle/>
            <a:p>
              <a:r>
                <a:rPr lang="en-MY" dirty="0" smtClean="0"/>
                <a:t>1992</a:t>
              </a:r>
              <a:endParaRPr lang="en-MY" dirty="0"/>
            </a:p>
          </p:txBody>
        </p:sp>
        <p:sp>
          <p:nvSpPr>
            <p:cNvPr id="46" name="TextBox 45"/>
            <p:cNvSpPr txBox="1"/>
            <p:nvPr/>
          </p:nvSpPr>
          <p:spPr>
            <a:xfrm rot="16200000">
              <a:off x="8255211" y="6014621"/>
              <a:ext cx="696262" cy="369332"/>
            </a:xfrm>
            <a:prstGeom prst="rect">
              <a:avLst/>
            </a:prstGeom>
            <a:noFill/>
          </p:spPr>
          <p:txBody>
            <a:bodyPr wrap="square" rtlCol="0">
              <a:spAutoFit/>
            </a:bodyPr>
            <a:lstStyle/>
            <a:p>
              <a:r>
                <a:rPr lang="en-MY" dirty="0" smtClean="0"/>
                <a:t>1995</a:t>
              </a:r>
              <a:endParaRPr lang="en-MY" dirty="0"/>
            </a:p>
          </p:txBody>
        </p:sp>
        <p:sp>
          <p:nvSpPr>
            <p:cNvPr id="47" name="TextBox 46"/>
            <p:cNvSpPr txBox="1"/>
            <p:nvPr/>
          </p:nvSpPr>
          <p:spPr>
            <a:xfrm rot="16200000">
              <a:off x="8467571" y="6014622"/>
              <a:ext cx="696262" cy="369332"/>
            </a:xfrm>
            <a:prstGeom prst="rect">
              <a:avLst/>
            </a:prstGeom>
            <a:noFill/>
          </p:spPr>
          <p:txBody>
            <a:bodyPr wrap="square" rtlCol="0">
              <a:spAutoFit/>
            </a:bodyPr>
            <a:lstStyle/>
            <a:p>
              <a:r>
                <a:rPr lang="en-MY" dirty="0" smtClean="0"/>
                <a:t>1996</a:t>
              </a:r>
              <a:endParaRPr lang="en-MY" dirty="0"/>
            </a:p>
          </p:txBody>
        </p:sp>
        <p:cxnSp>
          <p:nvCxnSpPr>
            <p:cNvPr id="48" name="Straight Connector 47"/>
            <p:cNvCxnSpPr/>
            <p:nvPr/>
          </p:nvCxnSpPr>
          <p:spPr>
            <a:xfrm>
              <a:off x="8995918" y="4903503"/>
              <a:ext cx="12526" cy="914400"/>
            </a:xfrm>
            <a:prstGeom prst="line">
              <a:avLst/>
            </a:prstGeom>
            <a:ln w="28575"/>
          </p:spPr>
          <p:style>
            <a:lnRef idx="1">
              <a:schemeClr val="dk1"/>
            </a:lnRef>
            <a:fillRef idx="0">
              <a:schemeClr val="dk1"/>
            </a:fillRef>
            <a:effectRef idx="0">
              <a:schemeClr val="dk1"/>
            </a:effectRef>
            <a:fontRef idx="minor">
              <a:schemeClr val="tx1"/>
            </a:fontRef>
          </p:style>
        </p:cxnSp>
        <p:sp>
          <p:nvSpPr>
            <p:cNvPr id="49" name="TextBox 48"/>
            <p:cNvSpPr txBox="1"/>
            <p:nvPr/>
          </p:nvSpPr>
          <p:spPr>
            <a:xfrm rot="16200000">
              <a:off x="6753514" y="2467169"/>
              <a:ext cx="4598275" cy="369332"/>
            </a:xfrm>
            <a:prstGeom prst="rect">
              <a:avLst/>
            </a:prstGeom>
            <a:noFill/>
          </p:spPr>
          <p:txBody>
            <a:bodyPr wrap="square" rtlCol="0">
              <a:spAutoFit/>
            </a:bodyPr>
            <a:lstStyle/>
            <a:p>
              <a:r>
                <a:rPr lang="en-MY" dirty="0" smtClean="0"/>
                <a:t>1</a:t>
              </a:r>
              <a:r>
                <a:rPr lang="en-MY" baseline="30000" dirty="0" smtClean="0"/>
                <a:t>st</a:t>
              </a:r>
              <a:r>
                <a:rPr lang="en-MY" dirty="0" smtClean="0"/>
                <a:t>  genome of multicellular eukaryote</a:t>
              </a:r>
              <a:endParaRPr lang="en-MY" dirty="0"/>
            </a:p>
          </p:txBody>
        </p:sp>
        <p:sp>
          <p:nvSpPr>
            <p:cNvPr id="50" name="TextBox 49"/>
            <p:cNvSpPr txBox="1"/>
            <p:nvPr/>
          </p:nvSpPr>
          <p:spPr>
            <a:xfrm rot="16200000">
              <a:off x="8679931" y="6014622"/>
              <a:ext cx="696262" cy="369332"/>
            </a:xfrm>
            <a:prstGeom prst="rect">
              <a:avLst/>
            </a:prstGeom>
            <a:noFill/>
          </p:spPr>
          <p:txBody>
            <a:bodyPr wrap="square" rtlCol="0">
              <a:spAutoFit/>
            </a:bodyPr>
            <a:lstStyle/>
            <a:p>
              <a:r>
                <a:rPr lang="en-MY" dirty="0" smtClean="0"/>
                <a:t>1998</a:t>
              </a:r>
              <a:endParaRPr lang="en-MY" dirty="0"/>
            </a:p>
          </p:txBody>
        </p:sp>
        <p:sp>
          <p:nvSpPr>
            <p:cNvPr id="51" name="TextBox 50"/>
            <p:cNvSpPr txBox="1"/>
            <p:nvPr/>
          </p:nvSpPr>
          <p:spPr>
            <a:xfrm rot="16200000">
              <a:off x="9084661" y="6014622"/>
              <a:ext cx="696262" cy="369332"/>
            </a:xfrm>
            <a:prstGeom prst="rect">
              <a:avLst/>
            </a:prstGeom>
            <a:noFill/>
          </p:spPr>
          <p:txBody>
            <a:bodyPr wrap="square" rtlCol="0">
              <a:spAutoFit/>
            </a:bodyPr>
            <a:lstStyle/>
            <a:p>
              <a:r>
                <a:rPr lang="en-MY" dirty="0" smtClean="0"/>
                <a:t>2003</a:t>
              </a:r>
              <a:endParaRPr lang="en-MY" dirty="0"/>
            </a:p>
          </p:txBody>
        </p:sp>
        <p:sp>
          <p:nvSpPr>
            <p:cNvPr id="52" name="TextBox 51"/>
            <p:cNvSpPr txBox="1"/>
            <p:nvPr/>
          </p:nvSpPr>
          <p:spPr>
            <a:xfrm rot="16200000">
              <a:off x="9864153" y="6014622"/>
              <a:ext cx="696262" cy="369332"/>
            </a:xfrm>
            <a:prstGeom prst="rect">
              <a:avLst/>
            </a:prstGeom>
            <a:noFill/>
          </p:spPr>
          <p:txBody>
            <a:bodyPr wrap="square" rtlCol="0">
              <a:spAutoFit/>
            </a:bodyPr>
            <a:lstStyle/>
            <a:p>
              <a:r>
                <a:rPr lang="en-MY" dirty="0" smtClean="0"/>
                <a:t>2005</a:t>
              </a:r>
              <a:endParaRPr lang="en-MY" dirty="0"/>
            </a:p>
          </p:txBody>
        </p:sp>
        <p:sp>
          <p:nvSpPr>
            <p:cNvPr id="53" name="TextBox 52"/>
            <p:cNvSpPr txBox="1"/>
            <p:nvPr/>
          </p:nvSpPr>
          <p:spPr>
            <a:xfrm rot="16200000">
              <a:off x="10351503" y="6014622"/>
              <a:ext cx="696262" cy="369332"/>
            </a:xfrm>
            <a:prstGeom prst="rect">
              <a:avLst/>
            </a:prstGeom>
            <a:noFill/>
          </p:spPr>
          <p:txBody>
            <a:bodyPr wrap="square" rtlCol="0">
              <a:spAutoFit/>
            </a:bodyPr>
            <a:lstStyle/>
            <a:p>
              <a:r>
                <a:rPr lang="en-MY" dirty="0" smtClean="0"/>
                <a:t>2007</a:t>
              </a:r>
              <a:endParaRPr lang="en-MY" dirty="0"/>
            </a:p>
          </p:txBody>
        </p:sp>
        <p:sp>
          <p:nvSpPr>
            <p:cNvPr id="54" name="TextBox 53"/>
            <p:cNvSpPr txBox="1"/>
            <p:nvPr/>
          </p:nvSpPr>
          <p:spPr>
            <a:xfrm rot="16200000">
              <a:off x="11228257" y="6014622"/>
              <a:ext cx="696262" cy="369332"/>
            </a:xfrm>
            <a:prstGeom prst="rect">
              <a:avLst/>
            </a:prstGeom>
            <a:noFill/>
          </p:spPr>
          <p:txBody>
            <a:bodyPr wrap="square" rtlCol="0">
              <a:spAutoFit/>
            </a:bodyPr>
            <a:lstStyle/>
            <a:p>
              <a:r>
                <a:rPr lang="en-MY" dirty="0" smtClean="0"/>
                <a:t>2017</a:t>
              </a:r>
              <a:endParaRPr lang="en-MY" dirty="0"/>
            </a:p>
          </p:txBody>
        </p:sp>
        <p:sp>
          <p:nvSpPr>
            <p:cNvPr id="55" name="TextBox 54"/>
            <p:cNvSpPr txBox="1"/>
            <p:nvPr/>
          </p:nvSpPr>
          <p:spPr>
            <a:xfrm rot="16200000">
              <a:off x="2347114" y="2706798"/>
              <a:ext cx="4119017" cy="369332"/>
            </a:xfrm>
            <a:prstGeom prst="rect">
              <a:avLst/>
            </a:prstGeom>
            <a:noFill/>
          </p:spPr>
          <p:txBody>
            <a:bodyPr wrap="square" rtlCol="0">
              <a:spAutoFit/>
            </a:bodyPr>
            <a:lstStyle/>
            <a:p>
              <a:r>
                <a:rPr lang="en-MY" dirty="0" smtClean="0"/>
                <a:t>Watson &amp; Crick –structure of DNA</a:t>
              </a:r>
              <a:endParaRPr lang="en-MY" dirty="0"/>
            </a:p>
          </p:txBody>
        </p:sp>
        <p:cxnSp>
          <p:nvCxnSpPr>
            <p:cNvPr id="56" name="Straight Connector 55"/>
            <p:cNvCxnSpPr/>
            <p:nvPr/>
          </p:nvCxnSpPr>
          <p:spPr>
            <a:xfrm>
              <a:off x="4349121" y="4903503"/>
              <a:ext cx="12526" cy="914400"/>
            </a:xfrm>
            <a:prstGeom prst="line">
              <a:avLst/>
            </a:prstGeom>
            <a:ln w="28575"/>
          </p:spPr>
          <p:style>
            <a:lnRef idx="1">
              <a:schemeClr val="dk1"/>
            </a:lnRef>
            <a:fillRef idx="0">
              <a:schemeClr val="dk1"/>
            </a:fillRef>
            <a:effectRef idx="0">
              <a:schemeClr val="dk1"/>
            </a:effectRef>
            <a:fontRef idx="minor">
              <a:schemeClr val="tx1"/>
            </a:fontRef>
          </p:style>
        </p:cxnSp>
        <p:sp>
          <p:nvSpPr>
            <p:cNvPr id="57" name="TextBox 56"/>
            <p:cNvSpPr txBox="1"/>
            <p:nvPr/>
          </p:nvSpPr>
          <p:spPr>
            <a:xfrm rot="16200000">
              <a:off x="4046462" y="6006838"/>
              <a:ext cx="711830" cy="369332"/>
            </a:xfrm>
            <a:prstGeom prst="rect">
              <a:avLst/>
            </a:prstGeom>
            <a:noFill/>
          </p:spPr>
          <p:txBody>
            <a:bodyPr wrap="square" rtlCol="0">
              <a:spAutoFit/>
            </a:bodyPr>
            <a:lstStyle/>
            <a:p>
              <a:r>
                <a:rPr lang="en-MY" dirty="0" smtClean="0"/>
                <a:t>1953</a:t>
              </a:r>
              <a:endParaRPr lang="en-MY" dirty="0"/>
            </a:p>
          </p:txBody>
        </p:sp>
        <p:cxnSp>
          <p:nvCxnSpPr>
            <p:cNvPr id="59" name="Straight Connector 58"/>
            <p:cNvCxnSpPr/>
            <p:nvPr/>
          </p:nvCxnSpPr>
          <p:spPr>
            <a:xfrm flipV="1">
              <a:off x="-5330" y="5328388"/>
              <a:ext cx="12192000" cy="37578"/>
            </a:xfrm>
            <a:prstGeom prst="line">
              <a:avLst/>
            </a:prstGeom>
            <a:ln w="76200"/>
            <a:effectLst>
              <a:glow rad="228600">
                <a:schemeClr val="accent3">
                  <a:satMod val="175000"/>
                  <a:alpha val="40000"/>
                </a:schemeClr>
              </a:glow>
            </a:effectLst>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132928735"/>
      </p:ext>
    </p:extLst>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81" y="0"/>
            <a:ext cx="5486400" cy="4114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4684" y="81280"/>
            <a:ext cx="6351011" cy="4308475"/>
          </a:xfrm>
          <a:prstGeom prst="rect">
            <a:avLst/>
          </a:prstGeom>
        </p:spPr>
      </p:pic>
      <p:sp>
        <p:nvSpPr>
          <p:cNvPr id="8" name="Rectangle 7"/>
          <p:cNvSpPr/>
          <p:nvPr/>
        </p:nvSpPr>
        <p:spPr>
          <a:xfrm>
            <a:off x="314323" y="3874362"/>
            <a:ext cx="11771371" cy="3046988"/>
          </a:xfrm>
          <a:prstGeom prst="rect">
            <a:avLst/>
          </a:prstGeom>
        </p:spPr>
        <p:txBody>
          <a:bodyPr wrap="square">
            <a:spAutoFit/>
          </a:bodyPr>
          <a:lstStyle/>
          <a:p>
            <a:r>
              <a:rPr lang="en-US" sz="2400" dirty="0" smtClean="0"/>
              <a:t>Sequencing by synthesis</a:t>
            </a:r>
          </a:p>
          <a:p>
            <a:endParaRPr lang="en-US" sz="2400" dirty="0"/>
          </a:p>
          <a:p>
            <a:r>
              <a:rPr lang="en-US" sz="2400" dirty="0" smtClean="0"/>
              <a:t>Light is emitted for each of the nitrogenous bases added</a:t>
            </a:r>
          </a:p>
          <a:p>
            <a:endParaRPr lang="en-US" sz="2400" dirty="0" smtClean="0"/>
          </a:p>
          <a:p>
            <a:r>
              <a:rPr lang="en-US" sz="2400" dirty="0" smtClean="0"/>
              <a:t>Bases added in real time, reversible terminators not needed </a:t>
            </a:r>
          </a:p>
          <a:p>
            <a:endParaRPr lang="en-US" sz="2400" dirty="0"/>
          </a:p>
          <a:p>
            <a:r>
              <a:rPr lang="en-US" sz="2400" dirty="0" smtClean="0"/>
              <a:t>Maximum read size ~50,000, individual nucleotide accuracy of ~90% (raw data), uses consensus calling to increase accuracy to over 99%</a:t>
            </a:r>
            <a:endParaRPr lang="en-US" sz="2400" dirty="0"/>
          </a:p>
        </p:txBody>
      </p:sp>
    </p:spTree>
    <p:extLst>
      <p:ext uri="{BB962C8B-B14F-4D97-AF65-F5344CB8AC3E}">
        <p14:creationId xmlns:p14="http://schemas.microsoft.com/office/powerpoint/2010/main" val="25654704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0" y="446949"/>
            <a:ext cx="8572500" cy="5505450"/>
          </a:xfrm>
          <a:prstGeom prst="rect">
            <a:avLst/>
          </a:prstGeom>
        </p:spPr>
      </p:pic>
      <p:sp>
        <p:nvSpPr>
          <p:cNvPr id="4" name="Rectangle 3"/>
          <p:cNvSpPr/>
          <p:nvPr/>
        </p:nvSpPr>
        <p:spPr>
          <a:xfrm>
            <a:off x="-1" y="324343"/>
            <a:ext cx="3984171" cy="6278642"/>
          </a:xfrm>
          <a:prstGeom prst="rect">
            <a:avLst/>
          </a:prstGeom>
        </p:spPr>
        <p:txBody>
          <a:bodyPr wrap="square">
            <a:spAutoFit/>
          </a:bodyPr>
          <a:lstStyle/>
          <a:p>
            <a:r>
              <a:rPr lang="en-US" sz="2400" dirty="0" smtClean="0"/>
              <a:t>Is NOT Sequencing </a:t>
            </a:r>
            <a:r>
              <a:rPr lang="en-US" sz="2400" dirty="0"/>
              <a:t>by </a:t>
            </a:r>
            <a:r>
              <a:rPr lang="en-US" sz="2400" dirty="0" smtClean="0"/>
              <a:t>synthesis, sequenced as a single molecule flows through a pore which changes the electrical current</a:t>
            </a:r>
          </a:p>
          <a:p>
            <a:endParaRPr lang="en-US" sz="2400" dirty="0"/>
          </a:p>
          <a:p>
            <a:r>
              <a:rPr lang="en-US" sz="2400" dirty="0" smtClean="0"/>
              <a:t>Read length 100,000 </a:t>
            </a:r>
            <a:r>
              <a:rPr lang="en-US" sz="2400" dirty="0" err="1" smtClean="0"/>
              <a:t>bp</a:t>
            </a:r>
            <a:endParaRPr lang="en-US" sz="2400" dirty="0" smtClean="0"/>
          </a:p>
          <a:p>
            <a:endParaRPr lang="en-US" sz="2400" dirty="0"/>
          </a:p>
          <a:p>
            <a:r>
              <a:rPr lang="en-US" sz="2400" dirty="0" smtClean="0"/>
              <a:t>Accuracy of 95% (raw data)</a:t>
            </a:r>
          </a:p>
          <a:p>
            <a:endParaRPr lang="en-US" sz="2400" dirty="0" smtClean="0"/>
          </a:p>
          <a:p>
            <a:r>
              <a:rPr lang="en-US" sz="2400" dirty="0"/>
              <a:t>G</a:t>
            </a:r>
            <a:r>
              <a:rPr lang="en-US" sz="2400" dirty="0" smtClean="0"/>
              <a:t>reat for field work </a:t>
            </a:r>
          </a:p>
          <a:p>
            <a:endParaRPr lang="en-US" sz="2400" dirty="0"/>
          </a:p>
          <a:p>
            <a:r>
              <a:rPr lang="en-US" sz="2400" dirty="0" smtClean="0"/>
              <a:t>Not as many bioinformatics tools… </a:t>
            </a:r>
            <a:r>
              <a:rPr lang="en-US" sz="2400" b="1" dirty="0" smtClean="0"/>
              <a:t>YET!</a:t>
            </a:r>
            <a:endParaRPr lang="en-US" sz="2400" b="1" dirty="0"/>
          </a:p>
          <a:p>
            <a:endParaRPr lang="en-US" dirty="0"/>
          </a:p>
        </p:txBody>
      </p:sp>
    </p:spTree>
    <p:extLst>
      <p:ext uri="{BB962C8B-B14F-4D97-AF65-F5344CB8AC3E}">
        <p14:creationId xmlns:p14="http://schemas.microsoft.com/office/powerpoint/2010/main" val="20316101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MY" dirty="0" smtClean="0"/>
              <a:t>Sanger sequencing</a:t>
            </a:r>
            <a:endParaRPr lang="en-MY"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9049" y="1208532"/>
            <a:ext cx="8313901" cy="4978908"/>
          </a:xfrm>
          <a:prstGeom prst="rect">
            <a:avLst/>
          </a:prstGeom>
        </p:spPr>
      </p:pic>
      <p:sp>
        <p:nvSpPr>
          <p:cNvPr id="4" name="Rectangle 3"/>
          <p:cNvSpPr/>
          <p:nvPr/>
        </p:nvSpPr>
        <p:spPr>
          <a:xfrm>
            <a:off x="3393440" y="6241643"/>
            <a:ext cx="5902960" cy="830997"/>
          </a:xfrm>
          <a:prstGeom prst="rect">
            <a:avLst/>
          </a:prstGeom>
        </p:spPr>
        <p:txBody>
          <a:bodyPr wrap="square">
            <a:spAutoFit/>
          </a:bodyPr>
          <a:lstStyle/>
          <a:p>
            <a:r>
              <a:rPr lang="en-US" sz="2400" dirty="0" smtClean="0"/>
              <a:t>One molecule is sequenced at a time!</a:t>
            </a:r>
            <a:endParaRPr lang="en-US" sz="2400" dirty="0"/>
          </a:p>
          <a:p>
            <a:endParaRPr lang="en-US" sz="2400" dirty="0"/>
          </a:p>
        </p:txBody>
      </p:sp>
    </p:spTree>
    <p:extLst>
      <p:ext uri="{BB962C8B-B14F-4D97-AF65-F5344CB8AC3E}">
        <p14:creationId xmlns:p14="http://schemas.microsoft.com/office/powerpoint/2010/main" val="1551887606"/>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3475"/>
            <a:ext cx="5426301" cy="418600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7603" y="1333475"/>
            <a:ext cx="5254397" cy="4186003"/>
          </a:xfrm>
          <a:prstGeom prst="rect">
            <a:avLst/>
          </a:prstGeom>
        </p:spPr>
      </p:pic>
      <p:cxnSp>
        <p:nvCxnSpPr>
          <p:cNvPr id="4" name="Straight Arrow Connector 3"/>
          <p:cNvCxnSpPr/>
          <p:nvPr/>
        </p:nvCxnSpPr>
        <p:spPr>
          <a:xfrm>
            <a:off x="5501251" y="3426477"/>
            <a:ext cx="1334263" cy="627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6" name="Rectangle 5"/>
          <p:cNvSpPr/>
          <p:nvPr/>
        </p:nvSpPr>
        <p:spPr>
          <a:xfrm>
            <a:off x="3786261" y="5840954"/>
            <a:ext cx="4764241" cy="830997"/>
          </a:xfrm>
          <a:prstGeom prst="rect">
            <a:avLst/>
          </a:prstGeom>
        </p:spPr>
        <p:txBody>
          <a:bodyPr wrap="square">
            <a:spAutoFit/>
          </a:bodyPr>
          <a:lstStyle/>
          <a:p>
            <a:r>
              <a:rPr lang="en-US" sz="2400" dirty="0" smtClean="0"/>
              <a:t>Increasing speed is expensive!</a:t>
            </a:r>
            <a:endParaRPr lang="en-US" sz="2400" dirty="0"/>
          </a:p>
          <a:p>
            <a:endParaRPr lang="en-US" sz="2400" dirty="0"/>
          </a:p>
        </p:txBody>
      </p:sp>
    </p:spTree>
    <p:extLst>
      <p:ext uri="{BB962C8B-B14F-4D97-AF65-F5344CB8AC3E}">
        <p14:creationId xmlns:p14="http://schemas.microsoft.com/office/powerpoint/2010/main" val="38495897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4869" y="277580"/>
            <a:ext cx="8288325" cy="6214173"/>
          </a:xfrm>
          <a:prstGeom prst="rect">
            <a:avLst/>
          </a:prstGeom>
        </p:spPr>
      </p:pic>
    </p:spTree>
    <p:extLst>
      <p:ext uri="{BB962C8B-B14F-4D97-AF65-F5344CB8AC3E}">
        <p14:creationId xmlns:p14="http://schemas.microsoft.com/office/powerpoint/2010/main" val="3761753947"/>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701" y="1075679"/>
            <a:ext cx="5216577" cy="570870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5714" y="1625486"/>
            <a:ext cx="4965294" cy="4158053"/>
          </a:xfrm>
          <a:prstGeom prst="rect">
            <a:avLst/>
          </a:prstGeom>
        </p:spPr>
      </p:pic>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What makes NGS special?</a:t>
            </a:r>
            <a:endParaRPr lang="en-MY" dirty="0"/>
          </a:p>
        </p:txBody>
      </p:sp>
      <p:sp>
        <p:nvSpPr>
          <p:cNvPr id="5" name="Rectangle 4"/>
          <p:cNvSpPr/>
          <p:nvPr/>
        </p:nvSpPr>
        <p:spPr>
          <a:xfrm>
            <a:off x="1774746" y="6027003"/>
            <a:ext cx="8642507" cy="830997"/>
          </a:xfrm>
          <a:prstGeom prst="rect">
            <a:avLst/>
          </a:prstGeom>
        </p:spPr>
        <p:txBody>
          <a:bodyPr wrap="square">
            <a:spAutoFit/>
          </a:bodyPr>
          <a:lstStyle/>
          <a:p>
            <a:r>
              <a:rPr lang="en-US" sz="2400" dirty="0" smtClean="0"/>
              <a:t>NGS technologies rely on massively parallel sequencing.</a:t>
            </a:r>
            <a:endParaRPr lang="en-US" sz="2400" dirty="0"/>
          </a:p>
          <a:p>
            <a:endParaRPr lang="en-US" sz="2400" dirty="0"/>
          </a:p>
        </p:txBody>
      </p:sp>
    </p:spTree>
    <p:extLst>
      <p:ext uri="{BB962C8B-B14F-4D97-AF65-F5344CB8AC3E}">
        <p14:creationId xmlns:p14="http://schemas.microsoft.com/office/powerpoint/2010/main" val="363717470"/>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24138</TotalTime>
  <Words>1183</Words>
  <Application>Microsoft Office PowerPoint</Application>
  <PresentationFormat>Widescreen</PresentationFormat>
  <Paragraphs>290</Paragraphs>
  <Slides>51</Slides>
  <Notes>47</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vt:lpstr>
      <vt:lpstr>Calibri</vt:lpstr>
      <vt:lpstr>Century Gothic</vt:lpstr>
      <vt:lpstr>OCR A Extended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HP</cp:lastModifiedBy>
  <cp:revision>153</cp:revision>
  <dcterms:created xsi:type="dcterms:W3CDTF">2018-05-24T14:33:55Z</dcterms:created>
  <dcterms:modified xsi:type="dcterms:W3CDTF">2018-06-22T13:04:29Z</dcterms:modified>
</cp:coreProperties>
</file>